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352" r:id="rId4"/>
    <p:sldId id="339" r:id="rId5"/>
    <p:sldId id="357" r:id="rId6"/>
    <p:sldId id="358" r:id="rId7"/>
    <p:sldId id="359" r:id="rId8"/>
    <p:sldId id="312" r:id="rId9"/>
    <p:sldId id="360" r:id="rId10"/>
    <p:sldId id="361" r:id="rId11"/>
    <p:sldId id="316" r:id="rId12"/>
    <p:sldId id="362" r:id="rId13"/>
    <p:sldId id="319" r:id="rId14"/>
    <p:sldId id="320" r:id="rId15"/>
    <p:sldId id="363" r:id="rId16"/>
    <p:sldId id="322" r:id="rId17"/>
    <p:sldId id="323" r:id="rId18"/>
    <p:sldId id="324" r:id="rId19"/>
    <p:sldId id="325" r:id="rId20"/>
    <p:sldId id="364" r:id="rId21"/>
    <p:sldId id="365" r:id="rId22"/>
    <p:sldId id="366" r:id="rId23"/>
    <p:sldId id="367" r:id="rId24"/>
    <p:sldId id="331" r:id="rId25"/>
    <p:sldId id="368" r:id="rId26"/>
    <p:sldId id="369" r:id="rId27"/>
    <p:sldId id="337" r:id="rId28"/>
    <p:sldId id="370" r:id="rId29"/>
    <p:sldId id="371" r:id="rId30"/>
    <p:sldId id="372" r:id="rId31"/>
    <p:sldId id="336" r:id="rId32"/>
    <p:sldId id="334" r:id="rId33"/>
    <p:sldId id="373" r:id="rId34"/>
    <p:sldId id="374" r:id="rId35"/>
    <p:sldId id="375" r:id="rId36"/>
    <p:sldId id="354" r:id="rId37"/>
    <p:sldId id="314" r:id="rId38"/>
    <p:sldId id="326" r:id="rId39"/>
    <p:sldId id="327" r:id="rId40"/>
    <p:sldId id="315" r:id="rId41"/>
    <p:sldId id="328" r:id="rId42"/>
    <p:sldId id="329" r:id="rId43"/>
    <p:sldId id="317" r:id="rId44"/>
    <p:sldId id="353" r:id="rId45"/>
    <p:sldId id="330" r:id="rId46"/>
    <p:sldId id="318" r:id="rId47"/>
    <p:sldId id="332" r:id="rId48"/>
    <p:sldId id="313" r:id="rId49"/>
    <p:sldId id="333" r:id="rId50"/>
    <p:sldId id="335" r:id="rId51"/>
    <p:sldId id="340" r:id="rId52"/>
    <p:sldId id="341" r:id="rId53"/>
    <p:sldId id="342" r:id="rId54"/>
    <p:sldId id="338" r:id="rId55"/>
    <p:sldId id="279" r:id="rId56"/>
    <p:sldId id="355" r:id="rId57"/>
    <p:sldId id="305" r:id="rId58"/>
    <p:sldId id="304" r:id="rId59"/>
    <p:sldId id="306" r:id="rId60"/>
    <p:sldId id="299" r:id="rId61"/>
    <p:sldId id="347" r:id="rId62"/>
    <p:sldId id="298" r:id="rId63"/>
    <p:sldId id="310" r:id="rId64"/>
    <p:sldId id="311" r:id="rId65"/>
    <p:sldId id="344" r:id="rId66"/>
    <p:sldId id="346" r:id="rId67"/>
    <p:sldId id="309" r:id="rId68"/>
    <p:sldId id="345" r:id="rId69"/>
    <p:sldId id="349" r:id="rId70"/>
    <p:sldId id="302" r:id="rId71"/>
    <p:sldId id="301" r:id="rId72"/>
    <p:sldId id="307" r:id="rId73"/>
    <p:sldId id="308" r:id="rId74"/>
    <p:sldId id="356" r:id="rId75"/>
    <p:sldId id="294" r:id="rId76"/>
    <p:sldId id="377" r:id="rId77"/>
    <p:sldId id="376" r:id="rId78"/>
    <p:sldId id="273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74" autoAdjust="0"/>
    <p:restoredTop sz="74629" autoAdjust="0"/>
  </p:normalViewPr>
  <p:slideViewPr>
    <p:cSldViewPr snapToGrid="0">
      <p:cViewPr varScale="1">
        <p:scale>
          <a:sx n="90" d="100"/>
          <a:sy n="90" d="100"/>
        </p:scale>
        <p:origin x="21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29D10-FA06-4E8F-8B01-A81E981313DE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AC76-E9C9-49BB-830C-DBCDCA185F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2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21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2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63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8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14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6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68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84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9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6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5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62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372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805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05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54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846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7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1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874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61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05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97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AC76-E9C9-49BB-830C-DBCDCA185F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8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89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00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131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0026347" y="4967311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7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7" name="Freeform 6"/>
          <p:cNvSpPr>
            <a:spLocks/>
          </p:cNvSpPr>
          <p:nvPr userDrawn="1"/>
        </p:nvSpPr>
        <p:spPr bwMode="auto">
          <a:xfrm>
            <a:off x="6241142" y="0"/>
            <a:ext cx="5950858" cy="6248400"/>
          </a:xfrm>
          <a:custGeom>
            <a:avLst/>
            <a:gdLst>
              <a:gd name="T0" fmla="*/ 0 w 2094"/>
              <a:gd name="T1" fmla="*/ 0 h 3936"/>
              <a:gd name="T2" fmla="*/ 400 w 2094"/>
              <a:gd name="T3" fmla="*/ 0 h 3936"/>
              <a:gd name="T4" fmla="*/ 521 w 2094"/>
              <a:gd name="T5" fmla="*/ 146 h 3936"/>
              <a:gd name="T6" fmla="*/ 639 w 2094"/>
              <a:gd name="T7" fmla="*/ 299 h 3936"/>
              <a:gd name="T8" fmla="*/ 756 w 2094"/>
              <a:gd name="T9" fmla="*/ 459 h 3936"/>
              <a:gd name="T10" fmla="*/ 871 w 2094"/>
              <a:gd name="T11" fmla="*/ 625 h 3936"/>
              <a:gd name="T12" fmla="*/ 982 w 2094"/>
              <a:gd name="T13" fmla="*/ 797 h 3936"/>
              <a:gd name="T14" fmla="*/ 1090 w 2094"/>
              <a:gd name="T15" fmla="*/ 975 h 3936"/>
              <a:gd name="T16" fmla="*/ 1197 w 2094"/>
              <a:gd name="T17" fmla="*/ 1160 h 3936"/>
              <a:gd name="T18" fmla="*/ 1298 w 2094"/>
              <a:gd name="T19" fmla="*/ 1349 h 3936"/>
              <a:gd name="T20" fmla="*/ 1397 w 2094"/>
              <a:gd name="T21" fmla="*/ 1545 h 3936"/>
              <a:gd name="T22" fmla="*/ 1482 w 2094"/>
              <a:gd name="T23" fmla="*/ 1724 h 3936"/>
              <a:gd name="T24" fmla="*/ 1561 w 2094"/>
              <a:gd name="T25" fmla="*/ 1903 h 3936"/>
              <a:gd name="T26" fmla="*/ 1635 w 2094"/>
              <a:gd name="T27" fmla="*/ 2081 h 3936"/>
              <a:gd name="T28" fmla="*/ 1704 w 2094"/>
              <a:gd name="T29" fmla="*/ 2259 h 3936"/>
              <a:gd name="T30" fmla="*/ 1768 w 2094"/>
              <a:gd name="T31" fmla="*/ 2436 h 3936"/>
              <a:gd name="T32" fmla="*/ 1825 w 2094"/>
              <a:gd name="T33" fmla="*/ 2611 h 3936"/>
              <a:gd name="T34" fmla="*/ 1878 w 2094"/>
              <a:gd name="T35" fmla="*/ 2786 h 3936"/>
              <a:gd name="T36" fmla="*/ 1924 w 2094"/>
              <a:gd name="T37" fmla="*/ 2958 h 3936"/>
              <a:gd name="T38" fmla="*/ 1966 w 2094"/>
              <a:gd name="T39" fmla="*/ 3127 h 3936"/>
              <a:gd name="T40" fmla="*/ 2003 w 2094"/>
              <a:gd name="T41" fmla="*/ 3295 h 3936"/>
              <a:gd name="T42" fmla="*/ 2033 w 2094"/>
              <a:gd name="T43" fmla="*/ 3459 h 3936"/>
              <a:gd name="T44" fmla="*/ 2059 w 2094"/>
              <a:gd name="T45" fmla="*/ 3622 h 3936"/>
              <a:gd name="T46" fmla="*/ 2079 w 2094"/>
              <a:gd name="T47" fmla="*/ 3781 h 3936"/>
              <a:gd name="T48" fmla="*/ 2094 w 2094"/>
              <a:gd name="T49" fmla="*/ 3936 h 3936"/>
              <a:gd name="T50" fmla="*/ 2068 w 2094"/>
              <a:gd name="T51" fmla="*/ 3782 h 3936"/>
              <a:gd name="T52" fmla="*/ 2036 w 2094"/>
              <a:gd name="T53" fmla="*/ 3625 h 3936"/>
              <a:gd name="T54" fmla="*/ 2001 w 2094"/>
              <a:gd name="T55" fmla="*/ 3465 h 3936"/>
              <a:gd name="T56" fmla="*/ 1958 w 2094"/>
              <a:gd name="T57" fmla="*/ 3303 h 3936"/>
              <a:gd name="T58" fmla="*/ 1910 w 2094"/>
              <a:gd name="T59" fmla="*/ 3138 h 3936"/>
              <a:gd name="T60" fmla="*/ 1857 w 2094"/>
              <a:gd name="T61" fmla="*/ 2972 h 3936"/>
              <a:gd name="T62" fmla="*/ 1798 w 2094"/>
              <a:gd name="T63" fmla="*/ 2804 h 3936"/>
              <a:gd name="T64" fmla="*/ 1733 w 2094"/>
              <a:gd name="T65" fmla="*/ 2634 h 3936"/>
              <a:gd name="T66" fmla="*/ 1664 w 2094"/>
              <a:gd name="T67" fmla="*/ 2463 h 3936"/>
              <a:gd name="T68" fmla="*/ 1589 w 2094"/>
              <a:gd name="T69" fmla="*/ 2291 h 3936"/>
              <a:gd name="T70" fmla="*/ 1507 w 2094"/>
              <a:gd name="T71" fmla="*/ 2118 h 3936"/>
              <a:gd name="T72" fmla="*/ 1421 w 2094"/>
              <a:gd name="T73" fmla="*/ 1945 h 3936"/>
              <a:gd name="T74" fmla="*/ 1329 w 2094"/>
              <a:gd name="T75" fmla="*/ 1771 h 3936"/>
              <a:gd name="T76" fmla="*/ 1231 w 2094"/>
              <a:gd name="T77" fmla="*/ 1598 h 3936"/>
              <a:gd name="T78" fmla="*/ 1120 w 2094"/>
              <a:gd name="T79" fmla="*/ 1411 h 3936"/>
              <a:gd name="T80" fmla="*/ 1006 w 2094"/>
              <a:gd name="T81" fmla="*/ 1229 h 3936"/>
              <a:gd name="T82" fmla="*/ 887 w 2094"/>
              <a:gd name="T83" fmla="*/ 1054 h 3936"/>
              <a:gd name="T84" fmla="*/ 767 w 2094"/>
              <a:gd name="T85" fmla="*/ 883 h 3936"/>
              <a:gd name="T86" fmla="*/ 644 w 2094"/>
              <a:gd name="T87" fmla="*/ 719 h 3936"/>
              <a:gd name="T88" fmla="*/ 518 w 2094"/>
              <a:gd name="T89" fmla="*/ 561 h 3936"/>
              <a:gd name="T90" fmla="*/ 390 w 2094"/>
              <a:gd name="T91" fmla="*/ 411 h 3936"/>
              <a:gd name="T92" fmla="*/ 261 w 2094"/>
              <a:gd name="T93" fmla="*/ 266 h 3936"/>
              <a:gd name="T94" fmla="*/ 131 w 2094"/>
              <a:gd name="T95" fmla="*/ 130 h 3936"/>
              <a:gd name="T96" fmla="*/ 0 w 2094"/>
              <a:gd name="T97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400" y="0"/>
                </a:lnTo>
                <a:lnTo>
                  <a:pt x="521" y="146"/>
                </a:lnTo>
                <a:lnTo>
                  <a:pt x="639" y="299"/>
                </a:lnTo>
                <a:lnTo>
                  <a:pt x="756" y="459"/>
                </a:lnTo>
                <a:lnTo>
                  <a:pt x="871" y="625"/>
                </a:lnTo>
                <a:lnTo>
                  <a:pt x="982" y="797"/>
                </a:lnTo>
                <a:lnTo>
                  <a:pt x="1090" y="975"/>
                </a:lnTo>
                <a:lnTo>
                  <a:pt x="1197" y="1160"/>
                </a:lnTo>
                <a:lnTo>
                  <a:pt x="1298" y="1349"/>
                </a:lnTo>
                <a:lnTo>
                  <a:pt x="1397" y="1545"/>
                </a:lnTo>
                <a:lnTo>
                  <a:pt x="1482" y="1724"/>
                </a:lnTo>
                <a:lnTo>
                  <a:pt x="1561" y="1903"/>
                </a:lnTo>
                <a:lnTo>
                  <a:pt x="1635" y="2081"/>
                </a:lnTo>
                <a:lnTo>
                  <a:pt x="1704" y="2259"/>
                </a:lnTo>
                <a:lnTo>
                  <a:pt x="1768" y="2436"/>
                </a:lnTo>
                <a:lnTo>
                  <a:pt x="1825" y="2611"/>
                </a:lnTo>
                <a:lnTo>
                  <a:pt x="1878" y="2786"/>
                </a:lnTo>
                <a:lnTo>
                  <a:pt x="1924" y="2958"/>
                </a:lnTo>
                <a:lnTo>
                  <a:pt x="1966" y="3127"/>
                </a:lnTo>
                <a:lnTo>
                  <a:pt x="2003" y="3295"/>
                </a:lnTo>
                <a:lnTo>
                  <a:pt x="2033" y="3459"/>
                </a:lnTo>
                <a:lnTo>
                  <a:pt x="2059" y="3622"/>
                </a:lnTo>
                <a:lnTo>
                  <a:pt x="2079" y="3781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6000"/>
                </a:schemeClr>
              </a:gs>
              <a:gs pos="28000">
                <a:schemeClr val="bg2">
                  <a:alpha val="66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8" name="Freeform 6"/>
          <p:cNvSpPr>
            <a:spLocks/>
          </p:cNvSpPr>
          <p:nvPr userDrawn="1"/>
        </p:nvSpPr>
        <p:spPr bwMode="auto">
          <a:xfrm>
            <a:off x="7315088" y="0"/>
            <a:ext cx="4876912" cy="6248400"/>
          </a:xfrm>
          <a:custGeom>
            <a:avLst/>
            <a:gdLst>
              <a:gd name="T0" fmla="*/ 0 w 2094"/>
              <a:gd name="T1" fmla="*/ 0 h 3936"/>
              <a:gd name="T2" fmla="*/ 2094 w 2094"/>
              <a:gd name="T3" fmla="*/ 0 h 3936"/>
              <a:gd name="T4" fmla="*/ 2094 w 2094"/>
              <a:gd name="T5" fmla="*/ 3936 h 3936"/>
              <a:gd name="T6" fmla="*/ 2068 w 2094"/>
              <a:gd name="T7" fmla="*/ 3782 h 3936"/>
              <a:gd name="T8" fmla="*/ 2036 w 2094"/>
              <a:gd name="T9" fmla="*/ 3625 h 3936"/>
              <a:gd name="T10" fmla="*/ 2001 w 2094"/>
              <a:gd name="T11" fmla="*/ 3465 h 3936"/>
              <a:gd name="T12" fmla="*/ 1958 w 2094"/>
              <a:gd name="T13" fmla="*/ 3303 h 3936"/>
              <a:gd name="T14" fmla="*/ 1910 w 2094"/>
              <a:gd name="T15" fmla="*/ 3138 h 3936"/>
              <a:gd name="T16" fmla="*/ 1857 w 2094"/>
              <a:gd name="T17" fmla="*/ 2972 h 3936"/>
              <a:gd name="T18" fmla="*/ 1798 w 2094"/>
              <a:gd name="T19" fmla="*/ 2804 h 3936"/>
              <a:gd name="T20" fmla="*/ 1733 w 2094"/>
              <a:gd name="T21" fmla="*/ 2634 h 3936"/>
              <a:gd name="T22" fmla="*/ 1664 w 2094"/>
              <a:gd name="T23" fmla="*/ 2463 h 3936"/>
              <a:gd name="T24" fmla="*/ 1589 w 2094"/>
              <a:gd name="T25" fmla="*/ 2291 h 3936"/>
              <a:gd name="T26" fmla="*/ 1507 w 2094"/>
              <a:gd name="T27" fmla="*/ 2118 h 3936"/>
              <a:gd name="T28" fmla="*/ 1421 w 2094"/>
              <a:gd name="T29" fmla="*/ 1945 h 3936"/>
              <a:gd name="T30" fmla="*/ 1329 w 2094"/>
              <a:gd name="T31" fmla="*/ 1771 h 3936"/>
              <a:gd name="T32" fmla="*/ 1231 w 2094"/>
              <a:gd name="T33" fmla="*/ 1598 h 3936"/>
              <a:gd name="T34" fmla="*/ 1120 w 2094"/>
              <a:gd name="T35" fmla="*/ 1411 h 3936"/>
              <a:gd name="T36" fmla="*/ 1006 w 2094"/>
              <a:gd name="T37" fmla="*/ 1229 h 3936"/>
              <a:gd name="T38" fmla="*/ 887 w 2094"/>
              <a:gd name="T39" fmla="*/ 1054 h 3936"/>
              <a:gd name="T40" fmla="*/ 767 w 2094"/>
              <a:gd name="T41" fmla="*/ 883 h 3936"/>
              <a:gd name="T42" fmla="*/ 644 w 2094"/>
              <a:gd name="T43" fmla="*/ 719 h 3936"/>
              <a:gd name="T44" fmla="*/ 518 w 2094"/>
              <a:gd name="T45" fmla="*/ 561 h 3936"/>
              <a:gd name="T46" fmla="*/ 390 w 2094"/>
              <a:gd name="T47" fmla="*/ 411 h 3936"/>
              <a:gd name="T48" fmla="*/ 261 w 2094"/>
              <a:gd name="T49" fmla="*/ 266 h 3936"/>
              <a:gd name="T50" fmla="*/ 131 w 2094"/>
              <a:gd name="T51" fmla="*/ 130 h 3936"/>
              <a:gd name="T52" fmla="*/ 0 w 2094"/>
              <a:gd name="T53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2094" y="0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-571500" ty="-222250" sx="100000" sy="100000" flip="none" algn="tl"/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 userDrawn="1"/>
        </p:nvGrpSpPr>
        <p:grpSpPr>
          <a:xfrm rot="10800000">
            <a:off x="-245705" y="238485"/>
            <a:ext cx="2524240" cy="1335673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30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9" name="자유형 48"/>
          <p:cNvSpPr>
            <a:spLocks/>
          </p:cNvSpPr>
          <p:nvPr userDrawn="1"/>
        </p:nvSpPr>
        <p:spPr bwMode="auto">
          <a:xfrm rot="10800000">
            <a:off x="-2" y="3369935"/>
            <a:ext cx="3142037" cy="3483670"/>
          </a:xfrm>
          <a:custGeom>
            <a:avLst/>
            <a:gdLst>
              <a:gd name="connsiteX0" fmla="*/ 3432928 w 3648540"/>
              <a:gd name="connsiteY0" fmla="*/ 5482077 h 6858000"/>
              <a:gd name="connsiteX1" fmla="*/ 3489983 w 3648540"/>
              <a:gd name="connsiteY1" fmla="*/ 5741136 h 6858000"/>
              <a:gd name="connsiteX2" fmla="*/ 3513200 w 3648540"/>
              <a:gd name="connsiteY2" fmla="*/ 5868052 h 6858000"/>
              <a:gd name="connsiteX3" fmla="*/ 3489984 w 3648540"/>
              <a:gd name="connsiteY3" fmla="*/ 5741136 h 6858000"/>
              <a:gd name="connsiteX4" fmla="*/ 1399634 w 3648540"/>
              <a:gd name="connsiteY4" fmla="*/ 918689 h 6858000"/>
              <a:gd name="connsiteX5" fmla="*/ 1517611 w 3648540"/>
              <a:gd name="connsiteY5" fmla="*/ 1088986 h 6858000"/>
              <a:gd name="connsiteX6" fmla="*/ 1629769 w 3648540"/>
              <a:gd name="connsiteY6" fmla="*/ 1262781 h 6858000"/>
              <a:gd name="connsiteX7" fmla="*/ 1517612 w 3648540"/>
              <a:gd name="connsiteY7" fmla="*/ 1088987 h 6858000"/>
              <a:gd name="connsiteX8" fmla="*/ 0 w 3648540"/>
              <a:gd name="connsiteY8" fmla="*/ 0 h 6858000"/>
              <a:gd name="connsiteX9" fmla="*/ 696951 w 3648540"/>
              <a:gd name="connsiteY9" fmla="*/ 0 h 6858000"/>
              <a:gd name="connsiteX10" fmla="*/ 3648540 w 3648540"/>
              <a:gd name="connsiteY10" fmla="*/ 0 h 6858000"/>
              <a:gd name="connsiteX11" fmla="*/ 3648540 w 3648540"/>
              <a:gd name="connsiteY11" fmla="*/ 6858000 h 6858000"/>
              <a:gd name="connsiteX12" fmla="*/ 3622405 w 3648540"/>
              <a:gd name="connsiteY12" fmla="*/ 6587932 h 6858000"/>
              <a:gd name="connsiteX13" fmla="*/ 3587557 w 3648540"/>
              <a:gd name="connsiteY13" fmla="*/ 6310894 h 6858000"/>
              <a:gd name="connsiteX14" fmla="*/ 3622404 w 3648540"/>
              <a:gd name="connsiteY14" fmla="*/ 6587932 h 6858000"/>
              <a:gd name="connsiteX15" fmla="*/ 3648540 w 3648540"/>
              <a:gd name="connsiteY15" fmla="*/ 6858000 h 6858000"/>
              <a:gd name="connsiteX16" fmla="*/ 3603238 w 3648540"/>
              <a:gd name="connsiteY16" fmla="*/ 6589674 h 6858000"/>
              <a:gd name="connsiteX17" fmla="*/ 3547482 w 3648540"/>
              <a:gd name="connsiteY17" fmla="*/ 6316121 h 6858000"/>
              <a:gd name="connsiteX18" fmla="*/ 3486499 w 3648540"/>
              <a:gd name="connsiteY18" fmla="*/ 6037340 h 6858000"/>
              <a:gd name="connsiteX19" fmla="*/ 3411577 w 3648540"/>
              <a:gd name="connsiteY19" fmla="*/ 5755075 h 6858000"/>
              <a:gd name="connsiteX20" fmla="*/ 3327943 w 3648540"/>
              <a:gd name="connsiteY20" fmla="*/ 5467583 h 6858000"/>
              <a:gd name="connsiteX21" fmla="*/ 3235596 w 3648540"/>
              <a:gd name="connsiteY21" fmla="*/ 5178348 h 6858000"/>
              <a:gd name="connsiteX22" fmla="*/ 3132796 w 3648540"/>
              <a:gd name="connsiteY22" fmla="*/ 4885628 h 6858000"/>
              <a:gd name="connsiteX23" fmla="*/ 3019541 w 3648540"/>
              <a:gd name="connsiteY23" fmla="*/ 4589424 h 6858000"/>
              <a:gd name="connsiteX24" fmla="*/ 2899317 w 3648540"/>
              <a:gd name="connsiteY24" fmla="*/ 4291477 h 6858000"/>
              <a:gd name="connsiteX25" fmla="*/ 2768639 w 3648540"/>
              <a:gd name="connsiteY25" fmla="*/ 3991788 h 6858000"/>
              <a:gd name="connsiteX26" fmla="*/ 2625764 w 3648540"/>
              <a:gd name="connsiteY26" fmla="*/ 3690357 h 6858000"/>
              <a:gd name="connsiteX27" fmla="*/ 2475919 w 3648540"/>
              <a:gd name="connsiteY27" fmla="*/ 3388925 h 6858000"/>
              <a:gd name="connsiteX28" fmla="*/ 2315621 w 3648540"/>
              <a:gd name="connsiteY28" fmla="*/ 3085752 h 6858000"/>
              <a:gd name="connsiteX29" fmla="*/ 2144867 w 3648540"/>
              <a:gd name="connsiteY29" fmla="*/ 2784320 h 6858000"/>
              <a:gd name="connsiteX30" fmla="*/ 1951464 w 3648540"/>
              <a:gd name="connsiteY30" fmla="*/ 2458496 h 6858000"/>
              <a:gd name="connsiteX31" fmla="*/ 1752833 w 3648540"/>
              <a:gd name="connsiteY31" fmla="*/ 2141383 h 6858000"/>
              <a:gd name="connsiteX32" fmla="*/ 1545489 w 3648540"/>
              <a:gd name="connsiteY32" fmla="*/ 1836467 h 6858000"/>
              <a:gd name="connsiteX33" fmla="*/ 1336404 w 3648540"/>
              <a:gd name="connsiteY33" fmla="*/ 1538520 h 6858000"/>
              <a:gd name="connsiteX34" fmla="*/ 1122092 w 3648540"/>
              <a:gd name="connsiteY34" fmla="*/ 1252770 h 6858000"/>
              <a:gd name="connsiteX35" fmla="*/ 902552 w 3648540"/>
              <a:gd name="connsiteY35" fmla="*/ 977474 h 6858000"/>
              <a:gd name="connsiteX36" fmla="*/ 679527 w 3648540"/>
              <a:gd name="connsiteY36" fmla="*/ 716118 h 6858000"/>
              <a:gd name="connsiteX37" fmla="*/ 454761 w 3648540"/>
              <a:gd name="connsiteY37" fmla="*/ 463473 h 6858000"/>
              <a:gd name="connsiteX38" fmla="*/ 228252 w 3648540"/>
              <a:gd name="connsiteY38" fmla="*/ 2265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648540" h="6858000">
                <a:moveTo>
                  <a:pt x="3432928" y="5482077"/>
                </a:moveTo>
                <a:lnTo>
                  <a:pt x="3489983" y="5741136"/>
                </a:lnTo>
                <a:lnTo>
                  <a:pt x="3513200" y="5868052"/>
                </a:lnTo>
                <a:lnTo>
                  <a:pt x="3489984" y="5741136"/>
                </a:lnTo>
                <a:close/>
                <a:moveTo>
                  <a:pt x="1399634" y="918689"/>
                </a:moveTo>
                <a:lnTo>
                  <a:pt x="1517611" y="1088986"/>
                </a:lnTo>
                <a:lnTo>
                  <a:pt x="1629769" y="1262781"/>
                </a:lnTo>
                <a:lnTo>
                  <a:pt x="1517612" y="1088987"/>
                </a:lnTo>
                <a:close/>
                <a:moveTo>
                  <a:pt x="0" y="0"/>
                </a:moveTo>
                <a:lnTo>
                  <a:pt x="696951" y="0"/>
                </a:lnTo>
                <a:lnTo>
                  <a:pt x="3648540" y="0"/>
                </a:lnTo>
                <a:lnTo>
                  <a:pt x="3648540" y="6858000"/>
                </a:lnTo>
                <a:lnTo>
                  <a:pt x="3622405" y="6587932"/>
                </a:lnTo>
                <a:lnTo>
                  <a:pt x="3587557" y="6310894"/>
                </a:lnTo>
                <a:lnTo>
                  <a:pt x="3622404" y="6587932"/>
                </a:lnTo>
                <a:lnTo>
                  <a:pt x="3648540" y="6858000"/>
                </a:lnTo>
                <a:lnTo>
                  <a:pt x="3603238" y="6589674"/>
                </a:lnTo>
                <a:lnTo>
                  <a:pt x="3547482" y="6316121"/>
                </a:lnTo>
                <a:lnTo>
                  <a:pt x="3486499" y="6037340"/>
                </a:lnTo>
                <a:lnTo>
                  <a:pt x="3411577" y="5755075"/>
                </a:lnTo>
                <a:lnTo>
                  <a:pt x="3327943" y="5467583"/>
                </a:lnTo>
                <a:lnTo>
                  <a:pt x="3235596" y="5178348"/>
                </a:lnTo>
                <a:lnTo>
                  <a:pt x="3132796" y="4885628"/>
                </a:lnTo>
                <a:lnTo>
                  <a:pt x="3019541" y="4589424"/>
                </a:lnTo>
                <a:lnTo>
                  <a:pt x="2899317" y="4291477"/>
                </a:lnTo>
                <a:lnTo>
                  <a:pt x="2768639" y="3991788"/>
                </a:lnTo>
                <a:lnTo>
                  <a:pt x="2625764" y="3690357"/>
                </a:lnTo>
                <a:lnTo>
                  <a:pt x="2475919" y="3388925"/>
                </a:lnTo>
                <a:lnTo>
                  <a:pt x="2315621" y="3085752"/>
                </a:lnTo>
                <a:lnTo>
                  <a:pt x="2144867" y="2784320"/>
                </a:lnTo>
                <a:lnTo>
                  <a:pt x="1951464" y="2458496"/>
                </a:lnTo>
                <a:lnTo>
                  <a:pt x="1752833" y="2141383"/>
                </a:lnTo>
                <a:lnTo>
                  <a:pt x="1545489" y="1836467"/>
                </a:lnTo>
                <a:lnTo>
                  <a:pt x="1336404" y="1538520"/>
                </a:lnTo>
                <a:lnTo>
                  <a:pt x="1122092" y="1252770"/>
                </a:lnTo>
                <a:lnTo>
                  <a:pt x="902552" y="977474"/>
                </a:lnTo>
                <a:lnTo>
                  <a:pt x="679527" y="716118"/>
                </a:lnTo>
                <a:lnTo>
                  <a:pt x="454761" y="463473"/>
                </a:lnTo>
                <a:lnTo>
                  <a:pt x="228252" y="226509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73000">
                <a:schemeClr val="bg1">
                  <a:lumMod val="85000"/>
                  <a:alpha val="66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50" name="자유형 49"/>
          <p:cNvSpPr>
            <a:spLocks/>
          </p:cNvSpPr>
          <p:nvPr userDrawn="1"/>
        </p:nvSpPr>
        <p:spPr bwMode="auto">
          <a:xfrm rot="10800000">
            <a:off x="-1" y="3369935"/>
            <a:ext cx="2541214" cy="3483670"/>
          </a:xfrm>
          <a:custGeom>
            <a:avLst/>
            <a:gdLst>
              <a:gd name="connsiteX0" fmla="*/ 0 w 2689225"/>
              <a:gd name="connsiteY0" fmla="*/ 0 h 6248400"/>
              <a:gd name="connsiteX1" fmla="*/ 2689225 w 2689225"/>
              <a:gd name="connsiteY1" fmla="*/ 0 h 6248400"/>
              <a:gd name="connsiteX2" fmla="*/ 2689225 w 2689225"/>
              <a:gd name="connsiteY2" fmla="*/ 6248400 h 6248400"/>
              <a:gd name="connsiteX3" fmla="*/ 2665413 w 2689225"/>
              <a:gd name="connsiteY3" fmla="*/ 6002338 h 6248400"/>
              <a:gd name="connsiteX4" fmla="*/ 2633663 w 2689225"/>
              <a:gd name="connsiteY4" fmla="*/ 5749925 h 6248400"/>
              <a:gd name="connsiteX5" fmla="*/ 2592387 w 2689225"/>
              <a:gd name="connsiteY5" fmla="*/ 5491163 h 6248400"/>
              <a:gd name="connsiteX6" fmla="*/ 2544763 w 2689225"/>
              <a:gd name="connsiteY6" fmla="*/ 5230813 h 6248400"/>
              <a:gd name="connsiteX7" fmla="*/ 2486025 w 2689225"/>
              <a:gd name="connsiteY7" fmla="*/ 4964113 h 6248400"/>
              <a:gd name="connsiteX8" fmla="*/ 2419350 w 2689225"/>
              <a:gd name="connsiteY8" fmla="*/ 4695825 h 6248400"/>
              <a:gd name="connsiteX9" fmla="*/ 2346325 w 2689225"/>
              <a:gd name="connsiteY9" fmla="*/ 4422775 h 6248400"/>
              <a:gd name="connsiteX10" fmla="*/ 2262187 w 2689225"/>
              <a:gd name="connsiteY10" fmla="*/ 4144963 h 6248400"/>
              <a:gd name="connsiteX11" fmla="*/ 2171700 w 2689225"/>
              <a:gd name="connsiteY11" fmla="*/ 3867150 h 6248400"/>
              <a:gd name="connsiteX12" fmla="*/ 2070100 w 2689225"/>
              <a:gd name="connsiteY12" fmla="*/ 3586163 h 6248400"/>
              <a:gd name="connsiteX13" fmla="*/ 1960563 w 2689225"/>
              <a:gd name="connsiteY13" fmla="*/ 3303588 h 6248400"/>
              <a:gd name="connsiteX14" fmla="*/ 1843087 w 2689225"/>
              <a:gd name="connsiteY14" fmla="*/ 3021013 h 6248400"/>
              <a:gd name="connsiteX15" fmla="*/ 1717675 w 2689225"/>
              <a:gd name="connsiteY15" fmla="*/ 2736850 h 6248400"/>
              <a:gd name="connsiteX16" fmla="*/ 1582737 w 2689225"/>
              <a:gd name="connsiteY16" fmla="*/ 2452688 h 6248400"/>
              <a:gd name="connsiteX17" fmla="*/ 1425575 w 2689225"/>
              <a:gd name="connsiteY17" fmla="*/ 2141538 h 6248400"/>
              <a:gd name="connsiteX18" fmla="*/ 1265237 w 2689225"/>
              <a:gd name="connsiteY18" fmla="*/ 1841500 h 6248400"/>
              <a:gd name="connsiteX19" fmla="*/ 1095375 w 2689225"/>
              <a:gd name="connsiteY19" fmla="*/ 1547813 h 6248400"/>
              <a:gd name="connsiteX20" fmla="*/ 923925 w 2689225"/>
              <a:gd name="connsiteY20" fmla="*/ 1265238 h 6248400"/>
              <a:gd name="connsiteX21" fmla="*/ 747713 w 2689225"/>
              <a:gd name="connsiteY21" fmla="*/ 992188 h 6248400"/>
              <a:gd name="connsiteX22" fmla="*/ 565150 w 2689225"/>
              <a:gd name="connsiteY22" fmla="*/ 728663 h 6248400"/>
              <a:gd name="connsiteX23" fmla="*/ 379413 w 2689225"/>
              <a:gd name="connsiteY23" fmla="*/ 474663 h 6248400"/>
              <a:gd name="connsiteX24" fmla="*/ 192087 w 2689225"/>
              <a:gd name="connsiteY24" fmla="*/ 231775 h 6248400"/>
              <a:gd name="connsiteX25" fmla="*/ 0 w 2689225"/>
              <a:gd name="connsiteY25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9225" h="6248400">
                <a:moveTo>
                  <a:pt x="0" y="0"/>
                </a:moveTo>
                <a:lnTo>
                  <a:pt x="2689225" y="0"/>
                </a:lnTo>
                <a:lnTo>
                  <a:pt x="2689225" y="6248400"/>
                </a:lnTo>
                <a:lnTo>
                  <a:pt x="2665413" y="6002338"/>
                </a:lnTo>
                <a:lnTo>
                  <a:pt x="2633663" y="5749925"/>
                </a:lnTo>
                <a:lnTo>
                  <a:pt x="2592387" y="5491163"/>
                </a:lnTo>
                <a:lnTo>
                  <a:pt x="2544763" y="5230813"/>
                </a:lnTo>
                <a:lnTo>
                  <a:pt x="2486025" y="4964113"/>
                </a:lnTo>
                <a:lnTo>
                  <a:pt x="2419350" y="4695825"/>
                </a:lnTo>
                <a:lnTo>
                  <a:pt x="2346325" y="4422775"/>
                </a:lnTo>
                <a:lnTo>
                  <a:pt x="2262187" y="4144963"/>
                </a:lnTo>
                <a:lnTo>
                  <a:pt x="2171700" y="3867150"/>
                </a:lnTo>
                <a:lnTo>
                  <a:pt x="2070100" y="3586163"/>
                </a:lnTo>
                <a:lnTo>
                  <a:pt x="1960563" y="3303588"/>
                </a:lnTo>
                <a:lnTo>
                  <a:pt x="1843087" y="3021013"/>
                </a:lnTo>
                <a:lnTo>
                  <a:pt x="1717675" y="2736850"/>
                </a:lnTo>
                <a:lnTo>
                  <a:pt x="1582737" y="2452688"/>
                </a:lnTo>
                <a:lnTo>
                  <a:pt x="1425575" y="2141538"/>
                </a:lnTo>
                <a:lnTo>
                  <a:pt x="1265237" y="1841500"/>
                </a:lnTo>
                <a:lnTo>
                  <a:pt x="1095375" y="1547813"/>
                </a:lnTo>
                <a:lnTo>
                  <a:pt x="923925" y="1265238"/>
                </a:lnTo>
                <a:lnTo>
                  <a:pt x="747713" y="992188"/>
                </a:lnTo>
                <a:lnTo>
                  <a:pt x="565150" y="728663"/>
                </a:lnTo>
                <a:lnTo>
                  <a:pt x="379413" y="474663"/>
                </a:lnTo>
                <a:lnTo>
                  <a:pt x="192087" y="2317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73000">
                <a:srgbClr val="0075C9"/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939" y="6236779"/>
            <a:ext cx="1520207" cy="420545"/>
          </a:xfrm>
          <a:prstGeom prst="rect">
            <a:avLst/>
          </a:prstGeom>
        </p:spPr>
      </p:pic>
      <p:grpSp>
        <p:nvGrpSpPr>
          <p:cNvPr id="52" name="그룹 51"/>
          <p:cNvGrpSpPr/>
          <p:nvPr userDrawn="1"/>
        </p:nvGrpSpPr>
        <p:grpSpPr>
          <a:xfrm>
            <a:off x="5871282" y="3992971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53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084" y="2193626"/>
            <a:ext cx="2335485" cy="4404995"/>
          </a:xfrm>
          <a:prstGeom prst="rect">
            <a:avLst/>
          </a:prstGeom>
        </p:spPr>
      </p:pic>
      <p:sp>
        <p:nvSpPr>
          <p:cNvPr id="74" name="Freeform 6"/>
          <p:cNvSpPr>
            <a:spLocks/>
          </p:cNvSpPr>
          <p:nvPr userDrawn="1"/>
        </p:nvSpPr>
        <p:spPr bwMode="auto">
          <a:xfrm>
            <a:off x="7315088" y="0"/>
            <a:ext cx="4876912" cy="6248400"/>
          </a:xfrm>
          <a:custGeom>
            <a:avLst/>
            <a:gdLst>
              <a:gd name="T0" fmla="*/ 0 w 2094"/>
              <a:gd name="T1" fmla="*/ 0 h 3936"/>
              <a:gd name="T2" fmla="*/ 2094 w 2094"/>
              <a:gd name="T3" fmla="*/ 0 h 3936"/>
              <a:gd name="T4" fmla="*/ 2094 w 2094"/>
              <a:gd name="T5" fmla="*/ 3936 h 3936"/>
              <a:gd name="T6" fmla="*/ 2068 w 2094"/>
              <a:gd name="T7" fmla="*/ 3782 h 3936"/>
              <a:gd name="T8" fmla="*/ 2036 w 2094"/>
              <a:gd name="T9" fmla="*/ 3625 h 3936"/>
              <a:gd name="T10" fmla="*/ 2001 w 2094"/>
              <a:gd name="T11" fmla="*/ 3465 h 3936"/>
              <a:gd name="T12" fmla="*/ 1958 w 2094"/>
              <a:gd name="T13" fmla="*/ 3303 h 3936"/>
              <a:gd name="T14" fmla="*/ 1910 w 2094"/>
              <a:gd name="T15" fmla="*/ 3138 h 3936"/>
              <a:gd name="T16" fmla="*/ 1857 w 2094"/>
              <a:gd name="T17" fmla="*/ 2972 h 3936"/>
              <a:gd name="T18" fmla="*/ 1798 w 2094"/>
              <a:gd name="T19" fmla="*/ 2804 h 3936"/>
              <a:gd name="T20" fmla="*/ 1733 w 2094"/>
              <a:gd name="T21" fmla="*/ 2634 h 3936"/>
              <a:gd name="T22" fmla="*/ 1664 w 2094"/>
              <a:gd name="T23" fmla="*/ 2463 h 3936"/>
              <a:gd name="T24" fmla="*/ 1589 w 2094"/>
              <a:gd name="T25" fmla="*/ 2291 h 3936"/>
              <a:gd name="T26" fmla="*/ 1507 w 2094"/>
              <a:gd name="T27" fmla="*/ 2118 h 3936"/>
              <a:gd name="T28" fmla="*/ 1421 w 2094"/>
              <a:gd name="T29" fmla="*/ 1945 h 3936"/>
              <a:gd name="T30" fmla="*/ 1329 w 2094"/>
              <a:gd name="T31" fmla="*/ 1771 h 3936"/>
              <a:gd name="T32" fmla="*/ 1231 w 2094"/>
              <a:gd name="T33" fmla="*/ 1598 h 3936"/>
              <a:gd name="T34" fmla="*/ 1120 w 2094"/>
              <a:gd name="T35" fmla="*/ 1411 h 3936"/>
              <a:gd name="T36" fmla="*/ 1006 w 2094"/>
              <a:gd name="T37" fmla="*/ 1229 h 3936"/>
              <a:gd name="T38" fmla="*/ 887 w 2094"/>
              <a:gd name="T39" fmla="*/ 1054 h 3936"/>
              <a:gd name="T40" fmla="*/ 767 w 2094"/>
              <a:gd name="T41" fmla="*/ 883 h 3936"/>
              <a:gd name="T42" fmla="*/ 644 w 2094"/>
              <a:gd name="T43" fmla="*/ 719 h 3936"/>
              <a:gd name="T44" fmla="*/ 518 w 2094"/>
              <a:gd name="T45" fmla="*/ 561 h 3936"/>
              <a:gd name="T46" fmla="*/ 390 w 2094"/>
              <a:gd name="T47" fmla="*/ 411 h 3936"/>
              <a:gd name="T48" fmla="*/ 261 w 2094"/>
              <a:gd name="T49" fmla="*/ 266 h 3936"/>
              <a:gd name="T50" fmla="*/ 131 w 2094"/>
              <a:gd name="T51" fmla="*/ 130 h 3936"/>
              <a:gd name="T52" fmla="*/ 0 w 2094"/>
              <a:gd name="T53" fmla="*/ 0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94" h="3936">
                <a:moveTo>
                  <a:pt x="0" y="0"/>
                </a:moveTo>
                <a:lnTo>
                  <a:pt x="2094" y="0"/>
                </a:lnTo>
                <a:lnTo>
                  <a:pt x="2094" y="3936"/>
                </a:lnTo>
                <a:lnTo>
                  <a:pt x="2068" y="3782"/>
                </a:lnTo>
                <a:lnTo>
                  <a:pt x="2036" y="3625"/>
                </a:lnTo>
                <a:lnTo>
                  <a:pt x="2001" y="3465"/>
                </a:lnTo>
                <a:lnTo>
                  <a:pt x="1958" y="3303"/>
                </a:lnTo>
                <a:lnTo>
                  <a:pt x="1910" y="3138"/>
                </a:lnTo>
                <a:lnTo>
                  <a:pt x="1857" y="2972"/>
                </a:lnTo>
                <a:lnTo>
                  <a:pt x="1798" y="2804"/>
                </a:lnTo>
                <a:lnTo>
                  <a:pt x="1733" y="2634"/>
                </a:lnTo>
                <a:lnTo>
                  <a:pt x="1664" y="2463"/>
                </a:lnTo>
                <a:lnTo>
                  <a:pt x="1589" y="2291"/>
                </a:lnTo>
                <a:lnTo>
                  <a:pt x="1507" y="2118"/>
                </a:lnTo>
                <a:lnTo>
                  <a:pt x="1421" y="1945"/>
                </a:lnTo>
                <a:lnTo>
                  <a:pt x="1329" y="1771"/>
                </a:lnTo>
                <a:lnTo>
                  <a:pt x="1231" y="1598"/>
                </a:lnTo>
                <a:lnTo>
                  <a:pt x="1120" y="1411"/>
                </a:lnTo>
                <a:lnTo>
                  <a:pt x="1006" y="1229"/>
                </a:lnTo>
                <a:lnTo>
                  <a:pt x="887" y="1054"/>
                </a:lnTo>
                <a:lnTo>
                  <a:pt x="767" y="883"/>
                </a:lnTo>
                <a:lnTo>
                  <a:pt x="644" y="719"/>
                </a:lnTo>
                <a:lnTo>
                  <a:pt x="518" y="561"/>
                </a:lnTo>
                <a:lnTo>
                  <a:pt x="390" y="411"/>
                </a:lnTo>
                <a:lnTo>
                  <a:pt x="261" y="266"/>
                </a:lnTo>
                <a:lnTo>
                  <a:pt x="131" y="13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2000">
                <a:srgbClr val="003DA6">
                  <a:alpha val="80000"/>
                </a:srgbClr>
              </a:gs>
              <a:gs pos="70000">
                <a:schemeClr val="bg1">
                  <a:alpha val="0"/>
                </a:schemeClr>
              </a:gs>
            </a:gsLst>
            <a:lin ang="1854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E5B34E7-835E-4DA9-8194-4EDD053B0436}"/>
              </a:ext>
            </a:extLst>
          </p:cNvPr>
          <p:cNvSpPr txBox="1"/>
          <p:nvPr userDrawn="1"/>
        </p:nvSpPr>
        <p:spPr>
          <a:xfrm>
            <a:off x="1465971" y="748176"/>
            <a:ext cx="40271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더 나은 세상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을 위한 </a:t>
            </a: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원자력기술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 </a:t>
            </a:r>
          </a:p>
          <a:p>
            <a:pPr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국민과 세계가 지지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하는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한국원자력연구원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76" name="직선 연결선 75"/>
          <p:cNvCxnSpPr/>
          <p:nvPr userDrawn="1"/>
        </p:nvCxnSpPr>
        <p:spPr>
          <a:xfrm>
            <a:off x="1545772" y="1433137"/>
            <a:ext cx="370347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 userDrawn="1"/>
        </p:nvGrpSpPr>
        <p:grpSpPr>
          <a:xfrm>
            <a:off x="1527134" y="1553575"/>
            <a:ext cx="3722117" cy="585094"/>
            <a:chOff x="950204" y="1584115"/>
            <a:chExt cx="4112577" cy="646473"/>
          </a:xfrm>
        </p:grpSpPr>
        <p:grpSp>
          <p:nvGrpSpPr>
            <p:cNvPr id="78" name="그룹 77"/>
            <p:cNvGrpSpPr/>
            <p:nvPr userDrawn="1"/>
          </p:nvGrpSpPr>
          <p:grpSpPr>
            <a:xfrm>
              <a:off x="950204" y="1584115"/>
              <a:ext cx="646473" cy="646473"/>
              <a:chOff x="950204" y="1584115"/>
              <a:chExt cx="666376" cy="666376"/>
            </a:xfrm>
          </p:grpSpPr>
          <p:sp>
            <p:nvSpPr>
              <p:cNvPr id="202" name="Freeform 1861"/>
              <p:cNvSpPr>
                <a:spLocks noEditPoints="1"/>
              </p:cNvSpPr>
              <p:nvPr/>
            </p:nvSpPr>
            <p:spPr bwMode="auto">
              <a:xfrm>
                <a:off x="1076588" y="1710499"/>
                <a:ext cx="413608" cy="413608"/>
              </a:xfrm>
              <a:custGeom>
                <a:avLst/>
                <a:gdLst>
                  <a:gd name="T0" fmla="*/ 1555 w 3355"/>
                  <a:gd name="T1" fmla="*/ 2661 h 3353"/>
                  <a:gd name="T2" fmla="*/ 1465 w 3355"/>
                  <a:gd name="T3" fmla="*/ 2995 h 3353"/>
                  <a:gd name="T4" fmla="*/ 1855 w 3355"/>
                  <a:gd name="T5" fmla="*/ 3112 h 3353"/>
                  <a:gd name="T6" fmla="*/ 1288 w 3355"/>
                  <a:gd name="T7" fmla="*/ 2347 h 3353"/>
                  <a:gd name="T8" fmla="*/ 1588 w 3355"/>
                  <a:gd name="T9" fmla="*/ 2354 h 3353"/>
                  <a:gd name="T10" fmla="*/ 1838 w 3355"/>
                  <a:gd name="T11" fmla="*/ 2270 h 3353"/>
                  <a:gd name="T12" fmla="*/ 594 w 3355"/>
                  <a:gd name="T13" fmla="*/ 2475 h 3353"/>
                  <a:gd name="T14" fmla="*/ 754 w 3355"/>
                  <a:gd name="T15" fmla="*/ 2820 h 3353"/>
                  <a:gd name="T16" fmla="*/ 1015 w 3355"/>
                  <a:gd name="T17" fmla="*/ 2191 h 3353"/>
                  <a:gd name="T18" fmla="*/ 2365 w 3355"/>
                  <a:gd name="T19" fmla="*/ 2716 h 3353"/>
                  <a:gd name="T20" fmla="*/ 2814 w 3355"/>
                  <a:gd name="T21" fmla="*/ 2638 h 3353"/>
                  <a:gd name="T22" fmla="*/ 1393 w 3355"/>
                  <a:gd name="T23" fmla="*/ 2164 h 3353"/>
                  <a:gd name="T24" fmla="*/ 1023 w 3355"/>
                  <a:gd name="T25" fmla="*/ 2133 h 3353"/>
                  <a:gd name="T26" fmla="*/ 2506 w 3355"/>
                  <a:gd name="T27" fmla="*/ 2057 h 3353"/>
                  <a:gd name="T28" fmla="*/ 2285 w 3355"/>
                  <a:gd name="T29" fmla="*/ 1601 h 3353"/>
                  <a:gd name="T30" fmla="*/ 192 w 3355"/>
                  <a:gd name="T31" fmla="*/ 1643 h 3353"/>
                  <a:gd name="T32" fmla="*/ 444 w 3355"/>
                  <a:gd name="T33" fmla="*/ 2008 h 3353"/>
                  <a:gd name="T34" fmla="*/ 2502 w 3355"/>
                  <a:gd name="T35" fmla="*/ 1559 h 3353"/>
                  <a:gd name="T36" fmla="*/ 2990 w 3355"/>
                  <a:gd name="T37" fmla="*/ 1731 h 3353"/>
                  <a:gd name="T38" fmla="*/ 3175 w 3355"/>
                  <a:gd name="T39" fmla="*/ 1554 h 3353"/>
                  <a:gd name="T40" fmla="*/ 2733 w 3355"/>
                  <a:gd name="T41" fmla="*/ 1344 h 3353"/>
                  <a:gd name="T42" fmla="*/ 2037 w 3355"/>
                  <a:gd name="T43" fmla="*/ 1554 h 3353"/>
                  <a:gd name="T44" fmla="*/ 1787 w 3355"/>
                  <a:gd name="T45" fmla="*/ 2038 h 3353"/>
                  <a:gd name="T46" fmla="*/ 1335 w 3355"/>
                  <a:gd name="T47" fmla="*/ 1731 h 3353"/>
                  <a:gd name="T48" fmla="*/ 1697 w 3355"/>
                  <a:gd name="T49" fmla="*/ 1322 h 3353"/>
                  <a:gd name="T50" fmla="*/ 2530 w 3355"/>
                  <a:gd name="T51" fmla="*/ 1419 h 3353"/>
                  <a:gd name="T52" fmla="*/ 2029 w 3355"/>
                  <a:gd name="T53" fmla="*/ 1244 h 3353"/>
                  <a:gd name="T54" fmla="*/ 1885 w 3355"/>
                  <a:gd name="T55" fmla="*/ 2150 h 3353"/>
                  <a:gd name="T56" fmla="*/ 1716 w 3355"/>
                  <a:gd name="T57" fmla="*/ 1052 h 3353"/>
                  <a:gd name="T58" fmla="*/ 1279 w 3355"/>
                  <a:gd name="T59" fmla="*/ 1144 h 3353"/>
                  <a:gd name="T60" fmla="*/ 2293 w 3355"/>
                  <a:gd name="T61" fmla="*/ 662 h 3353"/>
                  <a:gd name="T62" fmla="*/ 2764 w 3355"/>
                  <a:gd name="T63" fmla="*/ 1018 h 3353"/>
                  <a:gd name="T64" fmla="*/ 2698 w 3355"/>
                  <a:gd name="T65" fmla="*/ 582 h 3353"/>
                  <a:gd name="T66" fmla="*/ 568 w 3355"/>
                  <a:gd name="T67" fmla="*/ 647 h 3353"/>
                  <a:gd name="T68" fmla="*/ 769 w 3355"/>
                  <a:gd name="T69" fmla="*/ 1013 h 3353"/>
                  <a:gd name="T70" fmla="*/ 1153 w 3355"/>
                  <a:gd name="T71" fmla="*/ 1159 h 3353"/>
                  <a:gd name="T72" fmla="*/ 928 w 3355"/>
                  <a:gd name="T73" fmla="*/ 565 h 3353"/>
                  <a:gd name="T74" fmla="*/ 1502 w 3355"/>
                  <a:gd name="T75" fmla="*/ 282 h 3353"/>
                  <a:gd name="T76" fmla="*/ 1567 w 3355"/>
                  <a:gd name="T77" fmla="*/ 857 h 3353"/>
                  <a:gd name="T78" fmla="*/ 1793 w 3355"/>
                  <a:gd name="T79" fmla="*/ 354 h 3353"/>
                  <a:gd name="T80" fmla="*/ 1841 w 3355"/>
                  <a:gd name="T81" fmla="*/ 22 h 3353"/>
                  <a:gd name="T82" fmla="*/ 2028 w 3355"/>
                  <a:gd name="T83" fmla="*/ 286 h 3353"/>
                  <a:gd name="T84" fmla="*/ 2666 w 3355"/>
                  <a:gd name="T85" fmla="*/ 415 h 3353"/>
                  <a:gd name="T86" fmla="*/ 2921 w 3355"/>
                  <a:gd name="T87" fmla="*/ 777 h 3353"/>
                  <a:gd name="T88" fmla="*/ 2981 w 3355"/>
                  <a:gd name="T89" fmla="*/ 1284 h 3353"/>
                  <a:gd name="T90" fmla="*/ 3354 w 3355"/>
                  <a:gd name="T91" fmla="*/ 1608 h 3353"/>
                  <a:gd name="T92" fmla="*/ 3213 w 3355"/>
                  <a:gd name="T93" fmla="*/ 2012 h 3353"/>
                  <a:gd name="T94" fmla="*/ 2747 w 3355"/>
                  <a:gd name="T95" fmla="*/ 2152 h 3353"/>
                  <a:gd name="T96" fmla="*/ 2876 w 3355"/>
                  <a:gd name="T97" fmla="*/ 2849 h 3353"/>
                  <a:gd name="T98" fmla="*/ 2244 w 3355"/>
                  <a:gd name="T99" fmla="*/ 2804 h 3353"/>
                  <a:gd name="T100" fmla="*/ 1748 w 3355"/>
                  <a:gd name="T101" fmla="*/ 3337 h 3353"/>
                  <a:gd name="T102" fmla="*/ 1297 w 3355"/>
                  <a:gd name="T103" fmla="*/ 2955 h 3353"/>
                  <a:gd name="T104" fmla="*/ 604 w 3355"/>
                  <a:gd name="T105" fmla="*/ 2922 h 3353"/>
                  <a:gd name="T106" fmla="*/ 453 w 3355"/>
                  <a:gd name="T107" fmla="*/ 2451 h 3353"/>
                  <a:gd name="T108" fmla="*/ 86 w 3355"/>
                  <a:gd name="T109" fmla="*/ 1890 h 3353"/>
                  <a:gd name="T110" fmla="*/ 190 w 3355"/>
                  <a:gd name="T111" fmla="*/ 1434 h 3353"/>
                  <a:gd name="T112" fmla="*/ 476 w 3355"/>
                  <a:gd name="T113" fmla="*/ 1176 h 3353"/>
                  <a:gd name="T114" fmla="*/ 416 w 3355"/>
                  <a:gd name="T115" fmla="*/ 722 h 3353"/>
                  <a:gd name="T116" fmla="*/ 612 w 3355"/>
                  <a:gd name="T117" fmla="*/ 422 h 3353"/>
                  <a:gd name="T118" fmla="*/ 1096 w 3355"/>
                  <a:gd name="T119" fmla="*/ 550 h 3353"/>
                  <a:gd name="T120" fmla="*/ 1361 w 3355"/>
                  <a:gd name="T121" fmla="*/ 247 h 3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55" h="3353">
                    <a:moveTo>
                      <a:pt x="1670" y="2407"/>
                    </a:moveTo>
                    <a:lnTo>
                      <a:pt x="1663" y="2413"/>
                    </a:lnTo>
                    <a:lnTo>
                      <a:pt x="1655" y="2419"/>
                    </a:lnTo>
                    <a:lnTo>
                      <a:pt x="1647" y="2425"/>
                    </a:lnTo>
                    <a:lnTo>
                      <a:pt x="1658" y="2456"/>
                    </a:lnTo>
                    <a:lnTo>
                      <a:pt x="1663" y="2486"/>
                    </a:lnTo>
                    <a:lnTo>
                      <a:pt x="1663" y="2514"/>
                    </a:lnTo>
                    <a:lnTo>
                      <a:pt x="1658" y="2541"/>
                    </a:lnTo>
                    <a:lnTo>
                      <a:pt x="1650" y="2567"/>
                    </a:lnTo>
                    <a:lnTo>
                      <a:pt x="1636" y="2591"/>
                    </a:lnTo>
                    <a:lnTo>
                      <a:pt x="1620" y="2612"/>
                    </a:lnTo>
                    <a:lnTo>
                      <a:pt x="1602" y="2632"/>
                    </a:lnTo>
                    <a:lnTo>
                      <a:pt x="1579" y="2647"/>
                    </a:lnTo>
                    <a:lnTo>
                      <a:pt x="1555" y="2661"/>
                    </a:lnTo>
                    <a:lnTo>
                      <a:pt x="1530" y="2670"/>
                    </a:lnTo>
                    <a:lnTo>
                      <a:pt x="1504" y="2675"/>
                    </a:lnTo>
                    <a:lnTo>
                      <a:pt x="1476" y="2676"/>
                    </a:lnTo>
                    <a:lnTo>
                      <a:pt x="1448" y="2673"/>
                    </a:lnTo>
                    <a:lnTo>
                      <a:pt x="1422" y="2665"/>
                    </a:lnTo>
                    <a:lnTo>
                      <a:pt x="1394" y="2651"/>
                    </a:lnTo>
                    <a:lnTo>
                      <a:pt x="1368" y="2632"/>
                    </a:lnTo>
                    <a:lnTo>
                      <a:pt x="1343" y="2650"/>
                    </a:lnTo>
                    <a:lnTo>
                      <a:pt x="1359" y="2719"/>
                    </a:lnTo>
                    <a:lnTo>
                      <a:pt x="1378" y="2784"/>
                    </a:lnTo>
                    <a:lnTo>
                      <a:pt x="1397" y="2843"/>
                    </a:lnTo>
                    <a:lnTo>
                      <a:pt x="1419" y="2899"/>
                    </a:lnTo>
                    <a:lnTo>
                      <a:pt x="1441" y="2949"/>
                    </a:lnTo>
                    <a:lnTo>
                      <a:pt x="1465" y="2995"/>
                    </a:lnTo>
                    <a:lnTo>
                      <a:pt x="1490" y="3038"/>
                    </a:lnTo>
                    <a:lnTo>
                      <a:pt x="1515" y="3074"/>
                    </a:lnTo>
                    <a:lnTo>
                      <a:pt x="1542" y="3105"/>
                    </a:lnTo>
                    <a:lnTo>
                      <a:pt x="1570" y="3132"/>
                    </a:lnTo>
                    <a:lnTo>
                      <a:pt x="1597" y="3154"/>
                    </a:lnTo>
                    <a:lnTo>
                      <a:pt x="1625" y="3170"/>
                    </a:lnTo>
                    <a:lnTo>
                      <a:pt x="1654" y="3181"/>
                    </a:lnTo>
                    <a:lnTo>
                      <a:pt x="1684" y="3188"/>
                    </a:lnTo>
                    <a:lnTo>
                      <a:pt x="1712" y="3189"/>
                    </a:lnTo>
                    <a:lnTo>
                      <a:pt x="1741" y="3183"/>
                    </a:lnTo>
                    <a:lnTo>
                      <a:pt x="1770" y="3174"/>
                    </a:lnTo>
                    <a:lnTo>
                      <a:pt x="1799" y="3159"/>
                    </a:lnTo>
                    <a:lnTo>
                      <a:pt x="1828" y="3138"/>
                    </a:lnTo>
                    <a:lnTo>
                      <a:pt x="1855" y="3112"/>
                    </a:lnTo>
                    <a:lnTo>
                      <a:pt x="1882" y="3080"/>
                    </a:lnTo>
                    <a:lnTo>
                      <a:pt x="1909" y="3042"/>
                    </a:lnTo>
                    <a:lnTo>
                      <a:pt x="1935" y="2998"/>
                    </a:lnTo>
                    <a:lnTo>
                      <a:pt x="1960" y="2948"/>
                    </a:lnTo>
                    <a:lnTo>
                      <a:pt x="1984" y="2893"/>
                    </a:lnTo>
                    <a:lnTo>
                      <a:pt x="2006" y="2831"/>
                    </a:lnTo>
                    <a:lnTo>
                      <a:pt x="2028" y="2764"/>
                    </a:lnTo>
                    <a:lnTo>
                      <a:pt x="2048" y="2690"/>
                    </a:lnTo>
                    <a:lnTo>
                      <a:pt x="1950" y="2625"/>
                    </a:lnTo>
                    <a:lnTo>
                      <a:pt x="1855" y="2555"/>
                    </a:lnTo>
                    <a:lnTo>
                      <a:pt x="1762" y="2482"/>
                    </a:lnTo>
                    <a:lnTo>
                      <a:pt x="1670" y="2407"/>
                    </a:lnTo>
                    <a:close/>
                    <a:moveTo>
                      <a:pt x="1271" y="2217"/>
                    </a:moveTo>
                    <a:lnTo>
                      <a:pt x="1288" y="2347"/>
                    </a:lnTo>
                    <a:lnTo>
                      <a:pt x="1309" y="2478"/>
                    </a:lnTo>
                    <a:lnTo>
                      <a:pt x="1315" y="2447"/>
                    </a:lnTo>
                    <a:lnTo>
                      <a:pt x="1326" y="2419"/>
                    </a:lnTo>
                    <a:lnTo>
                      <a:pt x="1341" y="2395"/>
                    </a:lnTo>
                    <a:lnTo>
                      <a:pt x="1359" y="2373"/>
                    </a:lnTo>
                    <a:lnTo>
                      <a:pt x="1381" y="2355"/>
                    </a:lnTo>
                    <a:lnTo>
                      <a:pt x="1403" y="2341"/>
                    </a:lnTo>
                    <a:lnTo>
                      <a:pt x="1429" y="2331"/>
                    </a:lnTo>
                    <a:lnTo>
                      <a:pt x="1456" y="2324"/>
                    </a:lnTo>
                    <a:lnTo>
                      <a:pt x="1482" y="2322"/>
                    </a:lnTo>
                    <a:lnTo>
                      <a:pt x="1510" y="2324"/>
                    </a:lnTo>
                    <a:lnTo>
                      <a:pt x="1537" y="2329"/>
                    </a:lnTo>
                    <a:lnTo>
                      <a:pt x="1564" y="2339"/>
                    </a:lnTo>
                    <a:lnTo>
                      <a:pt x="1588" y="2354"/>
                    </a:lnTo>
                    <a:lnTo>
                      <a:pt x="1611" y="2374"/>
                    </a:lnTo>
                    <a:lnTo>
                      <a:pt x="1621" y="2366"/>
                    </a:lnTo>
                    <a:lnTo>
                      <a:pt x="1540" y="2297"/>
                    </a:lnTo>
                    <a:lnTo>
                      <a:pt x="1460" y="2225"/>
                    </a:lnTo>
                    <a:lnTo>
                      <a:pt x="1359" y="2222"/>
                    </a:lnTo>
                    <a:lnTo>
                      <a:pt x="1271" y="2217"/>
                    </a:lnTo>
                    <a:close/>
                    <a:moveTo>
                      <a:pt x="1808" y="2217"/>
                    </a:moveTo>
                    <a:lnTo>
                      <a:pt x="1633" y="2225"/>
                    </a:lnTo>
                    <a:lnTo>
                      <a:pt x="1716" y="2293"/>
                    </a:lnTo>
                    <a:lnTo>
                      <a:pt x="1808" y="2217"/>
                    </a:lnTo>
                    <a:close/>
                    <a:moveTo>
                      <a:pt x="2141" y="2182"/>
                    </a:moveTo>
                    <a:lnTo>
                      <a:pt x="2026" y="2196"/>
                    </a:lnTo>
                    <a:lnTo>
                      <a:pt x="1911" y="2209"/>
                    </a:lnTo>
                    <a:lnTo>
                      <a:pt x="1838" y="2270"/>
                    </a:lnTo>
                    <a:lnTo>
                      <a:pt x="1765" y="2332"/>
                    </a:lnTo>
                    <a:lnTo>
                      <a:pt x="1868" y="2410"/>
                    </a:lnTo>
                    <a:lnTo>
                      <a:pt x="1971" y="2486"/>
                    </a:lnTo>
                    <a:lnTo>
                      <a:pt x="2078" y="2558"/>
                    </a:lnTo>
                    <a:lnTo>
                      <a:pt x="2102" y="2434"/>
                    </a:lnTo>
                    <a:lnTo>
                      <a:pt x="2123" y="2308"/>
                    </a:lnTo>
                    <a:lnTo>
                      <a:pt x="2141" y="2182"/>
                    </a:lnTo>
                    <a:close/>
                    <a:moveTo>
                      <a:pt x="745" y="2150"/>
                    </a:moveTo>
                    <a:lnTo>
                      <a:pt x="711" y="2210"/>
                    </a:lnTo>
                    <a:lnTo>
                      <a:pt x="679" y="2268"/>
                    </a:lnTo>
                    <a:lnTo>
                      <a:pt x="652" y="2324"/>
                    </a:lnTo>
                    <a:lnTo>
                      <a:pt x="629" y="2376"/>
                    </a:lnTo>
                    <a:lnTo>
                      <a:pt x="609" y="2426"/>
                    </a:lnTo>
                    <a:lnTo>
                      <a:pt x="594" y="2475"/>
                    </a:lnTo>
                    <a:lnTo>
                      <a:pt x="581" y="2520"/>
                    </a:lnTo>
                    <a:lnTo>
                      <a:pt x="573" y="2562"/>
                    </a:lnTo>
                    <a:lnTo>
                      <a:pt x="568" y="2601"/>
                    </a:lnTo>
                    <a:lnTo>
                      <a:pt x="567" y="2638"/>
                    </a:lnTo>
                    <a:lnTo>
                      <a:pt x="570" y="2671"/>
                    </a:lnTo>
                    <a:lnTo>
                      <a:pt x="576" y="2701"/>
                    </a:lnTo>
                    <a:lnTo>
                      <a:pt x="587" y="2728"/>
                    </a:lnTo>
                    <a:lnTo>
                      <a:pt x="600" y="2752"/>
                    </a:lnTo>
                    <a:lnTo>
                      <a:pt x="616" y="2772"/>
                    </a:lnTo>
                    <a:lnTo>
                      <a:pt x="637" y="2789"/>
                    </a:lnTo>
                    <a:lnTo>
                      <a:pt x="662" y="2802"/>
                    </a:lnTo>
                    <a:lnTo>
                      <a:pt x="688" y="2812"/>
                    </a:lnTo>
                    <a:lnTo>
                      <a:pt x="719" y="2818"/>
                    </a:lnTo>
                    <a:lnTo>
                      <a:pt x="754" y="2820"/>
                    </a:lnTo>
                    <a:lnTo>
                      <a:pt x="791" y="2818"/>
                    </a:lnTo>
                    <a:lnTo>
                      <a:pt x="832" y="2812"/>
                    </a:lnTo>
                    <a:lnTo>
                      <a:pt x="877" y="2801"/>
                    </a:lnTo>
                    <a:lnTo>
                      <a:pt x="925" y="2787"/>
                    </a:lnTo>
                    <a:lnTo>
                      <a:pt x="976" y="2769"/>
                    </a:lnTo>
                    <a:lnTo>
                      <a:pt x="1030" y="2746"/>
                    </a:lnTo>
                    <a:lnTo>
                      <a:pt x="1088" y="2719"/>
                    </a:lnTo>
                    <a:lnTo>
                      <a:pt x="1148" y="2687"/>
                    </a:lnTo>
                    <a:lnTo>
                      <a:pt x="1212" y="2651"/>
                    </a:lnTo>
                    <a:lnTo>
                      <a:pt x="1192" y="2540"/>
                    </a:lnTo>
                    <a:lnTo>
                      <a:pt x="1175" y="2430"/>
                    </a:lnTo>
                    <a:lnTo>
                      <a:pt x="1162" y="2319"/>
                    </a:lnTo>
                    <a:lnTo>
                      <a:pt x="1151" y="2207"/>
                    </a:lnTo>
                    <a:lnTo>
                      <a:pt x="1015" y="2191"/>
                    </a:lnTo>
                    <a:lnTo>
                      <a:pt x="879" y="2173"/>
                    </a:lnTo>
                    <a:lnTo>
                      <a:pt x="745" y="2150"/>
                    </a:lnTo>
                    <a:close/>
                    <a:moveTo>
                      <a:pt x="2641" y="2095"/>
                    </a:moveTo>
                    <a:lnTo>
                      <a:pt x="2533" y="2118"/>
                    </a:lnTo>
                    <a:lnTo>
                      <a:pt x="2422" y="2139"/>
                    </a:lnTo>
                    <a:lnTo>
                      <a:pt x="2311" y="2156"/>
                    </a:lnTo>
                    <a:lnTo>
                      <a:pt x="2201" y="2173"/>
                    </a:lnTo>
                    <a:lnTo>
                      <a:pt x="2182" y="2313"/>
                    </a:lnTo>
                    <a:lnTo>
                      <a:pt x="2159" y="2453"/>
                    </a:lnTo>
                    <a:lnTo>
                      <a:pt x="2132" y="2593"/>
                    </a:lnTo>
                    <a:lnTo>
                      <a:pt x="2193" y="2630"/>
                    </a:lnTo>
                    <a:lnTo>
                      <a:pt x="2253" y="2663"/>
                    </a:lnTo>
                    <a:lnTo>
                      <a:pt x="2310" y="2691"/>
                    </a:lnTo>
                    <a:lnTo>
                      <a:pt x="2365" y="2716"/>
                    </a:lnTo>
                    <a:lnTo>
                      <a:pt x="2416" y="2736"/>
                    </a:lnTo>
                    <a:lnTo>
                      <a:pt x="2465" y="2752"/>
                    </a:lnTo>
                    <a:lnTo>
                      <a:pt x="2513" y="2763"/>
                    </a:lnTo>
                    <a:lnTo>
                      <a:pt x="2556" y="2772"/>
                    </a:lnTo>
                    <a:lnTo>
                      <a:pt x="2597" y="2775"/>
                    </a:lnTo>
                    <a:lnTo>
                      <a:pt x="2634" y="2775"/>
                    </a:lnTo>
                    <a:lnTo>
                      <a:pt x="2669" y="2771"/>
                    </a:lnTo>
                    <a:lnTo>
                      <a:pt x="2700" y="2762"/>
                    </a:lnTo>
                    <a:lnTo>
                      <a:pt x="2727" y="2751"/>
                    </a:lnTo>
                    <a:lnTo>
                      <a:pt x="2752" y="2736"/>
                    </a:lnTo>
                    <a:lnTo>
                      <a:pt x="2773" y="2716"/>
                    </a:lnTo>
                    <a:lnTo>
                      <a:pt x="2790" y="2693"/>
                    </a:lnTo>
                    <a:lnTo>
                      <a:pt x="2803" y="2668"/>
                    </a:lnTo>
                    <a:lnTo>
                      <a:pt x="2814" y="2638"/>
                    </a:lnTo>
                    <a:lnTo>
                      <a:pt x="2819" y="2604"/>
                    </a:lnTo>
                    <a:lnTo>
                      <a:pt x="2821" y="2568"/>
                    </a:lnTo>
                    <a:lnTo>
                      <a:pt x="2819" y="2528"/>
                    </a:lnTo>
                    <a:lnTo>
                      <a:pt x="2813" y="2485"/>
                    </a:lnTo>
                    <a:lnTo>
                      <a:pt x="2801" y="2439"/>
                    </a:lnTo>
                    <a:lnTo>
                      <a:pt x="2786" y="2388"/>
                    </a:lnTo>
                    <a:lnTo>
                      <a:pt x="2766" y="2336"/>
                    </a:lnTo>
                    <a:lnTo>
                      <a:pt x="2743" y="2281"/>
                    </a:lnTo>
                    <a:lnTo>
                      <a:pt x="2714" y="2221"/>
                    </a:lnTo>
                    <a:lnTo>
                      <a:pt x="2680" y="2159"/>
                    </a:lnTo>
                    <a:lnTo>
                      <a:pt x="2641" y="2095"/>
                    </a:lnTo>
                    <a:close/>
                    <a:moveTo>
                      <a:pt x="1252" y="2028"/>
                    </a:moveTo>
                    <a:lnTo>
                      <a:pt x="1265" y="2157"/>
                    </a:lnTo>
                    <a:lnTo>
                      <a:pt x="1393" y="2164"/>
                    </a:lnTo>
                    <a:lnTo>
                      <a:pt x="1322" y="2097"/>
                    </a:lnTo>
                    <a:lnTo>
                      <a:pt x="1252" y="2028"/>
                    </a:lnTo>
                    <a:close/>
                    <a:moveTo>
                      <a:pt x="2161" y="1968"/>
                    </a:moveTo>
                    <a:lnTo>
                      <a:pt x="2075" y="2056"/>
                    </a:lnTo>
                    <a:lnTo>
                      <a:pt x="1986" y="2140"/>
                    </a:lnTo>
                    <a:lnTo>
                      <a:pt x="2148" y="2118"/>
                    </a:lnTo>
                    <a:lnTo>
                      <a:pt x="2161" y="1968"/>
                    </a:lnTo>
                    <a:close/>
                    <a:moveTo>
                      <a:pt x="1015" y="1769"/>
                    </a:moveTo>
                    <a:lnTo>
                      <a:pt x="953" y="1848"/>
                    </a:lnTo>
                    <a:lnTo>
                      <a:pt x="893" y="1929"/>
                    </a:lnTo>
                    <a:lnTo>
                      <a:pt x="835" y="2011"/>
                    </a:lnTo>
                    <a:lnTo>
                      <a:pt x="780" y="2095"/>
                    </a:lnTo>
                    <a:lnTo>
                      <a:pt x="901" y="2115"/>
                    </a:lnTo>
                    <a:lnTo>
                      <a:pt x="1023" y="2133"/>
                    </a:lnTo>
                    <a:lnTo>
                      <a:pt x="1145" y="2147"/>
                    </a:lnTo>
                    <a:lnTo>
                      <a:pt x="1136" y="2023"/>
                    </a:lnTo>
                    <a:lnTo>
                      <a:pt x="1130" y="1898"/>
                    </a:lnTo>
                    <a:lnTo>
                      <a:pt x="1099" y="1864"/>
                    </a:lnTo>
                    <a:lnTo>
                      <a:pt x="1067" y="1829"/>
                    </a:lnTo>
                    <a:lnTo>
                      <a:pt x="1015" y="1769"/>
                    </a:lnTo>
                    <a:close/>
                    <a:moveTo>
                      <a:pt x="2379" y="1720"/>
                    </a:moveTo>
                    <a:lnTo>
                      <a:pt x="2303" y="1811"/>
                    </a:lnTo>
                    <a:lnTo>
                      <a:pt x="2224" y="1900"/>
                    </a:lnTo>
                    <a:lnTo>
                      <a:pt x="2218" y="2005"/>
                    </a:lnTo>
                    <a:lnTo>
                      <a:pt x="2209" y="2109"/>
                    </a:lnTo>
                    <a:lnTo>
                      <a:pt x="2307" y="2094"/>
                    </a:lnTo>
                    <a:lnTo>
                      <a:pt x="2407" y="2076"/>
                    </a:lnTo>
                    <a:lnTo>
                      <a:pt x="2506" y="2057"/>
                    </a:lnTo>
                    <a:lnTo>
                      <a:pt x="2603" y="2034"/>
                    </a:lnTo>
                    <a:lnTo>
                      <a:pt x="2531" y="1927"/>
                    </a:lnTo>
                    <a:lnTo>
                      <a:pt x="2457" y="1822"/>
                    </a:lnTo>
                    <a:lnTo>
                      <a:pt x="2379" y="1720"/>
                    </a:lnTo>
                    <a:close/>
                    <a:moveTo>
                      <a:pt x="1126" y="1631"/>
                    </a:moveTo>
                    <a:lnTo>
                      <a:pt x="1092" y="1672"/>
                    </a:lnTo>
                    <a:lnTo>
                      <a:pt x="1126" y="1712"/>
                    </a:lnTo>
                    <a:lnTo>
                      <a:pt x="1126" y="1631"/>
                    </a:lnTo>
                    <a:close/>
                    <a:moveTo>
                      <a:pt x="2225" y="1533"/>
                    </a:moveTo>
                    <a:lnTo>
                      <a:pt x="2229" y="1670"/>
                    </a:lnTo>
                    <a:lnTo>
                      <a:pt x="2228" y="1808"/>
                    </a:lnTo>
                    <a:lnTo>
                      <a:pt x="2286" y="1740"/>
                    </a:lnTo>
                    <a:lnTo>
                      <a:pt x="2342" y="1672"/>
                    </a:lnTo>
                    <a:lnTo>
                      <a:pt x="2285" y="1601"/>
                    </a:lnTo>
                    <a:lnTo>
                      <a:pt x="2225" y="1533"/>
                    </a:lnTo>
                    <a:close/>
                    <a:moveTo>
                      <a:pt x="698" y="1364"/>
                    </a:moveTo>
                    <a:lnTo>
                      <a:pt x="634" y="1382"/>
                    </a:lnTo>
                    <a:lnTo>
                      <a:pt x="575" y="1400"/>
                    </a:lnTo>
                    <a:lnTo>
                      <a:pt x="519" y="1420"/>
                    </a:lnTo>
                    <a:lnTo>
                      <a:pt x="466" y="1441"/>
                    </a:lnTo>
                    <a:lnTo>
                      <a:pt x="418" y="1464"/>
                    </a:lnTo>
                    <a:lnTo>
                      <a:pt x="374" y="1486"/>
                    </a:lnTo>
                    <a:lnTo>
                      <a:pt x="333" y="1511"/>
                    </a:lnTo>
                    <a:lnTo>
                      <a:pt x="297" y="1536"/>
                    </a:lnTo>
                    <a:lnTo>
                      <a:pt x="264" y="1561"/>
                    </a:lnTo>
                    <a:lnTo>
                      <a:pt x="236" y="1588"/>
                    </a:lnTo>
                    <a:lnTo>
                      <a:pt x="212" y="1615"/>
                    </a:lnTo>
                    <a:lnTo>
                      <a:pt x="192" y="1643"/>
                    </a:lnTo>
                    <a:lnTo>
                      <a:pt x="178" y="1670"/>
                    </a:lnTo>
                    <a:lnTo>
                      <a:pt x="167" y="1698"/>
                    </a:lnTo>
                    <a:lnTo>
                      <a:pt x="162" y="1726"/>
                    </a:lnTo>
                    <a:lnTo>
                      <a:pt x="161" y="1754"/>
                    </a:lnTo>
                    <a:lnTo>
                      <a:pt x="166" y="1781"/>
                    </a:lnTo>
                    <a:lnTo>
                      <a:pt x="176" y="1809"/>
                    </a:lnTo>
                    <a:lnTo>
                      <a:pt x="190" y="1836"/>
                    </a:lnTo>
                    <a:lnTo>
                      <a:pt x="210" y="1862"/>
                    </a:lnTo>
                    <a:lnTo>
                      <a:pt x="235" y="1888"/>
                    </a:lnTo>
                    <a:lnTo>
                      <a:pt x="265" y="1914"/>
                    </a:lnTo>
                    <a:lnTo>
                      <a:pt x="302" y="1939"/>
                    </a:lnTo>
                    <a:lnTo>
                      <a:pt x="343" y="1963"/>
                    </a:lnTo>
                    <a:lnTo>
                      <a:pt x="390" y="1986"/>
                    </a:lnTo>
                    <a:lnTo>
                      <a:pt x="444" y="2008"/>
                    </a:lnTo>
                    <a:lnTo>
                      <a:pt x="503" y="2029"/>
                    </a:lnTo>
                    <a:lnTo>
                      <a:pt x="569" y="2048"/>
                    </a:lnTo>
                    <a:lnTo>
                      <a:pt x="640" y="2066"/>
                    </a:lnTo>
                    <a:lnTo>
                      <a:pt x="693" y="1985"/>
                    </a:lnTo>
                    <a:lnTo>
                      <a:pt x="751" y="1903"/>
                    </a:lnTo>
                    <a:lnTo>
                      <a:pt x="811" y="1825"/>
                    </a:lnTo>
                    <a:lnTo>
                      <a:pt x="872" y="1747"/>
                    </a:lnTo>
                    <a:lnTo>
                      <a:pt x="934" y="1672"/>
                    </a:lnTo>
                    <a:lnTo>
                      <a:pt x="853" y="1572"/>
                    </a:lnTo>
                    <a:lnTo>
                      <a:pt x="773" y="1469"/>
                    </a:lnTo>
                    <a:lnTo>
                      <a:pt x="698" y="1364"/>
                    </a:lnTo>
                    <a:close/>
                    <a:moveTo>
                      <a:pt x="2664" y="1326"/>
                    </a:moveTo>
                    <a:lnTo>
                      <a:pt x="2585" y="1443"/>
                    </a:lnTo>
                    <a:lnTo>
                      <a:pt x="2502" y="1559"/>
                    </a:lnTo>
                    <a:lnTo>
                      <a:pt x="2417" y="1672"/>
                    </a:lnTo>
                    <a:lnTo>
                      <a:pt x="2502" y="1785"/>
                    </a:lnTo>
                    <a:lnTo>
                      <a:pt x="2586" y="1901"/>
                    </a:lnTo>
                    <a:lnTo>
                      <a:pt x="2665" y="2019"/>
                    </a:lnTo>
                    <a:lnTo>
                      <a:pt x="2757" y="1992"/>
                    </a:lnTo>
                    <a:lnTo>
                      <a:pt x="2848" y="1960"/>
                    </a:lnTo>
                    <a:lnTo>
                      <a:pt x="2937" y="1923"/>
                    </a:lnTo>
                    <a:lnTo>
                      <a:pt x="2929" y="1889"/>
                    </a:lnTo>
                    <a:lnTo>
                      <a:pt x="2927" y="1857"/>
                    </a:lnTo>
                    <a:lnTo>
                      <a:pt x="2931" y="1827"/>
                    </a:lnTo>
                    <a:lnTo>
                      <a:pt x="2939" y="1799"/>
                    </a:lnTo>
                    <a:lnTo>
                      <a:pt x="2952" y="1773"/>
                    </a:lnTo>
                    <a:lnTo>
                      <a:pt x="2970" y="1750"/>
                    </a:lnTo>
                    <a:lnTo>
                      <a:pt x="2990" y="1731"/>
                    </a:lnTo>
                    <a:lnTo>
                      <a:pt x="3014" y="1714"/>
                    </a:lnTo>
                    <a:lnTo>
                      <a:pt x="3039" y="1703"/>
                    </a:lnTo>
                    <a:lnTo>
                      <a:pt x="3066" y="1695"/>
                    </a:lnTo>
                    <a:lnTo>
                      <a:pt x="3095" y="1692"/>
                    </a:lnTo>
                    <a:lnTo>
                      <a:pt x="3124" y="1693"/>
                    </a:lnTo>
                    <a:lnTo>
                      <a:pt x="3154" y="1700"/>
                    </a:lnTo>
                    <a:lnTo>
                      <a:pt x="3182" y="1712"/>
                    </a:lnTo>
                    <a:lnTo>
                      <a:pt x="3200" y="1689"/>
                    </a:lnTo>
                    <a:lnTo>
                      <a:pt x="3210" y="1665"/>
                    </a:lnTo>
                    <a:lnTo>
                      <a:pt x="3214" y="1642"/>
                    </a:lnTo>
                    <a:lnTo>
                      <a:pt x="3212" y="1619"/>
                    </a:lnTo>
                    <a:lnTo>
                      <a:pt x="3205" y="1596"/>
                    </a:lnTo>
                    <a:lnTo>
                      <a:pt x="3192" y="1575"/>
                    </a:lnTo>
                    <a:lnTo>
                      <a:pt x="3175" y="1554"/>
                    </a:lnTo>
                    <a:lnTo>
                      <a:pt x="3154" y="1534"/>
                    </a:lnTo>
                    <a:lnTo>
                      <a:pt x="3129" y="1513"/>
                    </a:lnTo>
                    <a:lnTo>
                      <a:pt x="3100" y="1495"/>
                    </a:lnTo>
                    <a:lnTo>
                      <a:pt x="3071" y="1476"/>
                    </a:lnTo>
                    <a:lnTo>
                      <a:pt x="3038" y="1459"/>
                    </a:lnTo>
                    <a:lnTo>
                      <a:pt x="3004" y="1441"/>
                    </a:lnTo>
                    <a:lnTo>
                      <a:pt x="2968" y="1426"/>
                    </a:lnTo>
                    <a:lnTo>
                      <a:pt x="2932" y="1411"/>
                    </a:lnTo>
                    <a:lnTo>
                      <a:pt x="2896" y="1397"/>
                    </a:lnTo>
                    <a:lnTo>
                      <a:pt x="2861" y="1384"/>
                    </a:lnTo>
                    <a:lnTo>
                      <a:pt x="2826" y="1372"/>
                    </a:lnTo>
                    <a:lnTo>
                      <a:pt x="2792" y="1361"/>
                    </a:lnTo>
                    <a:lnTo>
                      <a:pt x="2761" y="1352"/>
                    </a:lnTo>
                    <a:lnTo>
                      <a:pt x="2733" y="1344"/>
                    </a:lnTo>
                    <a:lnTo>
                      <a:pt x="2706" y="1336"/>
                    </a:lnTo>
                    <a:lnTo>
                      <a:pt x="2683" y="1330"/>
                    </a:lnTo>
                    <a:lnTo>
                      <a:pt x="2664" y="1326"/>
                    </a:lnTo>
                    <a:close/>
                    <a:moveTo>
                      <a:pt x="1697" y="1322"/>
                    </a:moveTo>
                    <a:lnTo>
                      <a:pt x="1743" y="1324"/>
                    </a:lnTo>
                    <a:lnTo>
                      <a:pt x="1787" y="1332"/>
                    </a:lnTo>
                    <a:lnTo>
                      <a:pt x="1830" y="1346"/>
                    </a:lnTo>
                    <a:lnTo>
                      <a:pt x="1869" y="1364"/>
                    </a:lnTo>
                    <a:lnTo>
                      <a:pt x="1906" y="1387"/>
                    </a:lnTo>
                    <a:lnTo>
                      <a:pt x="1939" y="1413"/>
                    </a:lnTo>
                    <a:lnTo>
                      <a:pt x="1970" y="1443"/>
                    </a:lnTo>
                    <a:lnTo>
                      <a:pt x="1997" y="1477"/>
                    </a:lnTo>
                    <a:lnTo>
                      <a:pt x="2020" y="1514"/>
                    </a:lnTo>
                    <a:lnTo>
                      <a:pt x="2037" y="1554"/>
                    </a:lnTo>
                    <a:lnTo>
                      <a:pt x="2051" y="1596"/>
                    </a:lnTo>
                    <a:lnTo>
                      <a:pt x="2060" y="1639"/>
                    </a:lnTo>
                    <a:lnTo>
                      <a:pt x="2062" y="1686"/>
                    </a:lnTo>
                    <a:lnTo>
                      <a:pt x="2060" y="1731"/>
                    </a:lnTo>
                    <a:lnTo>
                      <a:pt x="2051" y="1775"/>
                    </a:lnTo>
                    <a:lnTo>
                      <a:pt x="2037" y="1817"/>
                    </a:lnTo>
                    <a:lnTo>
                      <a:pt x="2020" y="1856"/>
                    </a:lnTo>
                    <a:lnTo>
                      <a:pt x="1997" y="1893"/>
                    </a:lnTo>
                    <a:lnTo>
                      <a:pt x="1970" y="1927"/>
                    </a:lnTo>
                    <a:lnTo>
                      <a:pt x="1939" y="1958"/>
                    </a:lnTo>
                    <a:lnTo>
                      <a:pt x="1906" y="1985"/>
                    </a:lnTo>
                    <a:lnTo>
                      <a:pt x="1869" y="2007"/>
                    </a:lnTo>
                    <a:lnTo>
                      <a:pt x="1830" y="2025"/>
                    </a:lnTo>
                    <a:lnTo>
                      <a:pt x="1787" y="2038"/>
                    </a:lnTo>
                    <a:lnTo>
                      <a:pt x="1743" y="2046"/>
                    </a:lnTo>
                    <a:lnTo>
                      <a:pt x="1697" y="2049"/>
                    </a:lnTo>
                    <a:lnTo>
                      <a:pt x="1652" y="2046"/>
                    </a:lnTo>
                    <a:lnTo>
                      <a:pt x="1608" y="2038"/>
                    </a:lnTo>
                    <a:lnTo>
                      <a:pt x="1566" y="2025"/>
                    </a:lnTo>
                    <a:lnTo>
                      <a:pt x="1527" y="2007"/>
                    </a:lnTo>
                    <a:lnTo>
                      <a:pt x="1490" y="1985"/>
                    </a:lnTo>
                    <a:lnTo>
                      <a:pt x="1456" y="1958"/>
                    </a:lnTo>
                    <a:lnTo>
                      <a:pt x="1425" y="1927"/>
                    </a:lnTo>
                    <a:lnTo>
                      <a:pt x="1398" y="1893"/>
                    </a:lnTo>
                    <a:lnTo>
                      <a:pt x="1376" y="1856"/>
                    </a:lnTo>
                    <a:lnTo>
                      <a:pt x="1357" y="1817"/>
                    </a:lnTo>
                    <a:lnTo>
                      <a:pt x="1344" y="1775"/>
                    </a:lnTo>
                    <a:lnTo>
                      <a:pt x="1335" y="1731"/>
                    </a:lnTo>
                    <a:lnTo>
                      <a:pt x="1332" y="1686"/>
                    </a:lnTo>
                    <a:lnTo>
                      <a:pt x="1335" y="1639"/>
                    </a:lnTo>
                    <a:lnTo>
                      <a:pt x="1344" y="1596"/>
                    </a:lnTo>
                    <a:lnTo>
                      <a:pt x="1357" y="1554"/>
                    </a:lnTo>
                    <a:lnTo>
                      <a:pt x="1376" y="1514"/>
                    </a:lnTo>
                    <a:lnTo>
                      <a:pt x="1398" y="1477"/>
                    </a:lnTo>
                    <a:lnTo>
                      <a:pt x="1425" y="1443"/>
                    </a:lnTo>
                    <a:lnTo>
                      <a:pt x="1456" y="1413"/>
                    </a:lnTo>
                    <a:lnTo>
                      <a:pt x="1490" y="1387"/>
                    </a:lnTo>
                    <a:lnTo>
                      <a:pt x="1527" y="1364"/>
                    </a:lnTo>
                    <a:lnTo>
                      <a:pt x="1566" y="1346"/>
                    </a:lnTo>
                    <a:lnTo>
                      <a:pt x="1608" y="1332"/>
                    </a:lnTo>
                    <a:lnTo>
                      <a:pt x="1652" y="1324"/>
                    </a:lnTo>
                    <a:lnTo>
                      <a:pt x="1697" y="1322"/>
                    </a:lnTo>
                    <a:close/>
                    <a:moveTo>
                      <a:pt x="1142" y="1279"/>
                    </a:moveTo>
                    <a:lnTo>
                      <a:pt x="988" y="1304"/>
                    </a:lnTo>
                    <a:lnTo>
                      <a:pt x="835" y="1333"/>
                    </a:lnTo>
                    <a:lnTo>
                      <a:pt x="924" y="1456"/>
                    </a:lnTo>
                    <a:lnTo>
                      <a:pt x="1015" y="1576"/>
                    </a:lnTo>
                    <a:lnTo>
                      <a:pt x="1072" y="1509"/>
                    </a:lnTo>
                    <a:lnTo>
                      <a:pt x="1131" y="1444"/>
                    </a:lnTo>
                    <a:lnTo>
                      <a:pt x="1142" y="1279"/>
                    </a:lnTo>
                    <a:close/>
                    <a:moveTo>
                      <a:pt x="2205" y="1258"/>
                    </a:moveTo>
                    <a:lnTo>
                      <a:pt x="2220" y="1439"/>
                    </a:lnTo>
                    <a:lnTo>
                      <a:pt x="2301" y="1531"/>
                    </a:lnTo>
                    <a:lnTo>
                      <a:pt x="2379" y="1624"/>
                    </a:lnTo>
                    <a:lnTo>
                      <a:pt x="2456" y="1522"/>
                    </a:lnTo>
                    <a:lnTo>
                      <a:pt x="2530" y="1419"/>
                    </a:lnTo>
                    <a:lnTo>
                      <a:pt x="2601" y="1313"/>
                    </a:lnTo>
                    <a:lnTo>
                      <a:pt x="2502" y="1295"/>
                    </a:lnTo>
                    <a:lnTo>
                      <a:pt x="2404" y="1281"/>
                    </a:lnTo>
                    <a:lnTo>
                      <a:pt x="2304" y="1269"/>
                    </a:lnTo>
                    <a:lnTo>
                      <a:pt x="2205" y="1258"/>
                    </a:lnTo>
                    <a:close/>
                    <a:moveTo>
                      <a:pt x="1312" y="1257"/>
                    </a:moveTo>
                    <a:lnTo>
                      <a:pt x="1266" y="1262"/>
                    </a:lnTo>
                    <a:lnTo>
                      <a:pt x="1260" y="1309"/>
                    </a:lnTo>
                    <a:lnTo>
                      <a:pt x="1312" y="1257"/>
                    </a:lnTo>
                    <a:close/>
                    <a:moveTo>
                      <a:pt x="2029" y="1244"/>
                    </a:moveTo>
                    <a:lnTo>
                      <a:pt x="2093" y="1306"/>
                    </a:lnTo>
                    <a:lnTo>
                      <a:pt x="2154" y="1369"/>
                    </a:lnTo>
                    <a:lnTo>
                      <a:pt x="2143" y="1253"/>
                    </a:lnTo>
                    <a:lnTo>
                      <a:pt x="2029" y="1244"/>
                    </a:lnTo>
                    <a:close/>
                    <a:moveTo>
                      <a:pt x="1788" y="1235"/>
                    </a:moveTo>
                    <a:lnTo>
                      <a:pt x="1642" y="1236"/>
                    </a:lnTo>
                    <a:lnTo>
                      <a:pt x="1495" y="1243"/>
                    </a:lnTo>
                    <a:lnTo>
                      <a:pt x="1409" y="1323"/>
                    </a:lnTo>
                    <a:lnTo>
                      <a:pt x="1327" y="1407"/>
                    </a:lnTo>
                    <a:lnTo>
                      <a:pt x="1247" y="1493"/>
                    </a:lnTo>
                    <a:lnTo>
                      <a:pt x="1241" y="1670"/>
                    </a:lnTo>
                    <a:lnTo>
                      <a:pt x="1243" y="1847"/>
                    </a:lnTo>
                    <a:lnTo>
                      <a:pt x="1321" y="1931"/>
                    </a:lnTo>
                    <a:lnTo>
                      <a:pt x="1401" y="2012"/>
                    </a:lnTo>
                    <a:lnTo>
                      <a:pt x="1483" y="2090"/>
                    </a:lnTo>
                    <a:lnTo>
                      <a:pt x="1567" y="2166"/>
                    </a:lnTo>
                    <a:lnTo>
                      <a:pt x="1726" y="2162"/>
                    </a:lnTo>
                    <a:lnTo>
                      <a:pt x="1885" y="2150"/>
                    </a:lnTo>
                    <a:lnTo>
                      <a:pt x="1982" y="2063"/>
                    </a:lnTo>
                    <a:lnTo>
                      <a:pt x="2076" y="1971"/>
                    </a:lnTo>
                    <a:lnTo>
                      <a:pt x="2167" y="1876"/>
                    </a:lnTo>
                    <a:lnTo>
                      <a:pt x="2170" y="1738"/>
                    </a:lnTo>
                    <a:lnTo>
                      <a:pt x="2168" y="1600"/>
                    </a:lnTo>
                    <a:lnTo>
                      <a:pt x="2161" y="1463"/>
                    </a:lnTo>
                    <a:lnTo>
                      <a:pt x="2088" y="1386"/>
                    </a:lnTo>
                    <a:lnTo>
                      <a:pt x="2013" y="1312"/>
                    </a:lnTo>
                    <a:lnTo>
                      <a:pt x="1935" y="1239"/>
                    </a:lnTo>
                    <a:lnTo>
                      <a:pt x="1788" y="1235"/>
                    </a:lnTo>
                    <a:close/>
                    <a:moveTo>
                      <a:pt x="1716" y="1052"/>
                    </a:moveTo>
                    <a:lnTo>
                      <a:pt x="1632" y="1121"/>
                    </a:lnTo>
                    <a:lnTo>
                      <a:pt x="1797" y="1118"/>
                    </a:lnTo>
                    <a:lnTo>
                      <a:pt x="1716" y="1052"/>
                    </a:lnTo>
                    <a:close/>
                    <a:moveTo>
                      <a:pt x="2074" y="788"/>
                    </a:moveTo>
                    <a:lnTo>
                      <a:pt x="1969" y="860"/>
                    </a:lnTo>
                    <a:lnTo>
                      <a:pt x="1866" y="936"/>
                    </a:lnTo>
                    <a:lnTo>
                      <a:pt x="1764" y="1013"/>
                    </a:lnTo>
                    <a:lnTo>
                      <a:pt x="1890" y="1119"/>
                    </a:lnTo>
                    <a:lnTo>
                      <a:pt x="2009" y="1123"/>
                    </a:lnTo>
                    <a:lnTo>
                      <a:pt x="2127" y="1129"/>
                    </a:lnTo>
                    <a:lnTo>
                      <a:pt x="2112" y="1015"/>
                    </a:lnTo>
                    <a:lnTo>
                      <a:pt x="2095" y="901"/>
                    </a:lnTo>
                    <a:lnTo>
                      <a:pt x="2074" y="788"/>
                    </a:lnTo>
                    <a:close/>
                    <a:moveTo>
                      <a:pt x="1340" y="773"/>
                    </a:moveTo>
                    <a:lnTo>
                      <a:pt x="1316" y="897"/>
                    </a:lnTo>
                    <a:lnTo>
                      <a:pt x="1295" y="1020"/>
                    </a:lnTo>
                    <a:lnTo>
                      <a:pt x="1279" y="1144"/>
                    </a:lnTo>
                    <a:lnTo>
                      <a:pt x="1446" y="1130"/>
                    </a:lnTo>
                    <a:lnTo>
                      <a:pt x="1533" y="1053"/>
                    </a:lnTo>
                    <a:lnTo>
                      <a:pt x="1621" y="978"/>
                    </a:lnTo>
                    <a:lnTo>
                      <a:pt x="1529" y="908"/>
                    </a:lnTo>
                    <a:lnTo>
                      <a:pt x="1434" y="839"/>
                    </a:lnTo>
                    <a:lnTo>
                      <a:pt x="1340" y="773"/>
                    </a:lnTo>
                    <a:close/>
                    <a:moveTo>
                      <a:pt x="2600" y="572"/>
                    </a:moveTo>
                    <a:lnTo>
                      <a:pt x="2562" y="575"/>
                    </a:lnTo>
                    <a:lnTo>
                      <a:pt x="2523" y="581"/>
                    </a:lnTo>
                    <a:lnTo>
                      <a:pt x="2481" y="591"/>
                    </a:lnTo>
                    <a:lnTo>
                      <a:pt x="2437" y="603"/>
                    </a:lnTo>
                    <a:lnTo>
                      <a:pt x="2390" y="619"/>
                    </a:lnTo>
                    <a:lnTo>
                      <a:pt x="2343" y="639"/>
                    </a:lnTo>
                    <a:lnTo>
                      <a:pt x="2293" y="662"/>
                    </a:lnTo>
                    <a:lnTo>
                      <a:pt x="2243" y="687"/>
                    </a:lnTo>
                    <a:lnTo>
                      <a:pt x="2189" y="716"/>
                    </a:lnTo>
                    <a:lnTo>
                      <a:pt x="2136" y="749"/>
                    </a:lnTo>
                    <a:lnTo>
                      <a:pt x="2157" y="876"/>
                    </a:lnTo>
                    <a:lnTo>
                      <a:pt x="2176" y="1005"/>
                    </a:lnTo>
                    <a:lnTo>
                      <a:pt x="2191" y="1133"/>
                    </a:lnTo>
                    <a:lnTo>
                      <a:pt x="2289" y="1140"/>
                    </a:lnTo>
                    <a:lnTo>
                      <a:pt x="2385" y="1149"/>
                    </a:lnTo>
                    <a:lnTo>
                      <a:pt x="2483" y="1161"/>
                    </a:lnTo>
                    <a:lnTo>
                      <a:pt x="2579" y="1175"/>
                    </a:lnTo>
                    <a:lnTo>
                      <a:pt x="2676" y="1193"/>
                    </a:lnTo>
                    <a:lnTo>
                      <a:pt x="2710" y="1131"/>
                    </a:lnTo>
                    <a:lnTo>
                      <a:pt x="2740" y="1072"/>
                    </a:lnTo>
                    <a:lnTo>
                      <a:pt x="2764" y="1018"/>
                    </a:lnTo>
                    <a:lnTo>
                      <a:pt x="2785" y="966"/>
                    </a:lnTo>
                    <a:lnTo>
                      <a:pt x="2801" y="917"/>
                    </a:lnTo>
                    <a:lnTo>
                      <a:pt x="2813" y="871"/>
                    </a:lnTo>
                    <a:lnTo>
                      <a:pt x="2821" y="829"/>
                    </a:lnTo>
                    <a:lnTo>
                      <a:pt x="2825" y="790"/>
                    </a:lnTo>
                    <a:lnTo>
                      <a:pt x="2824" y="754"/>
                    </a:lnTo>
                    <a:lnTo>
                      <a:pt x="2821" y="721"/>
                    </a:lnTo>
                    <a:lnTo>
                      <a:pt x="2813" y="692"/>
                    </a:lnTo>
                    <a:lnTo>
                      <a:pt x="2801" y="666"/>
                    </a:lnTo>
                    <a:lnTo>
                      <a:pt x="2787" y="643"/>
                    </a:lnTo>
                    <a:lnTo>
                      <a:pt x="2770" y="622"/>
                    </a:lnTo>
                    <a:lnTo>
                      <a:pt x="2748" y="606"/>
                    </a:lnTo>
                    <a:lnTo>
                      <a:pt x="2724" y="593"/>
                    </a:lnTo>
                    <a:lnTo>
                      <a:pt x="2698" y="582"/>
                    </a:lnTo>
                    <a:lnTo>
                      <a:pt x="2668" y="576"/>
                    </a:lnTo>
                    <a:lnTo>
                      <a:pt x="2635" y="572"/>
                    </a:lnTo>
                    <a:lnTo>
                      <a:pt x="2600" y="572"/>
                    </a:lnTo>
                    <a:close/>
                    <a:moveTo>
                      <a:pt x="750" y="532"/>
                    </a:moveTo>
                    <a:lnTo>
                      <a:pt x="723" y="532"/>
                    </a:lnTo>
                    <a:lnTo>
                      <a:pt x="698" y="535"/>
                    </a:lnTo>
                    <a:lnTo>
                      <a:pt x="675" y="539"/>
                    </a:lnTo>
                    <a:lnTo>
                      <a:pt x="652" y="546"/>
                    </a:lnTo>
                    <a:lnTo>
                      <a:pt x="633" y="557"/>
                    </a:lnTo>
                    <a:lnTo>
                      <a:pt x="615" y="569"/>
                    </a:lnTo>
                    <a:lnTo>
                      <a:pt x="600" y="584"/>
                    </a:lnTo>
                    <a:lnTo>
                      <a:pt x="587" y="602"/>
                    </a:lnTo>
                    <a:lnTo>
                      <a:pt x="575" y="624"/>
                    </a:lnTo>
                    <a:lnTo>
                      <a:pt x="568" y="647"/>
                    </a:lnTo>
                    <a:lnTo>
                      <a:pt x="563" y="675"/>
                    </a:lnTo>
                    <a:lnTo>
                      <a:pt x="561" y="706"/>
                    </a:lnTo>
                    <a:lnTo>
                      <a:pt x="563" y="741"/>
                    </a:lnTo>
                    <a:lnTo>
                      <a:pt x="568" y="779"/>
                    </a:lnTo>
                    <a:lnTo>
                      <a:pt x="576" y="821"/>
                    </a:lnTo>
                    <a:lnTo>
                      <a:pt x="589" y="867"/>
                    </a:lnTo>
                    <a:lnTo>
                      <a:pt x="622" y="869"/>
                    </a:lnTo>
                    <a:lnTo>
                      <a:pt x="652" y="876"/>
                    </a:lnTo>
                    <a:lnTo>
                      <a:pt x="681" y="890"/>
                    </a:lnTo>
                    <a:lnTo>
                      <a:pt x="707" y="907"/>
                    </a:lnTo>
                    <a:lnTo>
                      <a:pt x="729" y="929"/>
                    </a:lnTo>
                    <a:lnTo>
                      <a:pt x="747" y="954"/>
                    </a:lnTo>
                    <a:lnTo>
                      <a:pt x="760" y="982"/>
                    </a:lnTo>
                    <a:lnTo>
                      <a:pt x="769" y="1013"/>
                    </a:lnTo>
                    <a:lnTo>
                      <a:pt x="771" y="1045"/>
                    </a:lnTo>
                    <a:lnTo>
                      <a:pt x="768" y="1079"/>
                    </a:lnTo>
                    <a:lnTo>
                      <a:pt x="764" y="1096"/>
                    </a:lnTo>
                    <a:lnTo>
                      <a:pt x="758" y="1112"/>
                    </a:lnTo>
                    <a:lnTo>
                      <a:pt x="752" y="1127"/>
                    </a:lnTo>
                    <a:lnTo>
                      <a:pt x="745" y="1140"/>
                    </a:lnTo>
                    <a:lnTo>
                      <a:pt x="739" y="1151"/>
                    </a:lnTo>
                    <a:lnTo>
                      <a:pt x="733" y="1159"/>
                    </a:lnTo>
                    <a:lnTo>
                      <a:pt x="729" y="1165"/>
                    </a:lnTo>
                    <a:lnTo>
                      <a:pt x="728" y="1166"/>
                    </a:lnTo>
                    <a:lnTo>
                      <a:pt x="760" y="1219"/>
                    </a:lnTo>
                    <a:lnTo>
                      <a:pt x="891" y="1195"/>
                    </a:lnTo>
                    <a:lnTo>
                      <a:pt x="1021" y="1175"/>
                    </a:lnTo>
                    <a:lnTo>
                      <a:pt x="1153" y="1159"/>
                    </a:lnTo>
                    <a:lnTo>
                      <a:pt x="1165" y="1043"/>
                    </a:lnTo>
                    <a:lnTo>
                      <a:pt x="1180" y="927"/>
                    </a:lnTo>
                    <a:lnTo>
                      <a:pt x="1198" y="812"/>
                    </a:lnTo>
                    <a:lnTo>
                      <a:pt x="1220" y="697"/>
                    </a:lnTo>
                    <a:lnTo>
                      <a:pt x="1195" y="683"/>
                    </a:lnTo>
                    <a:lnTo>
                      <a:pt x="1168" y="668"/>
                    </a:lnTo>
                    <a:lnTo>
                      <a:pt x="1140" y="653"/>
                    </a:lnTo>
                    <a:lnTo>
                      <a:pt x="1112" y="639"/>
                    </a:lnTo>
                    <a:lnTo>
                      <a:pt x="1083" y="626"/>
                    </a:lnTo>
                    <a:lnTo>
                      <a:pt x="1052" y="611"/>
                    </a:lnTo>
                    <a:lnTo>
                      <a:pt x="1021" y="599"/>
                    </a:lnTo>
                    <a:lnTo>
                      <a:pt x="990" y="587"/>
                    </a:lnTo>
                    <a:lnTo>
                      <a:pt x="958" y="575"/>
                    </a:lnTo>
                    <a:lnTo>
                      <a:pt x="928" y="565"/>
                    </a:lnTo>
                    <a:lnTo>
                      <a:pt x="897" y="556"/>
                    </a:lnTo>
                    <a:lnTo>
                      <a:pt x="866" y="547"/>
                    </a:lnTo>
                    <a:lnTo>
                      <a:pt x="835" y="541"/>
                    </a:lnTo>
                    <a:lnTo>
                      <a:pt x="805" y="536"/>
                    </a:lnTo>
                    <a:lnTo>
                      <a:pt x="778" y="533"/>
                    </a:lnTo>
                    <a:lnTo>
                      <a:pt x="750" y="532"/>
                    </a:lnTo>
                    <a:close/>
                    <a:moveTo>
                      <a:pt x="1673" y="149"/>
                    </a:moveTo>
                    <a:lnTo>
                      <a:pt x="1645" y="154"/>
                    </a:lnTo>
                    <a:lnTo>
                      <a:pt x="1618" y="164"/>
                    </a:lnTo>
                    <a:lnTo>
                      <a:pt x="1592" y="180"/>
                    </a:lnTo>
                    <a:lnTo>
                      <a:pt x="1569" y="200"/>
                    </a:lnTo>
                    <a:lnTo>
                      <a:pt x="1545" y="224"/>
                    </a:lnTo>
                    <a:lnTo>
                      <a:pt x="1523" y="252"/>
                    </a:lnTo>
                    <a:lnTo>
                      <a:pt x="1502" y="282"/>
                    </a:lnTo>
                    <a:lnTo>
                      <a:pt x="1482" y="316"/>
                    </a:lnTo>
                    <a:lnTo>
                      <a:pt x="1465" y="351"/>
                    </a:lnTo>
                    <a:lnTo>
                      <a:pt x="1447" y="388"/>
                    </a:lnTo>
                    <a:lnTo>
                      <a:pt x="1432" y="426"/>
                    </a:lnTo>
                    <a:lnTo>
                      <a:pt x="1418" y="464"/>
                    </a:lnTo>
                    <a:lnTo>
                      <a:pt x="1405" y="502"/>
                    </a:lnTo>
                    <a:lnTo>
                      <a:pt x="1393" y="540"/>
                    </a:lnTo>
                    <a:lnTo>
                      <a:pt x="1383" y="577"/>
                    </a:lnTo>
                    <a:lnTo>
                      <a:pt x="1373" y="612"/>
                    </a:lnTo>
                    <a:lnTo>
                      <a:pt x="1366" y="645"/>
                    </a:lnTo>
                    <a:lnTo>
                      <a:pt x="1360" y="676"/>
                    </a:lnTo>
                    <a:lnTo>
                      <a:pt x="1355" y="703"/>
                    </a:lnTo>
                    <a:lnTo>
                      <a:pt x="1462" y="779"/>
                    </a:lnTo>
                    <a:lnTo>
                      <a:pt x="1567" y="857"/>
                    </a:lnTo>
                    <a:lnTo>
                      <a:pt x="1669" y="937"/>
                    </a:lnTo>
                    <a:lnTo>
                      <a:pt x="1761" y="863"/>
                    </a:lnTo>
                    <a:lnTo>
                      <a:pt x="1853" y="791"/>
                    </a:lnTo>
                    <a:lnTo>
                      <a:pt x="1947" y="722"/>
                    </a:lnTo>
                    <a:lnTo>
                      <a:pt x="2044" y="656"/>
                    </a:lnTo>
                    <a:lnTo>
                      <a:pt x="2024" y="580"/>
                    </a:lnTo>
                    <a:lnTo>
                      <a:pt x="2000" y="505"/>
                    </a:lnTo>
                    <a:lnTo>
                      <a:pt x="1973" y="432"/>
                    </a:lnTo>
                    <a:lnTo>
                      <a:pt x="1942" y="361"/>
                    </a:lnTo>
                    <a:lnTo>
                      <a:pt x="1910" y="370"/>
                    </a:lnTo>
                    <a:lnTo>
                      <a:pt x="1879" y="374"/>
                    </a:lnTo>
                    <a:lnTo>
                      <a:pt x="1849" y="373"/>
                    </a:lnTo>
                    <a:lnTo>
                      <a:pt x="1820" y="366"/>
                    </a:lnTo>
                    <a:lnTo>
                      <a:pt x="1793" y="354"/>
                    </a:lnTo>
                    <a:lnTo>
                      <a:pt x="1768" y="339"/>
                    </a:lnTo>
                    <a:lnTo>
                      <a:pt x="1746" y="319"/>
                    </a:lnTo>
                    <a:lnTo>
                      <a:pt x="1727" y="297"/>
                    </a:lnTo>
                    <a:lnTo>
                      <a:pt x="1712" y="271"/>
                    </a:lnTo>
                    <a:lnTo>
                      <a:pt x="1702" y="243"/>
                    </a:lnTo>
                    <a:lnTo>
                      <a:pt x="1696" y="214"/>
                    </a:lnTo>
                    <a:lnTo>
                      <a:pt x="1696" y="183"/>
                    </a:lnTo>
                    <a:lnTo>
                      <a:pt x="1702" y="150"/>
                    </a:lnTo>
                    <a:lnTo>
                      <a:pt x="1673" y="149"/>
                    </a:lnTo>
                    <a:close/>
                    <a:moveTo>
                      <a:pt x="1691" y="0"/>
                    </a:moveTo>
                    <a:lnTo>
                      <a:pt x="1729" y="5"/>
                    </a:lnTo>
                    <a:lnTo>
                      <a:pt x="1768" y="15"/>
                    </a:lnTo>
                    <a:lnTo>
                      <a:pt x="1809" y="31"/>
                    </a:lnTo>
                    <a:lnTo>
                      <a:pt x="1841" y="22"/>
                    </a:lnTo>
                    <a:lnTo>
                      <a:pt x="1871" y="18"/>
                    </a:lnTo>
                    <a:lnTo>
                      <a:pt x="1900" y="19"/>
                    </a:lnTo>
                    <a:lnTo>
                      <a:pt x="1928" y="27"/>
                    </a:lnTo>
                    <a:lnTo>
                      <a:pt x="1954" y="38"/>
                    </a:lnTo>
                    <a:lnTo>
                      <a:pt x="1979" y="53"/>
                    </a:lnTo>
                    <a:lnTo>
                      <a:pt x="1999" y="72"/>
                    </a:lnTo>
                    <a:lnTo>
                      <a:pt x="2018" y="93"/>
                    </a:lnTo>
                    <a:lnTo>
                      <a:pt x="2032" y="118"/>
                    </a:lnTo>
                    <a:lnTo>
                      <a:pt x="2043" y="144"/>
                    </a:lnTo>
                    <a:lnTo>
                      <a:pt x="2049" y="172"/>
                    </a:lnTo>
                    <a:lnTo>
                      <a:pt x="2051" y="200"/>
                    </a:lnTo>
                    <a:lnTo>
                      <a:pt x="2049" y="229"/>
                    </a:lnTo>
                    <a:lnTo>
                      <a:pt x="2041" y="258"/>
                    </a:lnTo>
                    <a:lnTo>
                      <a:pt x="2028" y="286"/>
                    </a:lnTo>
                    <a:lnTo>
                      <a:pt x="2007" y="312"/>
                    </a:lnTo>
                    <a:lnTo>
                      <a:pt x="2046" y="413"/>
                    </a:lnTo>
                    <a:lnTo>
                      <a:pt x="2079" y="514"/>
                    </a:lnTo>
                    <a:lnTo>
                      <a:pt x="2107" y="617"/>
                    </a:lnTo>
                    <a:lnTo>
                      <a:pt x="2173" y="578"/>
                    </a:lnTo>
                    <a:lnTo>
                      <a:pt x="2237" y="543"/>
                    </a:lnTo>
                    <a:lnTo>
                      <a:pt x="2300" y="513"/>
                    </a:lnTo>
                    <a:lnTo>
                      <a:pt x="2360" y="487"/>
                    </a:lnTo>
                    <a:lnTo>
                      <a:pt x="2417" y="464"/>
                    </a:lnTo>
                    <a:lnTo>
                      <a:pt x="2473" y="447"/>
                    </a:lnTo>
                    <a:lnTo>
                      <a:pt x="2525" y="432"/>
                    </a:lnTo>
                    <a:lnTo>
                      <a:pt x="2574" y="422"/>
                    </a:lnTo>
                    <a:lnTo>
                      <a:pt x="2622" y="417"/>
                    </a:lnTo>
                    <a:lnTo>
                      <a:pt x="2666" y="415"/>
                    </a:lnTo>
                    <a:lnTo>
                      <a:pt x="2707" y="417"/>
                    </a:lnTo>
                    <a:lnTo>
                      <a:pt x="2745" y="422"/>
                    </a:lnTo>
                    <a:lnTo>
                      <a:pt x="2780" y="432"/>
                    </a:lnTo>
                    <a:lnTo>
                      <a:pt x="2811" y="446"/>
                    </a:lnTo>
                    <a:lnTo>
                      <a:pt x="2839" y="462"/>
                    </a:lnTo>
                    <a:lnTo>
                      <a:pt x="2864" y="483"/>
                    </a:lnTo>
                    <a:lnTo>
                      <a:pt x="2885" y="507"/>
                    </a:lnTo>
                    <a:lnTo>
                      <a:pt x="2902" y="535"/>
                    </a:lnTo>
                    <a:lnTo>
                      <a:pt x="2915" y="567"/>
                    </a:lnTo>
                    <a:lnTo>
                      <a:pt x="2925" y="602"/>
                    </a:lnTo>
                    <a:lnTo>
                      <a:pt x="2930" y="641"/>
                    </a:lnTo>
                    <a:lnTo>
                      <a:pt x="2931" y="682"/>
                    </a:lnTo>
                    <a:lnTo>
                      <a:pt x="2928" y="727"/>
                    </a:lnTo>
                    <a:lnTo>
                      <a:pt x="2921" y="777"/>
                    </a:lnTo>
                    <a:lnTo>
                      <a:pt x="2909" y="828"/>
                    </a:lnTo>
                    <a:lnTo>
                      <a:pt x="2893" y="883"/>
                    </a:lnTo>
                    <a:lnTo>
                      <a:pt x="2871" y="942"/>
                    </a:lnTo>
                    <a:lnTo>
                      <a:pt x="2846" y="1004"/>
                    </a:lnTo>
                    <a:lnTo>
                      <a:pt x="2816" y="1068"/>
                    </a:lnTo>
                    <a:lnTo>
                      <a:pt x="2780" y="1136"/>
                    </a:lnTo>
                    <a:lnTo>
                      <a:pt x="2739" y="1207"/>
                    </a:lnTo>
                    <a:lnTo>
                      <a:pt x="2769" y="1214"/>
                    </a:lnTo>
                    <a:lnTo>
                      <a:pt x="2800" y="1222"/>
                    </a:lnTo>
                    <a:lnTo>
                      <a:pt x="2834" y="1233"/>
                    </a:lnTo>
                    <a:lnTo>
                      <a:pt x="2870" y="1243"/>
                    </a:lnTo>
                    <a:lnTo>
                      <a:pt x="2906" y="1255"/>
                    </a:lnTo>
                    <a:lnTo>
                      <a:pt x="2944" y="1269"/>
                    </a:lnTo>
                    <a:lnTo>
                      <a:pt x="2981" y="1284"/>
                    </a:lnTo>
                    <a:lnTo>
                      <a:pt x="3019" y="1299"/>
                    </a:lnTo>
                    <a:lnTo>
                      <a:pt x="3057" y="1316"/>
                    </a:lnTo>
                    <a:lnTo>
                      <a:pt x="3094" y="1334"/>
                    </a:lnTo>
                    <a:lnTo>
                      <a:pt x="3130" y="1354"/>
                    </a:lnTo>
                    <a:lnTo>
                      <a:pt x="3165" y="1374"/>
                    </a:lnTo>
                    <a:lnTo>
                      <a:pt x="3198" y="1396"/>
                    </a:lnTo>
                    <a:lnTo>
                      <a:pt x="3229" y="1419"/>
                    </a:lnTo>
                    <a:lnTo>
                      <a:pt x="3256" y="1442"/>
                    </a:lnTo>
                    <a:lnTo>
                      <a:pt x="3282" y="1467"/>
                    </a:lnTo>
                    <a:lnTo>
                      <a:pt x="3305" y="1493"/>
                    </a:lnTo>
                    <a:lnTo>
                      <a:pt x="3323" y="1520"/>
                    </a:lnTo>
                    <a:lnTo>
                      <a:pt x="3338" y="1548"/>
                    </a:lnTo>
                    <a:lnTo>
                      <a:pt x="3349" y="1577"/>
                    </a:lnTo>
                    <a:lnTo>
                      <a:pt x="3354" y="1608"/>
                    </a:lnTo>
                    <a:lnTo>
                      <a:pt x="3355" y="1638"/>
                    </a:lnTo>
                    <a:lnTo>
                      <a:pt x="3351" y="1671"/>
                    </a:lnTo>
                    <a:lnTo>
                      <a:pt x="3341" y="1704"/>
                    </a:lnTo>
                    <a:lnTo>
                      <a:pt x="3325" y="1739"/>
                    </a:lnTo>
                    <a:lnTo>
                      <a:pt x="3303" y="1774"/>
                    </a:lnTo>
                    <a:lnTo>
                      <a:pt x="3273" y="1811"/>
                    </a:lnTo>
                    <a:lnTo>
                      <a:pt x="3281" y="1841"/>
                    </a:lnTo>
                    <a:lnTo>
                      <a:pt x="3283" y="1871"/>
                    </a:lnTo>
                    <a:lnTo>
                      <a:pt x="3281" y="1899"/>
                    </a:lnTo>
                    <a:lnTo>
                      <a:pt x="3275" y="1926"/>
                    </a:lnTo>
                    <a:lnTo>
                      <a:pt x="3265" y="1951"/>
                    </a:lnTo>
                    <a:lnTo>
                      <a:pt x="3250" y="1974"/>
                    </a:lnTo>
                    <a:lnTo>
                      <a:pt x="3233" y="1995"/>
                    </a:lnTo>
                    <a:lnTo>
                      <a:pt x="3213" y="2012"/>
                    </a:lnTo>
                    <a:lnTo>
                      <a:pt x="3191" y="2027"/>
                    </a:lnTo>
                    <a:lnTo>
                      <a:pt x="3167" y="2038"/>
                    </a:lnTo>
                    <a:lnTo>
                      <a:pt x="3141" y="2045"/>
                    </a:lnTo>
                    <a:lnTo>
                      <a:pt x="3114" y="2048"/>
                    </a:lnTo>
                    <a:lnTo>
                      <a:pt x="3086" y="2047"/>
                    </a:lnTo>
                    <a:lnTo>
                      <a:pt x="3058" y="2041"/>
                    </a:lnTo>
                    <a:lnTo>
                      <a:pt x="3030" y="2030"/>
                    </a:lnTo>
                    <a:lnTo>
                      <a:pt x="3003" y="2013"/>
                    </a:lnTo>
                    <a:lnTo>
                      <a:pt x="2976" y="1991"/>
                    </a:lnTo>
                    <a:lnTo>
                      <a:pt x="2910" y="2015"/>
                    </a:lnTo>
                    <a:lnTo>
                      <a:pt x="2841" y="2039"/>
                    </a:lnTo>
                    <a:lnTo>
                      <a:pt x="2772" y="2061"/>
                    </a:lnTo>
                    <a:lnTo>
                      <a:pt x="2704" y="2079"/>
                    </a:lnTo>
                    <a:lnTo>
                      <a:pt x="2747" y="2152"/>
                    </a:lnTo>
                    <a:lnTo>
                      <a:pt x="2786" y="2222"/>
                    </a:lnTo>
                    <a:lnTo>
                      <a:pt x="2820" y="2289"/>
                    </a:lnTo>
                    <a:lnTo>
                      <a:pt x="2849" y="2352"/>
                    </a:lnTo>
                    <a:lnTo>
                      <a:pt x="2873" y="2414"/>
                    </a:lnTo>
                    <a:lnTo>
                      <a:pt x="2893" y="2472"/>
                    </a:lnTo>
                    <a:lnTo>
                      <a:pt x="2908" y="2527"/>
                    </a:lnTo>
                    <a:lnTo>
                      <a:pt x="2920" y="2579"/>
                    </a:lnTo>
                    <a:lnTo>
                      <a:pt x="2926" y="2628"/>
                    </a:lnTo>
                    <a:lnTo>
                      <a:pt x="2928" y="2673"/>
                    </a:lnTo>
                    <a:lnTo>
                      <a:pt x="2926" y="2715"/>
                    </a:lnTo>
                    <a:lnTo>
                      <a:pt x="2920" y="2754"/>
                    </a:lnTo>
                    <a:lnTo>
                      <a:pt x="2909" y="2789"/>
                    </a:lnTo>
                    <a:lnTo>
                      <a:pt x="2894" y="2821"/>
                    </a:lnTo>
                    <a:lnTo>
                      <a:pt x="2876" y="2849"/>
                    </a:lnTo>
                    <a:lnTo>
                      <a:pt x="2854" y="2872"/>
                    </a:lnTo>
                    <a:lnTo>
                      <a:pt x="2827" y="2893"/>
                    </a:lnTo>
                    <a:lnTo>
                      <a:pt x="2797" y="2908"/>
                    </a:lnTo>
                    <a:lnTo>
                      <a:pt x="2764" y="2920"/>
                    </a:lnTo>
                    <a:lnTo>
                      <a:pt x="2726" y="2929"/>
                    </a:lnTo>
                    <a:lnTo>
                      <a:pt x="2686" y="2933"/>
                    </a:lnTo>
                    <a:lnTo>
                      <a:pt x="2642" y="2933"/>
                    </a:lnTo>
                    <a:lnTo>
                      <a:pt x="2595" y="2928"/>
                    </a:lnTo>
                    <a:lnTo>
                      <a:pt x="2544" y="2918"/>
                    </a:lnTo>
                    <a:lnTo>
                      <a:pt x="2490" y="2905"/>
                    </a:lnTo>
                    <a:lnTo>
                      <a:pt x="2433" y="2887"/>
                    </a:lnTo>
                    <a:lnTo>
                      <a:pt x="2373" y="2864"/>
                    </a:lnTo>
                    <a:lnTo>
                      <a:pt x="2309" y="2836"/>
                    </a:lnTo>
                    <a:lnTo>
                      <a:pt x="2244" y="2804"/>
                    </a:lnTo>
                    <a:lnTo>
                      <a:pt x="2174" y="2766"/>
                    </a:lnTo>
                    <a:lnTo>
                      <a:pt x="2103" y="2724"/>
                    </a:lnTo>
                    <a:lnTo>
                      <a:pt x="2080" y="2809"/>
                    </a:lnTo>
                    <a:lnTo>
                      <a:pt x="2056" y="2888"/>
                    </a:lnTo>
                    <a:lnTo>
                      <a:pt x="2030" y="2960"/>
                    </a:lnTo>
                    <a:lnTo>
                      <a:pt x="2003" y="3025"/>
                    </a:lnTo>
                    <a:lnTo>
                      <a:pt x="1974" y="3086"/>
                    </a:lnTo>
                    <a:lnTo>
                      <a:pt x="1945" y="3139"/>
                    </a:lnTo>
                    <a:lnTo>
                      <a:pt x="1914" y="3188"/>
                    </a:lnTo>
                    <a:lnTo>
                      <a:pt x="1882" y="3230"/>
                    </a:lnTo>
                    <a:lnTo>
                      <a:pt x="1850" y="3265"/>
                    </a:lnTo>
                    <a:lnTo>
                      <a:pt x="1816" y="3294"/>
                    </a:lnTo>
                    <a:lnTo>
                      <a:pt x="1782" y="3318"/>
                    </a:lnTo>
                    <a:lnTo>
                      <a:pt x="1748" y="3337"/>
                    </a:lnTo>
                    <a:lnTo>
                      <a:pt x="1713" y="3348"/>
                    </a:lnTo>
                    <a:lnTo>
                      <a:pt x="1679" y="3353"/>
                    </a:lnTo>
                    <a:lnTo>
                      <a:pt x="1645" y="3353"/>
                    </a:lnTo>
                    <a:lnTo>
                      <a:pt x="1610" y="3347"/>
                    </a:lnTo>
                    <a:lnTo>
                      <a:pt x="1575" y="3334"/>
                    </a:lnTo>
                    <a:lnTo>
                      <a:pt x="1541" y="3316"/>
                    </a:lnTo>
                    <a:lnTo>
                      <a:pt x="1507" y="3291"/>
                    </a:lnTo>
                    <a:lnTo>
                      <a:pt x="1474" y="3262"/>
                    </a:lnTo>
                    <a:lnTo>
                      <a:pt x="1442" y="3226"/>
                    </a:lnTo>
                    <a:lnTo>
                      <a:pt x="1411" y="3183"/>
                    </a:lnTo>
                    <a:lnTo>
                      <a:pt x="1381" y="3135"/>
                    </a:lnTo>
                    <a:lnTo>
                      <a:pt x="1352" y="3081"/>
                    </a:lnTo>
                    <a:lnTo>
                      <a:pt x="1324" y="3021"/>
                    </a:lnTo>
                    <a:lnTo>
                      <a:pt x="1297" y="2955"/>
                    </a:lnTo>
                    <a:lnTo>
                      <a:pt x="1273" y="2884"/>
                    </a:lnTo>
                    <a:lnTo>
                      <a:pt x="1249" y="2805"/>
                    </a:lnTo>
                    <a:lnTo>
                      <a:pt x="1229" y="2722"/>
                    </a:lnTo>
                    <a:lnTo>
                      <a:pt x="1156" y="2764"/>
                    </a:lnTo>
                    <a:lnTo>
                      <a:pt x="1086" y="2801"/>
                    </a:lnTo>
                    <a:lnTo>
                      <a:pt x="1020" y="2833"/>
                    </a:lnTo>
                    <a:lnTo>
                      <a:pt x="956" y="2860"/>
                    </a:lnTo>
                    <a:lnTo>
                      <a:pt x="896" y="2882"/>
                    </a:lnTo>
                    <a:lnTo>
                      <a:pt x="839" y="2901"/>
                    </a:lnTo>
                    <a:lnTo>
                      <a:pt x="785" y="2913"/>
                    </a:lnTo>
                    <a:lnTo>
                      <a:pt x="735" y="2923"/>
                    </a:lnTo>
                    <a:lnTo>
                      <a:pt x="687" y="2927"/>
                    </a:lnTo>
                    <a:lnTo>
                      <a:pt x="644" y="2927"/>
                    </a:lnTo>
                    <a:lnTo>
                      <a:pt x="604" y="2922"/>
                    </a:lnTo>
                    <a:lnTo>
                      <a:pt x="567" y="2913"/>
                    </a:lnTo>
                    <a:lnTo>
                      <a:pt x="534" y="2900"/>
                    </a:lnTo>
                    <a:lnTo>
                      <a:pt x="505" y="2884"/>
                    </a:lnTo>
                    <a:lnTo>
                      <a:pt x="480" y="2863"/>
                    </a:lnTo>
                    <a:lnTo>
                      <a:pt x="459" y="2838"/>
                    </a:lnTo>
                    <a:lnTo>
                      <a:pt x="442" y="2810"/>
                    </a:lnTo>
                    <a:lnTo>
                      <a:pt x="428" y="2777"/>
                    </a:lnTo>
                    <a:lnTo>
                      <a:pt x="419" y="2741"/>
                    </a:lnTo>
                    <a:lnTo>
                      <a:pt x="414" y="2701"/>
                    </a:lnTo>
                    <a:lnTo>
                      <a:pt x="413" y="2658"/>
                    </a:lnTo>
                    <a:lnTo>
                      <a:pt x="416" y="2611"/>
                    </a:lnTo>
                    <a:lnTo>
                      <a:pt x="424" y="2561"/>
                    </a:lnTo>
                    <a:lnTo>
                      <a:pt x="437" y="2508"/>
                    </a:lnTo>
                    <a:lnTo>
                      <a:pt x="453" y="2451"/>
                    </a:lnTo>
                    <a:lnTo>
                      <a:pt x="475" y="2391"/>
                    </a:lnTo>
                    <a:lnTo>
                      <a:pt x="500" y="2328"/>
                    </a:lnTo>
                    <a:lnTo>
                      <a:pt x="531" y="2262"/>
                    </a:lnTo>
                    <a:lnTo>
                      <a:pt x="566" y="2193"/>
                    </a:lnTo>
                    <a:lnTo>
                      <a:pt x="607" y="2121"/>
                    </a:lnTo>
                    <a:lnTo>
                      <a:pt x="525" y="2102"/>
                    </a:lnTo>
                    <a:lnTo>
                      <a:pt x="449" y="2080"/>
                    </a:lnTo>
                    <a:lnTo>
                      <a:pt x="379" y="2057"/>
                    </a:lnTo>
                    <a:lnTo>
                      <a:pt x="315" y="2032"/>
                    </a:lnTo>
                    <a:lnTo>
                      <a:pt x="258" y="2006"/>
                    </a:lnTo>
                    <a:lnTo>
                      <a:pt x="206" y="1978"/>
                    </a:lnTo>
                    <a:lnTo>
                      <a:pt x="160" y="1950"/>
                    </a:lnTo>
                    <a:lnTo>
                      <a:pt x="121" y="1920"/>
                    </a:lnTo>
                    <a:lnTo>
                      <a:pt x="86" y="1890"/>
                    </a:lnTo>
                    <a:lnTo>
                      <a:pt x="59" y="1858"/>
                    </a:lnTo>
                    <a:lnTo>
                      <a:pt x="35" y="1826"/>
                    </a:lnTo>
                    <a:lnTo>
                      <a:pt x="18" y="1794"/>
                    </a:lnTo>
                    <a:lnTo>
                      <a:pt x="7" y="1761"/>
                    </a:lnTo>
                    <a:lnTo>
                      <a:pt x="1" y="1728"/>
                    </a:lnTo>
                    <a:lnTo>
                      <a:pt x="0" y="1694"/>
                    </a:lnTo>
                    <a:lnTo>
                      <a:pt x="5" y="1660"/>
                    </a:lnTo>
                    <a:lnTo>
                      <a:pt x="16" y="1627"/>
                    </a:lnTo>
                    <a:lnTo>
                      <a:pt x="32" y="1593"/>
                    </a:lnTo>
                    <a:lnTo>
                      <a:pt x="53" y="1560"/>
                    </a:lnTo>
                    <a:lnTo>
                      <a:pt x="79" y="1528"/>
                    </a:lnTo>
                    <a:lnTo>
                      <a:pt x="111" y="1496"/>
                    </a:lnTo>
                    <a:lnTo>
                      <a:pt x="148" y="1465"/>
                    </a:lnTo>
                    <a:lnTo>
                      <a:pt x="190" y="1434"/>
                    </a:lnTo>
                    <a:lnTo>
                      <a:pt x="237" y="1404"/>
                    </a:lnTo>
                    <a:lnTo>
                      <a:pt x="290" y="1375"/>
                    </a:lnTo>
                    <a:lnTo>
                      <a:pt x="346" y="1348"/>
                    </a:lnTo>
                    <a:lnTo>
                      <a:pt x="409" y="1322"/>
                    </a:lnTo>
                    <a:lnTo>
                      <a:pt x="476" y="1296"/>
                    </a:lnTo>
                    <a:lnTo>
                      <a:pt x="548" y="1274"/>
                    </a:lnTo>
                    <a:lnTo>
                      <a:pt x="625" y="1252"/>
                    </a:lnTo>
                    <a:lnTo>
                      <a:pt x="606" y="1221"/>
                    </a:lnTo>
                    <a:lnTo>
                      <a:pt x="607" y="1221"/>
                    </a:lnTo>
                    <a:lnTo>
                      <a:pt x="576" y="1221"/>
                    </a:lnTo>
                    <a:lnTo>
                      <a:pt x="548" y="1216"/>
                    </a:lnTo>
                    <a:lnTo>
                      <a:pt x="521" y="1207"/>
                    </a:lnTo>
                    <a:lnTo>
                      <a:pt x="497" y="1194"/>
                    </a:lnTo>
                    <a:lnTo>
                      <a:pt x="476" y="1176"/>
                    </a:lnTo>
                    <a:lnTo>
                      <a:pt x="457" y="1157"/>
                    </a:lnTo>
                    <a:lnTo>
                      <a:pt x="442" y="1134"/>
                    </a:lnTo>
                    <a:lnTo>
                      <a:pt x="430" y="1109"/>
                    </a:lnTo>
                    <a:lnTo>
                      <a:pt x="422" y="1084"/>
                    </a:lnTo>
                    <a:lnTo>
                      <a:pt x="418" y="1057"/>
                    </a:lnTo>
                    <a:lnTo>
                      <a:pt x="418" y="1029"/>
                    </a:lnTo>
                    <a:lnTo>
                      <a:pt x="422" y="1002"/>
                    </a:lnTo>
                    <a:lnTo>
                      <a:pt x="431" y="975"/>
                    </a:lnTo>
                    <a:lnTo>
                      <a:pt x="445" y="948"/>
                    </a:lnTo>
                    <a:lnTo>
                      <a:pt x="464" y="923"/>
                    </a:lnTo>
                    <a:lnTo>
                      <a:pt x="447" y="868"/>
                    </a:lnTo>
                    <a:lnTo>
                      <a:pt x="434" y="816"/>
                    </a:lnTo>
                    <a:lnTo>
                      <a:pt x="423" y="767"/>
                    </a:lnTo>
                    <a:lnTo>
                      <a:pt x="416" y="722"/>
                    </a:lnTo>
                    <a:lnTo>
                      <a:pt x="413" y="681"/>
                    </a:lnTo>
                    <a:lnTo>
                      <a:pt x="413" y="643"/>
                    </a:lnTo>
                    <a:lnTo>
                      <a:pt x="416" y="608"/>
                    </a:lnTo>
                    <a:lnTo>
                      <a:pt x="421" y="577"/>
                    </a:lnTo>
                    <a:lnTo>
                      <a:pt x="430" y="549"/>
                    </a:lnTo>
                    <a:lnTo>
                      <a:pt x="442" y="524"/>
                    </a:lnTo>
                    <a:lnTo>
                      <a:pt x="455" y="501"/>
                    </a:lnTo>
                    <a:lnTo>
                      <a:pt x="472" y="483"/>
                    </a:lnTo>
                    <a:lnTo>
                      <a:pt x="490" y="466"/>
                    </a:lnTo>
                    <a:lnTo>
                      <a:pt x="511" y="452"/>
                    </a:lnTo>
                    <a:lnTo>
                      <a:pt x="533" y="441"/>
                    </a:lnTo>
                    <a:lnTo>
                      <a:pt x="558" y="432"/>
                    </a:lnTo>
                    <a:lnTo>
                      <a:pt x="585" y="426"/>
                    </a:lnTo>
                    <a:lnTo>
                      <a:pt x="612" y="422"/>
                    </a:lnTo>
                    <a:lnTo>
                      <a:pt x="641" y="420"/>
                    </a:lnTo>
                    <a:lnTo>
                      <a:pt x="672" y="420"/>
                    </a:lnTo>
                    <a:lnTo>
                      <a:pt x="704" y="422"/>
                    </a:lnTo>
                    <a:lnTo>
                      <a:pt x="737" y="426"/>
                    </a:lnTo>
                    <a:lnTo>
                      <a:pt x="770" y="432"/>
                    </a:lnTo>
                    <a:lnTo>
                      <a:pt x="805" y="440"/>
                    </a:lnTo>
                    <a:lnTo>
                      <a:pt x="840" y="449"/>
                    </a:lnTo>
                    <a:lnTo>
                      <a:pt x="876" y="460"/>
                    </a:lnTo>
                    <a:lnTo>
                      <a:pt x="912" y="471"/>
                    </a:lnTo>
                    <a:lnTo>
                      <a:pt x="949" y="485"/>
                    </a:lnTo>
                    <a:lnTo>
                      <a:pt x="986" y="499"/>
                    </a:lnTo>
                    <a:lnTo>
                      <a:pt x="1023" y="516"/>
                    </a:lnTo>
                    <a:lnTo>
                      <a:pt x="1059" y="532"/>
                    </a:lnTo>
                    <a:lnTo>
                      <a:pt x="1096" y="550"/>
                    </a:lnTo>
                    <a:lnTo>
                      <a:pt x="1132" y="568"/>
                    </a:lnTo>
                    <a:lnTo>
                      <a:pt x="1168" y="587"/>
                    </a:lnTo>
                    <a:lnTo>
                      <a:pt x="1203" y="607"/>
                    </a:lnTo>
                    <a:lnTo>
                      <a:pt x="1237" y="627"/>
                    </a:lnTo>
                    <a:lnTo>
                      <a:pt x="1244" y="591"/>
                    </a:lnTo>
                    <a:lnTo>
                      <a:pt x="1252" y="554"/>
                    </a:lnTo>
                    <a:lnTo>
                      <a:pt x="1261" y="516"/>
                    </a:lnTo>
                    <a:lnTo>
                      <a:pt x="1272" y="477"/>
                    </a:lnTo>
                    <a:lnTo>
                      <a:pt x="1284" y="438"/>
                    </a:lnTo>
                    <a:lnTo>
                      <a:pt x="1296" y="399"/>
                    </a:lnTo>
                    <a:lnTo>
                      <a:pt x="1311" y="360"/>
                    </a:lnTo>
                    <a:lnTo>
                      <a:pt x="1326" y="320"/>
                    </a:lnTo>
                    <a:lnTo>
                      <a:pt x="1343" y="282"/>
                    </a:lnTo>
                    <a:lnTo>
                      <a:pt x="1361" y="247"/>
                    </a:lnTo>
                    <a:lnTo>
                      <a:pt x="1381" y="211"/>
                    </a:lnTo>
                    <a:lnTo>
                      <a:pt x="1401" y="178"/>
                    </a:lnTo>
                    <a:lnTo>
                      <a:pt x="1424" y="146"/>
                    </a:lnTo>
                    <a:lnTo>
                      <a:pt x="1447" y="116"/>
                    </a:lnTo>
                    <a:lnTo>
                      <a:pt x="1472" y="89"/>
                    </a:lnTo>
                    <a:lnTo>
                      <a:pt x="1499" y="66"/>
                    </a:lnTo>
                    <a:lnTo>
                      <a:pt x="1528" y="45"/>
                    </a:lnTo>
                    <a:lnTo>
                      <a:pt x="1556" y="28"/>
                    </a:lnTo>
                    <a:lnTo>
                      <a:pt x="1588" y="14"/>
                    </a:lnTo>
                    <a:lnTo>
                      <a:pt x="1621" y="5"/>
                    </a:lnTo>
                    <a:lnTo>
                      <a:pt x="1655" y="0"/>
                    </a:lnTo>
                    <a:lnTo>
                      <a:pt x="1691" y="0"/>
                    </a:lnTo>
                    <a:close/>
                  </a:path>
                </a:pathLst>
              </a:custGeom>
              <a:solidFill>
                <a:srgbClr val="25B7AA"/>
              </a:solidFill>
              <a:ln w="0">
                <a:solidFill>
                  <a:srgbClr val="25B7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03" name="자유형 202"/>
              <p:cNvSpPr/>
              <p:nvPr userDrawn="1"/>
            </p:nvSpPr>
            <p:spPr>
              <a:xfrm>
                <a:off x="950204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9" name="그룹 78"/>
            <p:cNvGrpSpPr/>
            <p:nvPr userDrawn="1"/>
          </p:nvGrpSpPr>
          <p:grpSpPr>
            <a:xfrm>
              <a:off x="1816730" y="1584115"/>
              <a:ext cx="646473" cy="646473"/>
              <a:chOff x="1742585" y="1584115"/>
              <a:chExt cx="646473" cy="646473"/>
            </a:xfrm>
          </p:grpSpPr>
          <p:grpSp>
            <p:nvGrpSpPr>
              <p:cNvPr id="152" name="그룹 151"/>
              <p:cNvGrpSpPr/>
              <p:nvPr/>
            </p:nvGrpSpPr>
            <p:grpSpPr>
              <a:xfrm>
                <a:off x="1958467" y="1637294"/>
                <a:ext cx="231217" cy="523015"/>
                <a:chOff x="-1392608" y="-1350695"/>
                <a:chExt cx="1015130" cy="2429066"/>
              </a:xfrm>
            </p:grpSpPr>
            <p:grpSp>
              <p:nvGrpSpPr>
                <p:cNvPr id="154" name="그룹 153"/>
                <p:cNvGrpSpPr/>
                <p:nvPr/>
              </p:nvGrpSpPr>
              <p:grpSpPr>
                <a:xfrm>
                  <a:off x="-1028807" y="-1350695"/>
                  <a:ext cx="236362" cy="676275"/>
                  <a:chOff x="-1057377" y="-1343576"/>
                  <a:chExt cx="267492" cy="676275"/>
                </a:xfrm>
              </p:grpSpPr>
              <p:sp>
                <p:nvSpPr>
                  <p:cNvPr id="197" name="Freeform 23"/>
                  <p:cNvSpPr>
                    <a:spLocks/>
                  </p:cNvSpPr>
                  <p:nvPr/>
                </p:nvSpPr>
                <p:spPr bwMode="auto">
                  <a:xfrm>
                    <a:off x="-1057377" y="-1343576"/>
                    <a:ext cx="45719" cy="676275"/>
                  </a:xfrm>
                  <a:custGeom>
                    <a:avLst/>
                    <a:gdLst>
                      <a:gd name="T0" fmla="*/ 21 w 40"/>
                      <a:gd name="T1" fmla="*/ 0 h 853"/>
                      <a:gd name="T2" fmla="*/ 21 w 40"/>
                      <a:gd name="T3" fmla="*/ 0 h 853"/>
                      <a:gd name="T4" fmla="*/ 26 w 40"/>
                      <a:gd name="T5" fmla="*/ 0 h 853"/>
                      <a:gd name="T6" fmla="*/ 32 w 40"/>
                      <a:gd name="T7" fmla="*/ 3 h 853"/>
                      <a:gd name="T8" fmla="*/ 37 w 40"/>
                      <a:gd name="T9" fmla="*/ 8 h 853"/>
                      <a:gd name="T10" fmla="*/ 40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40 w 40"/>
                      <a:gd name="T17" fmla="*/ 839 h 853"/>
                      <a:gd name="T18" fmla="*/ 37 w 40"/>
                      <a:gd name="T19" fmla="*/ 844 h 853"/>
                      <a:gd name="T20" fmla="*/ 32 w 40"/>
                      <a:gd name="T21" fmla="*/ 850 h 853"/>
                      <a:gd name="T22" fmla="*/ 26 w 40"/>
                      <a:gd name="T23" fmla="*/ 853 h 853"/>
                      <a:gd name="T24" fmla="*/ 21 w 40"/>
                      <a:gd name="T25" fmla="*/ 853 h 853"/>
                      <a:gd name="T26" fmla="*/ 21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21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1" y="0"/>
                        </a:moveTo>
                        <a:lnTo>
                          <a:pt x="21" y="0"/>
                        </a:lnTo>
                        <a:lnTo>
                          <a:pt x="26" y="0"/>
                        </a:lnTo>
                        <a:lnTo>
                          <a:pt x="32" y="3"/>
                        </a:lnTo>
                        <a:lnTo>
                          <a:pt x="37" y="8"/>
                        </a:lnTo>
                        <a:lnTo>
                          <a:pt x="40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40" y="839"/>
                        </a:lnTo>
                        <a:lnTo>
                          <a:pt x="37" y="844"/>
                        </a:lnTo>
                        <a:lnTo>
                          <a:pt x="32" y="850"/>
                        </a:lnTo>
                        <a:lnTo>
                          <a:pt x="26" y="853"/>
                        </a:lnTo>
                        <a:lnTo>
                          <a:pt x="21" y="853"/>
                        </a:lnTo>
                        <a:lnTo>
                          <a:pt x="21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8" name="Freeform 24"/>
                  <p:cNvSpPr>
                    <a:spLocks/>
                  </p:cNvSpPr>
                  <p:nvPr/>
                </p:nvSpPr>
                <p:spPr bwMode="auto">
                  <a:xfrm>
                    <a:off x="-1001934" y="-1343576"/>
                    <a:ext cx="45719" cy="676275"/>
                  </a:xfrm>
                  <a:custGeom>
                    <a:avLst/>
                    <a:gdLst>
                      <a:gd name="T0" fmla="*/ 19 w 40"/>
                      <a:gd name="T1" fmla="*/ 0 h 853"/>
                      <a:gd name="T2" fmla="*/ 19 w 40"/>
                      <a:gd name="T3" fmla="*/ 0 h 853"/>
                      <a:gd name="T4" fmla="*/ 26 w 40"/>
                      <a:gd name="T5" fmla="*/ 0 h 853"/>
                      <a:gd name="T6" fmla="*/ 32 w 40"/>
                      <a:gd name="T7" fmla="*/ 3 h 853"/>
                      <a:gd name="T8" fmla="*/ 36 w 40"/>
                      <a:gd name="T9" fmla="*/ 8 h 853"/>
                      <a:gd name="T10" fmla="*/ 39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9 w 40"/>
                      <a:gd name="T17" fmla="*/ 839 h 853"/>
                      <a:gd name="T18" fmla="*/ 36 w 40"/>
                      <a:gd name="T19" fmla="*/ 844 h 853"/>
                      <a:gd name="T20" fmla="*/ 32 w 40"/>
                      <a:gd name="T21" fmla="*/ 850 h 853"/>
                      <a:gd name="T22" fmla="*/ 26 w 40"/>
                      <a:gd name="T23" fmla="*/ 853 h 853"/>
                      <a:gd name="T24" fmla="*/ 19 w 40"/>
                      <a:gd name="T25" fmla="*/ 853 h 853"/>
                      <a:gd name="T26" fmla="*/ 19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19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19" y="0"/>
                        </a:moveTo>
                        <a:lnTo>
                          <a:pt x="19" y="0"/>
                        </a:lnTo>
                        <a:lnTo>
                          <a:pt x="26" y="0"/>
                        </a:lnTo>
                        <a:lnTo>
                          <a:pt x="32" y="3"/>
                        </a:lnTo>
                        <a:lnTo>
                          <a:pt x="36" y="8"/>
                        </a:lnTo>
                        <a:lnTo>
                          <a:pt x="39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9" y="839"/>
                        </a:lnTo>
                        <a:lnTo>
                          <a:pt x="36" y="844"/>
                        </a:lnTo>
                        <a:lnTo>
                          <a:pt x="32" y="850"/>
                        </a:lnTo>
                        <a:lnTo>
                          <a:pt x="26" y="853"/>
                        </a:lnTo>
                        <a:lnTo>
                          <a:pt x="19" y="853"/>
                        </a:lnTo>
                        <a:lnTo>
                          <a:pt x="19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9" name="Freeform 25"/>
                  <p:cNvSpPr>
                    <a:spLocks/>
                  </p:cNvSpPr>
                  <p:nvPr/>
                </p:nvSpPr>
                <p:spPr bwMode="auto">
                  <a:xfrm>
                    <a:off x="-946491" y="-1343576"/>
                    <a:ext cx="45719" cy="676275"/>
                  </a:xfrm>
                  <a:custGeom>
                    <a:avLst/>
                    <a:gdLst>
                      <a:gd name="T0" fmla="*/ 20 w 40"/>
                      <a:gd name="T1" fmla="*/ 0 h 853"/>
                      <a:gd name="T2" fmla="*/ 20 w 40"/>
                      <a:gd name="T3" fmla="*/ 0 h 853"/>
                      <a:gd name="T4" fmla="*/ 26 w 40"/>
                      <a:gd name="T5" fmla="*/ 0 h 853"/>
                      <a:gd name="T6" fmla="*/ 31 w 40"/>
                      <a:gd name="T7" fmla="*/ 3 h 853"/>
                      <a:gd name="T8" fmla="*/ 35 w 40"/>
                      <a:gd name="T9" fmla="*/ 8 h 853"/>
                      <a:gd name="T10" fmla="*/ 40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40 w 40"/>
                      <a:gd name="T17" fmla="*/ 839 h 853"/>
                      <a:gd name="T18" fmla="*/ 35 w 40"/>
                      <a:gd name="T19" fmla="*/ 844 h 853"/>
                      <a:gd name="T20" fmla="*/ 31 w 40"/>
                      <a:gd name="T21" fmla="*/ 850 h 853"/>
                      <a:gd name="T22" fmla="*/ 26 w 40"/>
                      <a:gd name="T23" fmla="*/ 853 h 853"/>
                      <a:gd name="T24" fmla="*/ 20 w 40"/>
                      <a:gd name="T25" fmla="*/ 853 h 853"/>
                      <a:gd name="T26" fmla="*/ 20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4 w 40"/>
                      <a:gd name="T33" fmla="*/ 844 h 853"/>
                      <a:gd name="T34" fmla="*/ 1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1 w 40"/>
                      <a:gd name="T41" fmla="*/ 14 h 853"/>
                      <a:gd name="T42" fmla="*/ 4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20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0" y="0"/>
                        </a:moveTo>
                        <a:lnTo>
                          <a:pt x="20" y="0"/>
                        </a:lnTo>
                        <a:lnTo>
                          <a:pt x="26" y="0"/>
                        </a:lnTo>
                        <a:lnTo>
                          <a:pt x="31" y="3"/>
                        </a:lnTo>
                        <a:lnTo>
                          <a:pt x="35" y="8"/>
                        </a:lnTo>
                        <a:lnTo>
                          <a:pt x="40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40" y="839"/>
                        </a:lnTo>
                        <a:lnTo>
                          <a:pt x="35" y="844"/>
                        </a:lnTo>
                        <a:lnTo>
                          <a:pt x="31" y="850"/>
                        </a:lnTo>
                        <a:lnTo>
                          <a:pt x="26" y="853"/>
                        </a:lnTo>
                        <a:lnTo>
                          <a:pt x="20" y="853"/>
                        </a:lnTo>
                        <a:lnTo>
                          <a:pt x="20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4" y="844"/>
                        </a:lnTo>
                        <a:lnTo>
                          <a:pt x="1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1" y="14"/>
                        </a:lnTo>
                        <a:lnTo>
                          <a:pt x="4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200" name="Freeform 26"/>
                  <p:cNvSpPr>
                    <a:spLocks/>
                  </p:cNvSpPr>
                  <p:nvPr/>
                </p:nvSpPr>
                <p:spPr bwMode="auto">
                  <a:xfrm>
                    <a:off x="-891048" y="-1343576"/>
                    <a:ext cx="45719" cy="676275"/>
                  </a:xfrm>
                  <a:custGeom>
                    <a:avLst/>
                    <a:gdLst>
                      <a:gd name="T0" fmla="*/ 19 w 40"/>
                      <a:gd name="T1" fmla="*/ 0 h 853"/>
                      <a:gd name="T2" fmla="*/ 19 w 40"/>
                      <a:gd name="T3" fmla="*/ 0 h 853"/>
                      <a:gd name="T4" fmla="*/ 26 w 40"/>
                      <a:gd name="T5" fmla="*/ 0 h 853"/>
                      <a:gd name="T6" fmla="*/ 31 w 40"/>
                      <a:gd name="T7" fmla="*/ 3 h 853"/>
                      <a:gd name="T8" fmla="*/ 35 w 40"/>
                      <a:gd name="T9" fmla="*/ 8 h 853"/>
                      <a:gd name="T10" fmla="*/ 38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8 w 40"/>
                      <a:gd name="T17" fmla="*/ 839 h 853"/>
                      <a:gd name="T18" fmla="*/ 35 w 40"/>
                      <a:gd name="T19" fmla="*/ 844 h 853"/>
                      <a:gd name="T20" fmla="*/ 31 w 40"/>
                      <a:gd name="T21" fmla="*/ 850 h 853"/>
                      <a:gd name="T22" fmla="*/ 26 w 40"/>
                      <a:gd name="T23" fmla="*/ 853 h 853"/>
                      <a:gd name="T24" fmla="*/ 19 w 40"/>
                      <a:gd name="T25" fmla="*/ 853 h 853"/>
                      <a:gd name="T26" fmla="*/ 19 w 40"/>
                      <a:gd name="T27" fmla="*/ 853 h 853"/>
                      <a:gd name="T28" fmla="*/ 14 w 40"/>
                      <a:gd name="T29" fmla="*/ 853 h 853"/>
                      <a:gd name="T30" fmla="*/ 8 w 40"/>
                      <a:gd name="T31" fmla="*/ 850 h 853"/>
                      <a:gd name="T32" fmla="*/ 3 w 40"/>
                      <a:gd name="T33" fmla="*/ 844 h 853"/>
                      <a:gd name="T34" fmla="*/ 0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0 w 40"/>
                      <a:gd name="T41" fmla="*/ 14 h 853"/>
                      <a:gd name="T42" fmla="*/ 3 w 40"/>
                      <a:gd name="T43" fmla="*/ 8 h 853"/>
                      <a:gd name="T44" fmla="*/ 8 w 40"/>
                      <a:gd name="T45" fmla="*/ 3 h 853"/>
                      <a:gd name="T46" fmla="*/ 14 w 40"/>
                      <a:gd name="T47" fmla="*/ 0 h 853"/>
                      <a:gd name="T48" fmla="*/ 19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19" y="0"/>
                        </a:moveTo>
                        <a:lnTo>
                          <a:pt x="19" y="0"/>
                        </a:lnTo>
                        <a:lnTo>
                          <a:pt x="26" y="0"/>
                        </a:lnTo>
                        <a:lnTo>
                          <a:pt x="31" y="3"/>
                        </a:lnTo>
                        <a:lnTo>
                          <a:pt x="35" y="8"/>
                        </a:lnTo>
                        <a:lnTo>
                          <a:pt x="38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8" y="839"/>
                        </a:lnTo>
                        <a:lnTo>
                          <a:pt x="35" y="844"/>
                        </a:lnTo>
                        <a:lnTo>
                          <a:pt x="31" y="850"/>
                        </a:lnTo>
                        <a:lnTo>
                          <a:pt x="26" y="853"/>
                        </a:lnTo>
                        <a:lnTo>
                          <a:pt x="19" y="853"/>
                        </a:lnTo>
                        <a:lnTo>
                          <a:pt x="19" y="853"/>
                        </a:lnTo>
                        <a:lnTo>
                          <a:pt x="14" y="853"/>
                        </a:lnTo>
                        <a:lnTo>
                          <a:pt x="8" y="850"/>
                        </a:lnTo>
                        <a:lnTo>
                          <a:pt x="3" y="844"/>
                        </a:lnTo>
                        <a:lnTo>
                          <a:pt x="0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0" y="14"/>
                        </a:lnTo>
                        <a:lnTo>
                          <a:pt x="3" y="8"/>
                        </a:lnTo>
                        <a:lnTo>
                          <a:pt x="8" y="3"/>
                        </a:lnTo>
                        <a:lnTo>
                          <a:pt x="14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201" name="Freeform 27"/>
                  <p:cNvSpPr>
                    <a:spLocks/>
                  </p:cNvSpPr>
                  <p:nvPr/>
                </p:nvSpPr>
                <p:spPr bwMode="auto">
                  <a:xfrm>
                    <a:off x="-835604" y="-1343576"/>
                    <a:ext cx="45719" cy="676275"/>
                  </a:xfrm>
                  <a:custGeom>
                    <a:avLst/>
                    <a:gdLst>
                      <a:gd name="T0" fmla="*/ 21 w 40"/>
                      <a:gd name="T1" fmla="*/ 0 h 853"/>
                      <a:gd name="T2" fmla="*/ 21 w 40"/>
                      <a:gd name="T3" fmla="*/ 0 h 853"/>
                      <a:gd name="T4" fmla="*/ 27 w 40"/>
                      <a:gd name="T5" fmla="*/ 0 h 853"/>
                      <a:gd name="T6" fmla="*/ 32 w 40"/>
                      <a:gd name="T7" fmla="*/ 3 h 853"/>
                      <a:gd name="T8" fmla="*/ 36 w 40"/>
                      <a:gd name="T9" fmla="*/ 8 h 853"/>
                      <a:gd name="T10" fmla="*/ 39 w 40"/>
                      <a:gd name="T11" fmla="*/ 14 h 853"/>
                      <a:gd name="T12" fmla="*/ 40 w 40"/>
                      <a:gd name="T13" fmla="*/ 19 h 853"/>
                      <a:gd name="T14" fmla="*/ 40 w 40"/>
                      <a:gd name="T15" fmla="*/ 833 h 853"/>
                      <a:gd name="T16" fmla="*/ 39 w 40"/>
                      <a:gd name="T17" fmla="*/ 839 h 853"/>
                      <a:gd name="T18" fmla="*/ 36 w 40"/>
                      <a:gd name="T19" fmla="*/ 844 h 853"/>
                      <a:gd name="T20" fmla="*/ 32 w 40"/>
                      <a:gd name="T21" fmla="*/ 850 h 853"/>
                      <a:gd name="T22" fmla="*/ 27 w 40"/>
                      <a:gd name="T23" fmla="*/ 853 h 853"/>
                      <a:gd name="T24" fmla="*/ 21 w 40"/>
                      <a:gd name="T25" fmla="*/ 853 h 853"/>
                      <a:gd name="T26" fmla="*/ 21 w 40"/>
                      <a:gd name="T27" fmla="*/ 853 h 853"/>
                      <a:gd name="T28" fmla="*/ 14 w 40"/>
                      <a:gd name="T29" fmla="*/ 853 h 853"/>
                      <a:gd name="T30" fmla="*/ 9 w 40"/>
                      <a:gd name="T31" fmla="*/ 850 h 853"/>
                      <a:gd name="T32" fmla="*/ 5 w 40"/>
                      <a:gd name="T33" fmla="*/ 844 h 853"/>
                      <a:gd name="T34" fmla="*/ 2 w 40"/>
                      <a:gd name="T35" fmla="*/ 839 h 853"/>
                      <a:gd name="T36" fmla="*/ 0 w 40"/>
                      <a:gd name="T37" fmla="*/ 833 h 853"/>
                      <a:gd name="T38" fmla="*/ 0 w 40"/>
                      <a:gd name="T39" fmla="*/ 19 h 853"/>
                      <a:gd name="T40" fmla="*/ 2 w 40"/>
                      <a:gd name="T41" fmla="*/ 14 h 853"/>
                      <a:gd name="T42" fmla="*/ 5 w 40"/>
                      <a:gd name="T43" fmla="*/ 8 h 853"/>
                      <a:gd name="T44" fmla="*/ 9 w 40"/>
                      <a:gd name="T45" fmla="*/ 3 h 853"/>
                      <a:gd name="T46" fmla="*/ 14 w 40"/>
                      <a:gd name="T47" fmla="*/ 0 h 853"/>
                      <a:gd name="T48" fmla="*/ 21 w 40"/>
                      <a:gd name="T49" fmla="*/ 0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0" h="853">
                        <a:moveTo>
                          <a:pt x="21" y="0"/>
                        </a:moveTo>
                        <a:lnTo>
                          <a:pt x="21" y="0"/>
                        </a:lnTo>
                        <a:lnTo>
                          <a:pt x="27" y="0"/>
                        </a:lnTo>
                        <a:lnTo>
                          <a:pt x="32" y="3"/>
                        </a:lnTo>
                        <a:lnTo>
                          <a:pt x="36" y="8"/>
                        </a:lnTo>
                        <a:lnTo>
                          <a:pt x="39" y="14"/>
                        </a:lnTo>
                        <a:lnTo>
                          <a:pt x="40" y="19"/>
                        </a:lnTo>
                        <a:lnTo>
                          <a:pt x="40" y="833"/>
                        </a:lnTo>
                        <a:lnTo>
                          <a:pt x="39" y="839"/>
                        </a:lnTo>
                        <a:lnTo>
                          <a:pt x="36" y="844"/>
                        </a:lnTo>
                        <a:lnTo>
                          <a:pt x="32" y="850"/>
                        </a:lnTo>
                        <a:lnTo>
                          <a:pt x="27" y="853"/>
                        </a:lnTo>
                        <a:lnTo>
                          <a:pt x="21" y="853"/>
                        </a:lnTo>
                        <a:lnTo>
                          <a:pt x="21" y="853"/>
                        </a:lnTo>
                        <a:lnTo>
                          <a:pt x="14" y="853"/>
                        </a:lnTo>
                        <a:lnTo>
                          <a:pt x="9" y="850"/>
                        </a:lnTo>
                        <a:lnTo>
                          <a:pt x="5" y="844"/>
                        </a:lnTo>
                        <a:lnTo>
                          <a:pt x="2" y="839"/>
                        </a:lnTo>
                        <a:lnTo>
                          <a:pt x="0" y="833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5" y="8"/>
                        </a:lnTo>
                        <a:lnTo>
                          <a:pt x="9" y="3"/>
                        </a:lnTo>
                        <a:lnTo>
                          <a:pt x="14" y="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sp>
              <p:nvSpPr>
                <p:cNvPr id="155" name="자유형 154"/>
                <p:cNvSpPr/>
                <p:nvPr/>
              </p:nvSpPr>
              <p:spPr>
                <a:xfrm>
                  <a:off x="-1233765" y="-850443"/>
                  <a:ext cx="638175" cy="1741690"/>
                </a:xfrm>
                <a:custGeom>
                  <a:avLst/>
                  <a:gdLst>
                    <a:gd name="connsiteX0" fmla="*/ 319087 w 638175"/>
                    <a:gd name="connsiteY0" fmla="*/ 0 h 1741690"/>
                    <a:gd name="connsiteX1" fmla="*/ 362744 w 638175"/>
                    <a:gd name="connsiteY1" fmla="*/ 3175 h 1741690"/>
                    <a:gd name="connsiteX2" fmla="*/ 404019 w 638175"/>
                    <a:gd name="connsiteY2" fmla="*/ 11906 h 1741690"/>
                    <a:gd name="connsiteX3" fmla="*/ 442912 w 638175"/>
                    <a:gd name="connsiteY3" fmla="*/ 24606 h 1741690"/>
                    <a:gd name="connsiteX4" fmla="*/ 480219 w 638175"/>
                    <a:gd name="connsiteY4" fmla="*/ 43656 h 1741690"/>
                    <a:gd name="connsiteX5" fmla="*/ 513556 w 638175"/>
                    <a:gd name="connsiteY5" fmla="*/ 65881 h 1741690"/>
                    <a:gd name="connsiteX6" fmla="*/ 544512 w 638175"/>
                    <a:gd name="connsiteY6" fmla="*/ 93662 h 1741690"/>
                    <a:gd name="connsiteX7" fmla="*/ 571500 w 638175"/>
                    <a:gd name="connsiteY7" fmla="*/ 123825 h 1741690"/>
                    <a:gd name="connsiteX8" fmla="*/ 594519 w 638175"/>
                    <a:gd name="connsiteY8" fmla="*/ 157956 h 1741690"/>
                    <a:gd name="connsiteX9" fmla="*/ 612775 w 638175"/>
                    <a:gd name="connsiteY9" fmla="*/ 194469 h 1741690"/>
                    <a:gd name="connsiteX10" fmla="*/ 626269 w 638175"/>
                    <a:gd name="connsiteY10" fmla="*/ 234156 h 1741690"/>
                    <a:gd name="connsiteX11" fmla="*/ 635000 w 638175"/>
                    <a:gd name="connsiteY11" fmla="*/ 275431 h 1741690"/>
                    <a:gd name="connsiteX12" fmla="*/ 638175 w 638175"/>
                    <a:gd name="connsiteY12" fmla="*/ 319088 h 1741690"/>
                    <a:gd name="connsiteX13" fmla="*/ 638175 w 638175"/>
                    <a:gd name="connsiteY13" fmla="*/ 1407231 h 1741690"/>
                    <a:gd name="connsiteX14" fmla="*/ 638175 w 638175"/>
                    <a:gd name="connsiteY14" fmla="*/ 1609725 h 1741690"/>
                    <a:gd name="connsiteX15" fmla="*/ 635000 w 638175"/>
                    <a:gd name="connsiteY15" fmla="*/ 1653382 h 1741690"/>
                    <a:gd name="connsiteX16" fmla="*/ 630793 w 638175"/>
                    <a:gd name="connsiteY16" fmla="*/ 1673270 h 1741690"/>
                    <a:gd name="connsiteX17" fmla="*/ 616204 w 638175"/>
                    <a:gd name="connsiteY17" fmla="*/ 1682040 h 1741690"/>
                    <a:gd name="connsiteX18" fmla="*/ 325845 w 638175"/>
                    <a:gd name="connsiteY18" fmla="*/ 1741690 h 1741690"/>
                    <a:gd name="connsiteX19" fmla="*/ 35486 w 638175"/>
                    <a:gd name="connsiteY19" fmla="*/ 1682040 h 1741690"/>
                    <a:gd name="connsiteX20" fmla="*/ 5413 w 638175"/>
                    <a:gd name="connsiteY20" fmla="*/ 1663963 h 1741690"/>
                    <a:gd name="connsiteX21" fmla="*/ 3175 w 638175"/>
                    <a:gd name="connsiteY21" fmla="*/ 1653382 h 1741690"/>
                    <a:gd name="connsiteX22" fmla="*/ 0 w 638175"/>
                    <a:gd name="connsiteY22" fmla="*/ 1609725 h 1741690"/>
                    <a:gd name="connsiteX23" fmla="*/ 0 w 638175"/>
                    <a:gd name="connsiteY23" fmla="*/ 1415355 h 1741690"/>
                    <a:gd name="connsiteX24" fmla="*/ 0 w 638175"/>
                    <a:gd name="connsiteY24" fmla="*/ 319088 h 1741690"/>
                    <a:gd name="connsiteX25" fmla="*/ 3175 w 638175"/>
                    <a:gd name="connsiteY25" fmla="*/ 275431 h 1741690"/>
                    <a:gd name="connsiteX26" fmla="*/ 11906 w 638175"/>
                    <a:gd name="connsiteY26" fmla="*/ 234156 h 1741690"/>
                    <a:gd name="connsiteX27" fmla="*/ 24606 w 638175"/>
                    <a:gd name="connsiteY27" fmla="*/ 194469 h 1741690"/>
                    <a:gd name="connsiteX28" fmla="*/ 43656 w 638175"/>
                    <a:gd name="connsiteY28" fmla="*/ 157956 h 1741690"/>
                    <a:gd name="connsiteX29" fmla="*/ 65881 w 638175"/>
                    <a:gd name="connsiteY29" fmla="*/ 123825 h 1741690"/>
                    <a:gd name="connsiteX30" fmla="*/ 93662 w 638175"/>
                    <a:gd name="connsiteY30" fmla="*/ 93662 h 1741690"/>
                    <a:gd name="connsiteX31" fmla="*/ 123825 w 638175"/>
                    <a:gd name="connsiteY31" fmla="*/ 65881 h 1741690"/>
                    <a:gd name="connsiteX32" fmla="*/ 157956 w 638175"/>
                    <a:gd name="connsiteY32" fmla="*/ 43656 h 1741690"/>
                    <a:gd name="connsiteX33" fmla="*/ 194469 w 638175"/>
                    <a:gd name="connsiteY33" fmla="*/ 24606 h 1741690"/>
                    <a:gd name="connsiteX34" fmla="*/ 234156 w 638175"/>
                    <a:gd name="connsiteY34" fmla="*/ 11906 h 1741690"/>
                    <a:gd name="connsiteX35" fmla="*/ 275431 w 638175"/>
                    <a:gd name="connsiteY35" fmla="*/ 3175 h 1741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38175" h="1741690">
                      <a:moveTo>
                        <a:pt x="319087" y="0"/>
                      </a:moveTo>
                      <a:lnTo>
                        <a:pt x="362744" y="3175"/>
                      </a:lnTo>
                      <a:lnTo>
                        <a:pt x="404019" y="11906"/>
                      </a:lnTo>
                      <a:lnTo>
                        <a:pt x="442912" y="24606"/>
                      </a:lnTo>
                      <a:lnTo>
                        <a:pt x="480219" y="43656"/>
                      </a:lnTo>
                      <a:lnTo>
                        <a:pt x="513556" y="65881"/>
                      </a:lnTo>
                      <a:lnTo>
                        <a:pt x="544512" y="93662"/>
                      </a:lnTo>
                      <a:lnTo>
                        <a:pt x="571500" y="123825"/>
                      </a:lnTo>
                      <a:lnTo>
                        <a:pt x="594519" y="157956"/>
                      </a:lnTo>
                      <a:lnTo>
                        <a:pt x="612775" y="194469"/>
                      </a:lnTo>
                      <a:lnTo>
                        <a:pt x="626269" y="234156"/>
                      </a:lnTo>
                      <a:lnTo>
                        <a:pt x="635000" y="275431"/>
                      </a:lnTo>
                      <a:lnTo>
                        <a:pt x="638175" y="319088"/>
                      </a:lnTo>
                      <a:lnTo>
                        <a:pt x="638175" y="1407231"/>
                      </a:lnTo>
                      <a:lnTo>
                        <a:pt x="638175" y="1609725"/>
                      </a:lnTo>
                      <a:lnTo>
                        <a:pt x="635000" y="1653382"/>
                      </a:lnTo>
                      <a:lnTo>
                        <a:pt x="630793" y="1673270"/>
                      </a:lnTo>
                      <a:lnTo>
                        <a:pt x="616204" y="1682040"/>
                      </a:lnTo>
                      <a:cubicBezTo>
                        <a:pt x="541895" y="1718895"/>
                        <a:pt x="439238" y="1741690"/>
                        <a:pt x="325845" y="1741690"/>
                      </a:cubicBezTo>
                      <a:cubicBezTo>
                        <a:pt x="212453" y="1741690"/>
                        <a:pt x="109795" y="1718895"/>
                        <a:pt x="35486" y="1682040"/>
                      </a:cubicBezTo>
                      <a:lnTo>
                        <a:pt x="5413" y="1663963"/>
                      </a:lnTo>
                      <a:lnTo>
                        <a:pt x="3175" y="1653382"/>
                      </a:lnTo>
                      <a:lnTo>
                        <a:pt x="0" y="1609725"/>
                      </a:lnTo>
                      <a:lnTo>
                        <a:pt x="0" y="1415355"/>
                      </a:lnTo>
                      <a:lnTo>
                        <a:pt x="0" y="319088"/>
                      </a:lnTo>
                      <a:lnTo>
                        <a:pt x="3175" y="275431"/>
                      </a:lnTo>
                      <a:lnTo>
                        <a:pt x="11906" y="234156"/>
                      </a:lnTo>
                      <a:lnTo>
                        <a:pt x="24606" y="194469"/>
                      </a:lnTo>
                      <a:lnTo>
                        <a:pt x="43656" y="157956"/>
                      </a:lnTo>
                      <a:lnTo>
                        <a:pt x="65881" y="123825"/>
                      </a:lnTo>
                      <a:lnTo>
                        <a:pt x="93662" y="93662"/>
                      </a:lnTo>
                      <a:lnTo>
                        <a:pt x="123825" y="65881"/>
                      </a:lnTo>
                      <a:lnTo>
                        <a:pt x="157956" y="43656"/>
                      </a:lnTo>
                      <a:lnTo>
                        <a:pt x="194469" y="24606"/>
                      </a:lnTo>
                      <a:lnTo>
                        <a:pt x="234156" y="11906"/>
                      </a:lnTo>
                      <a:lnTo>
                        <a:pt x="275431" y="3175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56" name="Freeform 29"/>
                <p:cNvSpPr>
                  <a:spLocks/>
                </p:cNvSpPr>
                <p:nvPr/>
              </p:nvSpPr>
              <p:spPr bwMode="auto">
                <a:xfrm>
                  <a:off x="-1234473" y="-604761"/>
                  <a:ext cx="631500" cy="217488"/>
                </a:xfrm>
                <a:custGeom>
                  <a:avLst/>
                  <a:gdLst>
                    <a:gd name="T0" fmla="*/ 0 w 837"/>
                    <a:gd name="T1" fmla="*/ 0 h 274"/>
                    <a:gd name="T2" fmla="*/ 4 w 837"/>
                    <a:gd name="T3" fmla="*/ 23 h 274"/>
                    <a:gd name="T4" fmla="*/ 18 w 837"/>
                    <a:gd name="T5" fmla="*/ 46 h 274"/>
                    <a:gd name="T6" fmla="*/ 39 w 837"/>
                    <a:gd name="T7" fmla="*/ 67 h 274"/>
                    <a:gd name="T8" fmla="*/ 67 w 837"/>
                    <a:gd name="T9" fmla="*/ 87 h 274"/>
                    <a:gd name="T10" fmla="*/ 103 w 837"/>
                    <a:gd name="T11" fmla="*/ 105 h 274"/>
                    <a:gd name="T12" fmla="*/ 144 w 837"/>
                    <a:gd name="T13" fmla="*/ 120 h 274"/>
                    <a:gd name="T14" fmla="*/ 191 w 837"/>
                    <a:gd name="T15" fmla="*/ 134 h 274"/>
                    <a:gd name="T16" fmla="*/ 242 w 837"/>
                    <a:gd name="T17" fmla="*/ 145 h 274"/>
                    <a:gd name="T18" fmla="*/ 298 w 837"/>
                    <a:gd name="T19" fmla="*/ 153 h 274"/>
                    <a:gd name="T20" fmla="*/ 357 w 837"/>
                    <a:gd name="T21" fmla="*/ 157 h 274"/>
                    <a:gd name="T22" fmla="*/ 419 w 837"/>
                    <a:gd name="T23" fmla="*/ 160 h 274"/>
                    <a:gd name="T24" fmla="*/ 480 w 837"/>
                    <a:gd name="T25" fmla="*/ 157 h 274"/>
                    <a:gd name="T26" fmla="*/ 539 w 837"/>
                    <a:gd name="T27" fmla="*/ 153 h 274"/>
                    <a:gd name="T28" fmla="*/ 594 w 837"/>
                    <a:gd name="T29" fmla="*/ 145 h 274"/>
                    <a:gd name="T30" fmla="*/ 645 w 837"/>
                    <a:gd name="T31" fmla="*/ 134 h 274"/>
                    <a:gd name="T32" fmla="*/ 692 w 837"/>
                    <a:gd name="T33" fmla="*/ 120 h 274"/>
                    <a:gd name="T34" fmla="*/ 733 w 837"/>
                    <a:gd name="T35" fmla="*/ 105 h 274"/>
                    <a:gd name="T36" fmla="*/ 769 w 837"/>
                    <a:gd name="T37" fmla="*/ 87 h 274"/>
                    <a:gd name="T38" fmla="*/ 797 w 837"/>
                    <a:gd name="T39" fmla="*/ 68 h 274"/>
                    <a:gd name="T40" fmla="*/ 818 w 837"/>
                    <a:gd name="T41" fmla="*/ 46 h 274"/>
                    <a:gd name="T42" fmla="*/ 832 w 837"/>
                    <a:gd name="T43" fmla="*/ 24 h 274"/>
                    <a:gd name="T44" fmla="*/ 837 w 837"/>
                    <a:gd name="T45" fmla="*/ 1 h 274"/>
                    <a:gd name="T46" fmla="*/ 837 w 837"/>
                    <a:gd name="T47" fmla="*/ 109 h 274"/>
                    <a:gd name="T48" fmla="*/ 837 w 837"/>
                    <a:gd name="T49" fmla="*/ 109 h 274"/>
                    <a:gd name="T50" fmla="*/ 837 w 837"/>
                    <a:gd name="T51" fmla="*/ 112 h 274"/>
                    <a:gd name="T52" fmla="*/ 837 w 837"/>
                    <a:gd name="T53" fmla="*/ 114 h 274"/>
                    <a:gd name="T54" fmla="*/ 833 w 837"/>
                    <a:gd name="T55" fmla="*/ 138 h 274"/>
                    <a:gd name="T56" fmla="*/ 819 w 837"/>
                    <a:gd name="T57" fmla="*/ 160 h 274"/>
                    <a:gd name="T58" fmla="*/ 799 w 837"/>
                    <a:gd name="T59" fmla="*/ 182 h 274"/>
                    <a:gd name="T60" fmla="*/ 770 w 837"/>
                    <a:gd name="T61" fmla="*/ 201 h 274"/>
                    <a:gd name="T62" fmla="*/ 734 w 837"/>
                    <a:gd name="T63" fmla="*/ 219 h 274"/>
                    <a:gd name="T64" fmla="*/ 693 w 837"/>
                    <a:gd name="T65" fmla="*/ 234 h 274"/>
                    <a:gd name="T66" fmla="*/ 647 w 837"/>
                    <a:gd name="T67" fmla="*/ 248 h 274"/>
                    <a:gd name="T68" fmla="*/ 594 w 837"/>
                    <a:gd name="T69" fmla="*/ 259 h 274"/>
                    <a:gd name="T70" fmla="*/ 539 w 837"/>
                    <a:gd name="T71" fmla="*/ 267 h 274"/>
                    <a:gd name="T72" fmla="*/ 480 w 837"/>
                    <a:gd name="T73" fmla="*/ 273 h 274"/>
                    <a:gd name="T74" fmla="*/ 419 w 837"/>
                    <a:gd name="T75" fmla="*/ 274 h 274"/>
                    <a:gd name="T76" fmla="*/ 357 w 837"/>
                    <a:gd name="T77" fmla="*/ 273 h 274"/>
                    <a:gd name="T78" fmla="*/ 298 w 837"/>
                    <a:gd name="T79" fmla="*/ 267 h 274"/>
                    <a:gd name="T80" fmla="*/ 242 w 837"/>
                    <a:gd name="T81" fmla="*/ 259 h 274"/>
                    <a:gd name="T82" fmla="*/ 191 w 837"/>
                    <a:gd name="T83" fmla="*/ 248 h 274"/>
                    <a:gd name="T84" fmla="*/ 144 w 837"/>
                    <a:gd name="T85" fmla="*/ 234 h 274"/>
                    <a:gd name="T86" fmla="*/ 103 w 837"/>
                    <a:gd name="T87" fmla="*/ 219 h 274"/>
                    <a:gd name="T88" fmla="*/ 67 w 837"/>
                    <a:gd name="T89" fmla="*/ 201 h 274"/>
                    <a:gd name="T90" fmla="*/ 39 w 837"/>
                    <a:gd name="T91" fmla="*/ 182 h 274"/>
                    <a:gd name="T92" fmla="*/ 18 w 837"/>
                    <a:gd name="T93" fmla="*/ 160 h 274"/>
                    <a:gd name="T94" fmla="*/ 4 w 837"/>
                    <a:gd name="T95" fmla="*/ 138 h 274"/>
                    <a:gd name="T96" fmla="*/ 0 w 837"/>
                    <a:gd name="T97" fmla="*/ 114 h 274"/>
                    <a:gd name="T98" fmla="*/ 0 w 837"/>
                    <a:gd name="T99" fmla="*/ 112 h 274"/>
                    <a:gd name="T100" fmla="*/ 0 w 837"/>
                    <a:gd name="T101" fmla="*/ 109 h 274"/>
                    <a:gd name="T102" fmla="*/ 0 w 837"/>
                    <a:gd name="T103" fmla="*/ 109 h 274"/>
                    <a:gd name="T104" fmla="*/ 0 w 837"/>
                    <a:gd name="T105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37" h="274">
                      <a:moveTo>
                        <a:pt x="0" y="0"/>
                      </a:moveTo>
                      <a:lnTo>
                        <a:pt x="4" y="23"/>
                      </a:lnTo>
                      <a:lnTo>
                        <a:pt x="18" y="46"/>
                      </a:lnTo>
                      <a:lnTo>
                        <a:pt x="39" y="67"/>
                      </a:lnTo>
                      <a:lnTo>
                        <a:pt x="67" y="87"/>
                      </a:lnTo>
                      <a:lnTo>
                        <a:pt x="103" y="105"/>
                      </a:lnTo>
                      <a:lnTo>
                        <a:pt x="144" y="120"/>
                      </a:lnTo>
                      <a:lnTo>
                        <a:pt x="191" y="134"/>
                      </a:lnTo>
                      <a:lnTo>
                        <a:pt x="242" y="145"/>
                      </a:lnTo>
                      <a:lnTo>
                        <a:pt x="298" y="153"/>
                      </a:lnTo>
                      <a:lnTo>
                        <a:pt x="357" y="157"/>
                      </a:lnTo>
                      <a:lnTo>
                        <a:pt x="419" y="160"/>
                      </a:lnTo>
                      <a:lnTo>
                        <a:pt x="480" y="157"/>
                      </a:lnTo>
                      <a:lnTo>
                        <a:pt x="539" y="153"/>
                      </a:lnTo>
                      <a:lnTo>
                        <a:pt x="594" y="145"/>
                      </a:lnTo>
                      <a:lnTo>
                        <a:pt x="645" y="134"/>
                      </a:lnTo>
                      <a:lnTo>
                        <a:pt x="692" y="120"/>
                      </a:lnTo>
                      <a:lnTo>
                        <a:pt x="733" y="105"/>
                      </a:lnTo>
                      <a:lnTo>
                        <a:pt x="769" y="87"/>
                      </a:lnTo>
                      <a:lnTo>
                        <a:pt x="797" y="68"/>
                      </a:lnTo>
                      <a:lnTo>
                        <a:pt x="818" y="46"/>
                      </a:lnTo>
                      <a:lnTo>
                        <a:pt x="832" y="24"/>
                      </a:lnTo>
                      <a:lnTo>
                        <a:pt x="837" y="1"/>
                      </a:lnTo>
                      <a:lnTo>
                        <a:pt x="837" y="109"/>
                      </a:lnTo>
                      <a:lnTo>
                        <a:pt x="837" y="109"/>
                      </a:lnTo>
                      <a:lnTo>
                        <a:pt x="837" y="112"/>
                      </a:lnTo>
                      <a:lnTo>
                        <a:pt x="837" y="114"/>
                      </a:lnTo>
                      <a:lnTo>
                        <a:pt x="833" y="138"/>
                      </a:lnTo>
                      <a:lnTo>
                        <a:pt x="819" y="160"/>
                      </a:lnTo>
                      <a:lnTo>
                        <a:pt x="799" y="182"/>
                      </a:lnTo>
                      <a:lnTo>
                        <a:pt x="770" y="201"/>
                      </a:lnTo>
                      <a:lnTo>
                        <a:pt x="734" y="219"/>
                      </a:lnTo>
                      <a:lnTo>
                        <a:pt x="693" y="234"/>
                      </a:lnTo>
                      <a:lnTo>
                        <a:pt x="647" y="248"/>
                      </a:lnTo>
                      <a:lnTo>
                        <a:pt x="594" y="259"/>
                      </a:lnTo>
                      <a:lnTo>
                        <a:pt x="539" y="267"/>
                      </a:lnTo>
                      <a:lnTo>
                        <a:pt x="480" y="273"/>
                      </a:lnTo>
                      <a:lnTo>
                        <a:pt x="419" y="274"/>
                      </a:lnTo>
                      <a:lnTo>
                        <a:pt x="357" y="273"/>
                      </a:lnTo>
                      <a:lnTo>
                        <a:pt x="298" y="267"/>
                      </a:lnTo>
                      <a:lnTo>
                        <a:pt x="242" y="259"/>
                      </a:lnTo>
                      <a:lnTo>
                        <a:pt x="191" y="248"/>
                      </a:lnTo>
                      <a:lnTo>
                        <a:pt x="144" y="234"/>
                      </a:lnTo>
                      <a:lnTo>
                        <a:pt x="103" y="219"/>
                      </a:lnTo>
                      <a:lnTo>
                        <a:pt x="67" y="201"/>
                      </a:lnTo>
                      <a:lnTo>
                        <a:pt x="39" y="182"/>
                      </a:lnTo>
                      <a:lnTo>
                        <a:pt x="18" y="160"/>
                      </a:lnTo>
                      <a:lnTo>
                        <a:pt x="4" y="138"/>
                      </a:lnTo>
                      <a:lnTo>
                        <a:pt x="0" y="114"/>
                      </a:lnTo>
                      <a:lnTo>
                        <a:pt x="0" y="112"/>
                      </a:lnTo>
                      <a:lnTo>
                        <a:pt x="0" y="109"/>
                      </a:lnTo>
                      <a:lnTo>
                        <a:pt x="0" y="1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7" name="Freeform 37"/>
                <p:cNvSpPr>
                  <a:spLocks/>
                </p:cNvSpPr>
                <p:nvPr/>
              </p:nvSpPr>
              <p:spPr bwMode="auto">
                <a:xfrm>
                  <a:off x="-1003578" y="456071"/>
                  <a:ext cx="182563" cy="180975"/>
                </a:xfrm>
                <a:custGeom>
                  <a:avLst/>
                  <a:gdLst>
                    <a:gd name="T0" fmla="*/ 113 w 229"/>
                    <a:gd name="T1" fmla="*/ 0 h 229"/>
                    <a:gd name="T2" fmla="*/ 144 w 229"/>
                    <a:gd name="T3" fmla="*/ 4 h 229"/>
                    <a:gd name="T4" fmla="*/ 171 w 229"/>
                    <a:gd name="T5" fmla="*/ 15 h 229"/>
                    <a:gd name="T6" fmla="*/ 194 w 229"/>
                    <a:gd name="T7" fmla="*/ 33 h 229"/>
                    <a:gd name="T8" fmla="*/ 212 w 229"/>
                    <a:gd name="T9" fmla="*/ 56 h 229"/>
                    <a:gd name="T10" fmla="*/ 225 w 229"/>
                    <a:gd name="T11" fmla="*/ 84 h 229"/>
                    <a:gd name="T12" fmla="*/ 229 w 229"/>
                    <a:gd name="T13" fmla="*/ 114 h 229"/>
                    <a:gd name="T14" fmla="*/ 225 w 229"/>
                    <a:gd name="T15" fmla="*/ 144 h 229"/>
                    <a:gd name="T16" fmla="*/ 212 w 229"/>
                    <a:gd name="T17" fmla="*/ 172 h 229"/>
                    <a:gd name="T18" fmla="*/ 194 w 229"/>
                    <a:gd name="T19" fmla="*/ 195 h 229"/>
                    <a:gd name="T20" fmla="*/ 171 w 229"/>
                    <a:gd name="T21" fmla="*/ 213 h 229"/>
                    <a:gd name="T22" fmla="*/ 144 w 229"/>
                    <a:gd name="T23" fmla="*/ 225 h 229"/>
                    <a:gd name="T24" fmla="*/ 113 w 229"/>
                    <a:gd name="T25" fmla="*/ 229 h 229"/>
                    <a:gd name="T26" fmla="*/ 83 w 229"/>
                    <a:gd name="T27" fmla="*/ 225 h 229"/>
                    <a:gd name="T28" fmla="*/ 56 w 229"/>
                    <a:gd name="T29" fmla="*/ 213 h 229"/>
                    <a:gd name="T30" fmla="*/ 33 w 229"/>
                    <a:gd name="T31" fmla="*/ 195 h 229"/>
                    <a:gd name="T32" fmla="*/ 15 w 229"/>
                    <a:gd name="T33" fmla="*/ 172 h 229"/>
                    <a:gd name="T34" fmla="*/ 4 w 229"/>
                    <a:gd name="T35" fmla="*/ 144 h 229"/>
                    <a:gd name="T36" fmla="*/ 0 w 229"/>
                    <a:gd name="T37" fmla="*/ 114 h 229"/>
                    <a:gd name="T38" fmla="*/ 4 w 229"/>
                    <a:gd name="T39" fmla="*/ 84 h 229"/>
                    <a:gd name="T40" fmla="*/ 15 w 229"/>
                    <a:gd name="T41" fmla="*/ 56 h 229"/>
                    <a:gd name="T42" fmla="*/ 33 w 229"/>
                    <a:gd name="T43" fmla="*/ 33 h 229"/>
                    <a:gd name="T44" fmla="*/ 56 w 229"/>
                    <a:gd name="T45" fmla="*/ 15 h 229"/>
                    <a:gd name="T46" fmla="*/ 83 w 229"/>
                    <a:gd name="T47" fmla="*/ 4 h 229"/>
                    <a:gd name="T48" fmla="*/ 113 w 229"/>
                    <a:gd name="T4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9" h="229">
                      <a:moveTo>
                        <a:pt x="113" y="0"/>
                      </a:moveTo>
                      <a:lnTo>
                        <a:pt x="144" y="4"/>
                      </a:lnTo>
                      <a:lnTo>
                        <a:pt x="171" y="15"/>
                      </a:lnTo>
                      <a:lnTo>
                        <a:pt x="194" y="33"/>
                      </a:lnTo>
                      <a:lnTo>
                        <a:pt x="212" y="56"/>
                      </a:lnTo>
                      <a:lnTo>
                        <a:pt x="225" y="84"/>
                      </a:lnTo>
                      <a:lnTo>
                        <a:pt x="229" y="114"/>
                      </a:lnTo>
                      <a:lnTo>
                        <a:pt x="225" y="144"/>
                      </a:lnTo>
                      <a:lnTo>
                        <a:pt x="212" y="172"/>
                      </a:lnTo>
                      <a:lnTo>
                        <a:pt x="194" y="195"/>
                      </a:lnTo>
                      <a:lnTo>
                        <a:pt x="171" y="213"/>
                      </a:lnTo>
                      <a:lnTo>
                        <a:pt x="144" y="225"/>
                      </a:lnTo>
                      <a:lnTo>
                        <a:pt x="113" y="229"/>
                      </a:lnTo>
                      <a:lnTo>
                        <a:pt x="83" y="225"/>
                      </a:lnTo>
                      <a:lnTo>
                        <a:pt x="56" y="213"/>
                      </a:lnTo>
                      <a:lnTo>
                        <a:pt x="33" y="195"/>
                      </a:lnTo>
                      <a:lnTo>
                        <a:pt x="15" y="172"/>
                      </a:lnTo>
                      <a:lnTo>
                        <a:pt x="4" y="144"/>
                      </a:lnTo>
                      <a:lnTo>
                        <a:pt x="0" y="114"/>
                      </a:lnTo>
                      <a:lnTo>
                        <a:pt x="4" y="84"/>
                      </a:lnTo>
                      <a:lnTo>
                        <a:pt x="15" y="56"/>
                      </a:lnTo>
                      <a:lnTo>
                        <a:pt x="33" y="33"/>
                      </a:lnTo>
                      <a:lnTo>
                        <a:pt x="56" y="15"/>
                      </a:lnTo>
                      <a:lnTo>
                        <a:pt x="83" y="4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8" name="Rectangle 39"/>
                <p:cNvSpPr>
                  <a:spLocks noChangeArrowheads="1"/>
                </p:cNvSpPr>
                <p:nvPr/>
              </p:nvSpPr>
              <p:spPr bwMode="auto">
                <a:xfrm>
                  <a:off x="-1392608" y="-377367"/>
                  <a:ext cx="136525" cy="10318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9" name="Rectangle 40"/>
                <p:cNvSpPr>
                  <a:spLocks noChangeArrowheads="1"/>
                </p:cNvSpPr>
                <p:nvPr/>
              </p:nvSpPr>
              <p:spPr bwMode="auto">
                <a:xfrm>
                  <a:off x="-1259258" y="-394829"/>
                  <a:ext cx="22225" cy="138113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0" name="Rectangle 41"/>
                <p:cNvSpPr>
                  <a:spLocks noChangeArrowheads="1"/>
                </p:cNvSpPr>
                <p:nvPr/>
              </p:nvSpPr>
              <p:spPr bwMode="auto">
                <a:xfrm>
                  <a:off x="-1370291" y="-96379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1" name="Rectangle 42"/>
                <p:cNvSpPr>
                  <a:spLocks noChangeArrowheads="1"/>
                </p:cNvSpPr>
                <p:nvPr/>
              </p:nvSpPr>
              <p:spPr bwMode="auto">
                <a:xfrm>
                  <a:off x="-1392516" y="-118604"/>
                  <a:ext cx="39688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2" name="Rectangle 45"/>
                <p:cNvSpPr>
                  <a:spLocks noChangeArrowheads="1"/>
                </p:cNvSpPr>
                <p:nvPr/>
              </p:nvSpPr>
              <p:spPr bwMode="auto">
                <a:xfrm>
                  <a:off x="-602333" y="-96379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3" name="Rectangle 46"/>
                <p:cNvSpPr>
                  <a:spLocks noChangeArrowheads="1"/>
                </p:cNvSpPr>
                <p:nvPr/>
              </p:nvSpPr>
              <p:spPr bwMode="auto">
                <a:xfrm>
                  <a:off x="-481683" y="-118604"/>
                  <a:ext cx="38100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4" name="Rectangle 47"/>
                <p:cNvSpPr>
                  <a:spLocks noChangeArrowheads="1"/>
                </p:cNvSpPr>
                <p:nvPr/>
              </p:nvSpPr>
              <p:spPr bwMode="auto">
                <a:xfrm>
                  <a:off x="-597096" y="406859"/>
                  <a:ext cx="138113" cy="8413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5" name="Rectangle 48"/>
                <p:cNvSpPr>
                  <a:spLocks noChangeArrowheads="1"/>
                </p:cNvSpPr>
                <p:nvPr/>
              </p:nvSpPr>
              <p:spPr bwMode="auto">
                <a:xfrm>
                  <a:off x="-476446" y="384634"/>
                  <a:ext cx="38100" cy="120650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6" name="Rectangle 49"/>
                <p:cNvSpPr>
                  <a:spLocks noChangeArrowheads="1"/>
                </p:cNvSpPr>
                <p:nvPr/>
              </p:nvSpPr>
              <p:spPr bwMode="auto">
                <a:xfrm>
                  <a:off x="-569566" y="-336092"/>
                  <a:ext cx="192088" cy="119063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7" name="Rectangle 50"/>
                <p:cNvSpPr>
                  <a:spLocks noChangeArrowheads="1"/>
                </p:cNvSpPr>
                <p:nvPr/>
              </p:nvSpPr>
              <p:spPr bwMode="auto">
                <a:xfrm>
                  <a:off x="-594966" y="-356729"/>
                  <a:ext cx="80963" cy="160338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68" name="Freeform 37"/>
                <p:cNvSpPr>
                  <a:spLocks/>
                </p:cNvSpPr>
                <p:nvPr/>
              </p:nvSpPr>
              <p:spPr bwMode="auto">
                <a:xfrm>
                  <a:off x="-1003578" y="-48711"/>
                  <a:ext cx="182563" cy="180975"/>
                </a:xfrm>
                <a:custGeom>
                  <a:avLst/>
                  <a:gdLst>
                    <a:gd name="T0" fmla="*/ 113 w 229"/>
                    <a:gd name="T1" fmla="*/ 0 h 229"/>
                    <a:gd name="T2" fmla="*/ 144 w 229"/>
                    <a:gd name="T3" fmla="*/ 4 h 229"/>
                    <a:gd name="T4" fmla="*/ 171 w 229"/>
                    <a:gd name="T5" fmla="*/ 15 h 229"/>
                    <a:gd name="T6" fmla="*/ 194 w 229"/>
                    <a:gd name="T7" fmla="*/ 33 h 229"/>
                    <a:gd name="T8" fmla="*/ 212 w 229"/>
                    <a:gd name="T9" fmla="*/ 56 h 229"/>
                    <a:gd name="T10" fmla="*/ 225 w 229"/>
                    <a:gd name="T11" fmla="*/ 84 h 229"/>
                    <a:gd name="T12" fmla="*/ 229 w 229"/>
                    <a:gd name="T13" fmla="*/ 114 h 229"/>
                    <a:gd name="T14" fmla="*/ 225 w 229"/>
                    <a:gd name="T15" fmla="*/ 144 h 229"/>
                    <a:gd name="T16" fmla="*/ 212 w 229"/>
                    <a:gd name="T17" fmla="*/ 172 h 229"/>
                    <a:gd name="T18" fmla="*/ 194 w 229"/>
                    <a:gd name="T19" fmla="*/ 195 h 229"/>
                    <a:gd name="T20" fmla="*/ 171 w 229"/>
                    <a:gd name="T21" fmla="*/ 213 h 229"/>
                    <a:gd name="T22" fmla="*/ 144 w 229"/>
                    <a:gd name="T23" fmla="*/ 225 h 229"/>
                    <a:gd name="T24" fmla="*/ 113 w 229"/>
                    <a:gd name="T25" fmla="*/ 229 h 229"/>
                    <a:gd name="T26" fmla="*/ 83 w 229"/>
                    <a:gd name="T27" fmla="*/ 225 h 229"/>
                    <a:gd name="T28" fmla="*/ 56 w 229"/>
                    <a:gd name="T29" fmla="*/ 213 h 229"/>
                    <a:gd name="T30" fmla="*/ 33 w 229"/>
                    <a:gd name="T31" fmla="*/ 195 h 229"/>
                    <a:gd name="T32" fmla="*/ 15 w 229"/>
                    <a:gd name="T33" fmla="*/ 172 h 229"/>
                    <a:gd name="T34" fmla="*/ 4 w 229"/>
                    <a:gd name="T35" fmla="*/ 144 h 229"/>
                    <a:gd name="T36" fmla="*/ 0 w 229"/>
                    <a:gd name="T37" fmla="*/ 114 h 229"/>
                    <a:gd name="T38" fmla="*/ 4 w 229"/>
                    <a:gd name="T39" fmla="*/ 84 h 229"/>
                    <a:gd name="T40" fmla="*/ 15 w 229"/>
                    <a:gd name="T41" fmla="*/ 56 h 229"/>
                    <a:gd name="T42" fmla="*/ 33 w 229"/>
                    <a:gd name="T43" fmla="*/ 33 h 229"/>
                    <a:gd name="T44" fmla="*/ 56 w 229"/>
                    <a:gd name="T45" fmla="*/ 15 h 229"/>
                    <a:gd name="T46" fmla="*/ 83 w 229"/>
                    <a:gd name="T47" fmla="*/ 4 h 229"/>
                    <a:gd name="T48" fmla="*/ 113 w 229"/>
                    <a:gd name="T4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9" h="229">
                      <a:moveTo>
                        <a:pt x="113" y="0"/>
                      </a:moveTo>
                      <a:lnTo>
                        <a:pt x="144" y="4"/>
                      </a:lnTo>
                      <a:lnTo>
                        <a:pt x="171" y="15"/>
                      </a:lnTo>
                      <a:lnTo>
                        <a:pt x="194" y="33"/>
                      </a:lnTo>
                      <a:lnTo>
                        <a:pt x="212" y="56"/>
                      </a:lnTo>
                      <a:lnTo>
                        <a:pt x="225" y="84"/>
                      </a:lnTo>
                      <a:lnTo>
                        <a:pt x="229" y="114"/>
                      </a:lnTo>
                      <a:lnTo>
                        <a:pt x="225" y="144"/>
                      </a:lnTo>
                      <a:lnTo>
                        <a:pt x="212" y="172"/>
                      </a:lnTo>
                      <a:lnTo>
                        <a:pt x="194" y="195"/>
                      </a:lnTo>
                      <a:lnTo>
                        <a:pt x="171" y="213"/>
                      </a:lnTo>
                      <a:lnTo>
                        <a:pt x="144" y="225"/>
                      </a:lnTo>
                      <a:lnTo>
                        <a:pt x="113" y="229"/>
                      </a:lnTo>
                      <a:lnTo>
                        <a:pt x="83" y="225"/>
                      </a:lnTo>
                      <a:lnTo>
                        <a:pt x="56" y="213"/>
                      </a:lnTo>
                      <a:lnTo>
                        <a:pt x="33" y="195"/>
                      </a:lnTo>
                      <a:lnTo>
                        <a:pt x="15" y="172"/>
                      </a:lnTo>
                      <a:lnTo>
                        <a:pt x="4" y="144"/>
                      </a:lnTo>
                      <a:lnTo>
                        <a:pt x="0" y="114"/>
                      </a:lnTo>
                      <a:lnTo>
                        <a:pt x="4" y="84"/>
                      </a:lnTo>
                      <a:lnTo>
                        <a:pt x="15" y="56"/>
                      </a:lnTo>
                      <a:lnTo>
                        <a:pt x="33" y="33"/>
                      </a:lnTo>
                      <a:lnTo>
                        <a:pt x="56" y="15"/>
                      </a:lnTo>
                      <a:lnTo>
                        <a:pt x="83" y="4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grpSp>
              <p:nvGrpSpPr>
                <p:cNvPr id="169" name="그룹 168"/>
                <p:cNvGrpSpPr/>
                <p:nvPr/>
              </p:nvGrpSpPr>
              <p:grpSpPr>
                <a:xfrm flipH="1">
                  <a:off x="-714772" y="400509"/>
                  <a:ext cx="212331" cy="188039"/>
                  <a:chOff x="-1314728" y="400509"/>
                  <a:chExt cx="227013" cy="188039"/>
                </a:xfrm>
              </p:grpSpPr>
              <p:sp>
                <p:nvSpPr>
                  <p:cNvPr id="194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5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6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70" name="그룹 169"/>
                <p:cNvGrpSpPr/>
                <p:nvPr/>
              </p:nvGrpSpPr>
              <p:grpSpPr>
                <a:xfrm>
                  <a:off x="-1314728" y="-120906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91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2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3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71" name="그룹 170"/>
                <p:cNvGrpSpPr/>
                <p:nvPr/>
              </p:nvGrpSpPr>
              <p:grpSpPr>
                <a:xfrm flipH="1">
                  <a:off x="-714772" y="-120906"/>
                  <a:ext cx="212331" cy="188039"/>
                  <a:chOff x="-1314728" y="400509"/>
                  <a:chExt cx="227013" cy="188039"/>
                </a:xfrm>
              </p:grpSpPr>
              <p:sp>
                <p:nvSpPr>
                  <p:cNvPr id="188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9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90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72" name="그룹 171"/>
                <p:cNvGrpSpPr/>
                <p:nvPr/>
              </p:nvGrpSpPr>
              <p:grpSpPr>
                <a:xfrm>
                  <a:off x="-1168679" y="-345483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85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6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7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sp>
              <p:nvSpPr>
                <p:cNvPr id="173" name="자유형 172"/>
                <p:cNvSpPr/>
                <p:nvPr/>
              </p:nvSpPr>
              <p:spPr>
                <a:xfrm>
                  <a:off x="-1228353" y="813521"/>
                  <a:ext cx="625380" cy="264850"/>
                </a:xfrm>
                <a:custGeom>
                  <a:avLst/>
                  <a:gdLst>
                    <a:gd name="connsiteX0" fmla="*/ 0 w 625380"/>
                    <a:gd name="connsiteY0" fmla="*/ 0 h 264850"/>
                    <a:gd name="connsiteX1" fmla="*/ 30073 w 625380"/>
                    <a:gd name="connsiteY1" fmla="*/ 18077 h 264850"/>
                    <a:gd name="connsiteX2" fmla="*/ 320432 w 625380"/>
                    <a:gd name="connsiteY2" fmla="*/ 77727 h 264850"/>
                    <a:gd name="connsiteX3" fmla="*/ 610791 w 625380"/>
                    <a:gd name="connsiteY3" fmla="*/ 18077 h 264850"/>
                    <a:gd name="connsiteX4" fmla="*/ 625380 w 625380"/>
                    <a:gd name="connsiteY4" fmla="*/ 9307 h 264850"/>
                    <a:gd name="connsiteX5" fmla="*/ 620856 w 625380"/>
                    <a:gd name="connsiteY5" fmla="*/ 30694 h 264850"/>
                    <a:gd name="connsiteX6" fmla="*/ 607362 w 625380"/>
                    <a:gd name="connsiteY6" fmla="*/ 70381 h 264850"/>
                    <a:gd name="connsiteX7" fmla="*/ 589106 w 625380"/>
                    <a:gd name="connsiteY7" fmla="*/ 106894 h 264850"/>
                    <a:gd name="connsiteX8" fmla="*/ 566087 w 625380"/>
                    <a:gd name="connsiteY8" fmla="*/ 141025 h 264850"/>
                    <a:gd name="connsiteX9" fmla="*/ 539099 w 625380"/>
                    <a:gd name="connsiteY9" fmla="*/ 171188 h 264850"/>
                    <a:gd name="connsiteX10" fmla="*/ 508143 w 625380"/>
                    <a:gd name="connsiteY10" fmla="*/ 198969 h 264850"/>
                    <a:gd name="connsiteX11" fmla="*/ 474806 w 625380"/>
                    <a:gd name="connsiteY11" fmla="*/ 221194 h 264850"/>
                    <a:gd name="connsiteX12" fmla="*/ 437499 w 625380"/>
                    <a:gd name="connsiteY12" fmla="*/ 240244 h 264850"/>
                    <a:gd name="connsiteX13" fmla="*/ 398606 w 625380"/>
                    <a:gd name="connsiteY13" fmla="*/ 254531 h 264850"/>
                    <a:gd name="connsiteX14" fmla="*/ 357331 w 625380"/>
                    <a:gd name="connsiteY14" fmla="*/ 261675 h 264850"/>
                    <a:gd name="connsiteX15" fmla="*/ 313674 w 625380"/>
                    <a:gd name="connsiteY15" fmla="*/ 264850 h 264850"/>
                    <a:gd name="connsiteX16" fmla="*/ 270018 w 625380"/>
                    <a:gd name="connsiteY16" fmla="*/ 261675 h 264850"/>
                    <a:gd name="connsiteX17" fmla="*/ 228743 w 625380"/>
                    <a:gd name="connsiteY17" fmla="*/ 254531 h 264850"/>
                    <a:gd name="connsiteX18" fmla="*/ 189056 w 625380"/>
                    <a:gd name="connsiteY18" fmla="*/ 240244 h 264850"/>
                    <a:gd name="connsiteX19" fmla="*/ 152543 w 625380"/>
                    <a:gd name="connsiteY19" fmla="*/ 221194 h 264850"/>
                    <a:gd name="connsiteX20" fmla="*/ 118412 w 625380"/>
                    <a:gd name="connsiteY20" fmla="*/ 198969 h 264850"/>
                    <a:gd name="connsiteX21" fmla="*/ 88249 w 625380"/>
                    <a:gd name="connsiteY21" fmla="*/ 171188 h 264850"/>
                    <a:gd name="connsiteX22" fmla="*/ 60468 w 625380"/>
                    <a:gd name="connsiteY22" fmla="*/ 141025 h 264850"/>
                    <a:gd name="connsiteX23" fmla="*/ 38243 w 625380"/>
                    <a:gd name="connsiteY23" fmla="*/ 106894 h 264850"/>
                    <a:gd name="connsiteX24" fmla="*/ 19193 w 625380"/>
                    <a:gd name="connsiteY24" fmla="*/ 70381 h 264850"/>
                    <a:gd name="connsiteX25" fmla="*/ 6493 w 625380"/>
                    <a:gd name="connsiteY25" fmla="*/ 30694 h 264850"/>
                    <a:gd name="connsiteX26" fmla="*/ 0 w 625380"/>
                    <a:gd name="connsiteY26" fmla="*/ 0 h 264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25380" h="264850">
                      <a:moveTo>
                        <a:pt x="0" y="0"/>
                      </a:moveTo>
                      <a:lnTo>
                        <a:pt x="30073" y="18077"/>
                      </a:lnTo>
                      <a:cubicBezTo>
                        <a:pt x="104382" y="54932"/>
                        <a:pt x="207040" y="77727"/>
                        <a:pt x="320432" y="77727"/>
                      </a:cubicBezTo>
                      <a:cubicBezTo>
                        <a:pt x="433825" y="77727"/>
                        <a:pt x="536482" y="54932"/>
                        <a:pt x="610791" y="18077"/>
                      </a:cubicBezTo>
                      <a:lnTo>
                        <a:pt x="625380" y="9307"/>
                      </a:lnTo>
                      <a:lnTo>
                        <a:pt x="620856" y="30694"/>
                      </a:lnTo>
                      <a:lnTo>
                        <a:pt x="607362" y="70381"/>
                      </a:lnTo>
                      <a:lnTo>
                        <a:pt x="589106" y="106894"/>
                      </a:lnTo>
                      <a:lnTo>
                        <a:pt x="566087" y="141025"/>
                      </a:lnTo>
                      <a:lnTo>
                        <a:pt x="539099" y="171188"/>
                      </a:lnTo>
                      <a:lnTo>
                        <a:pt x="508143" y="198969"/>
                      </a:lnTo>
                      <a:lnTo>
                        <a:pt x="474806" y="221194"/>
                      </a:lnTo>
                      <a:lnTo>
                        <a:pt x="437499" y="240244"/>
                      </a:lnTo>
                      <a:lnTo>
                        <a:pt x="398606" y="254531"/>
                      </a:lnTo>
                      <a:lnTo>
                        <a:pt x="357331" y="261675"/>
                      </a:lnTo>
                      <a:lnTo>
                        <a:pt x="313674" y="264850"/>
                      </a:lnTo>
                      <a:lnTo>
                        <a:pt x="270018" y="261675"/>
                      </a:lnTo>
                      <a:lnTo>
                        <a:pt x="228743" y="254531"/>
                      </a:lnTo>
                      <a:lnTo>
                        <a:pt x="189056" y="240244"/>
                      </a:lnTo>
                      <a:lnTo>
                        <a:pt x="152543" y="221194"/>
                      </a:lnTo>
                      <a:lnTo>
                        <a:pt x="118412" y="198969"/>
                      </a:lnTo>
                      <a:lnTo>
                        <a:pt x="88249" y="171188"/>
                      </a:lnTo>
                      <a:lnTo>
                        <a:pt x="60468" y="141025"/>
                      </a:lnTo>
                      <a:lnTo>
                        <a:pt x="38243" y="106894"/>
                      </a:lnTo>
                      <a:lnTo>
                        <a:pt x="19193" y="70381"/>
                      </a:lnTo>
                      <a:lnTo>
                        <a:pt x="6493" y="306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92C6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74" name="Rectangle 41"/>
                <p:cNvSpPr>
                  <a:spLocks noChangeArrowheads="1"/>
                </p:cNvSpPr>
                <p:nvPr/>
              </p:nvSpPr>
              <p:spPr bwMode="auto">
                <a:xfrm>
                  <a:off x="-1370291" y="413127"/>
                  <a:ext cx="138113" cy="857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75" name="Rectangle 42"/>
                <p:cNvSpPr>
                  <a:spLocks noChangeArrowheads="1"/>
                </p:cNvSpPr>
                <p:nvPr/>
              </p:nvSpPr>
              <p:spPr bwMode="auto">
                <a:xfrm>
                  <a:off x="-1392516" y="390902"/>
                  <a:ext cx="39688" cy="123825"/>
                </a:xfrm>
                <a:prstGeom prst="rect">
                  <a:avLst/>
                </a:prstGeom>
                <a:solidFill>
                  <a:srgbClr val="2D92C6"/>
                </a:solidFill>
                <a:ln w="3175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-1314728" y="400509"/>
                  <a:ext cx="227013" cy="188039"/>
                  <a:chOff x="-1314728" y="400509"/>
                  <a:chExt cx="227013" cy="188039"/>
                </a:xfrm>
              </p:grpSpPr>
              <p:sp>
                <p:nvSpPr>
                  <p:cNvPr id="182" name="Freeform 70"/>
                  <p:cNvSpPr>
                    <a:spLocks/>
                  </p:cNvSpPr>
                  <p:nvPr/>
                </p:nvSpPr>
                <p:spPr bwMode="auto">
                  <a:xfrm>
                    <a:off x="-1270278" y="400509"/>
                    <a:ext cx="182563" cy="180975"/>
                  </a:xfrm>
                  <a:custGeom>
                    <a:avLst/>
                    <a:gdLst>
                      <a:gd name="T0" fmla="*/ 110 w 230"/>
                      <a:gd name="T1" fmla="*/ 0 h 229"/>
                      <a:gd name="T2" fmla="*/ 136 w 230"/>
                      <a:gd name="T3" fmla="*/ 3 h 229"/>
                      <a:gd name="T4" fmla="*/ 162 w 230"/>
                      <a:gd name="T5" fmla="*/ 11 h 229"/>
                      <a:gd name="T6" fmla="*/ 184 w 230"/>
                      <a:gd name="T7" fmla="*/ 24 h 229"/>
                      <a:gd name="T8" fmla="*/ 202 w 230"/>
                      <a:gd name="T9" fmla="*/ 41 h 229"/>
                      <a:gd name="T10" fmla="*/ 216 w 230"/>
                      <a:gd name="T11" fmla="*/ 62 h 229"/>
                      <a:gd name="T12" fmla="*/ 225 w 230"/>
                      <a:gd name="T13" fmla="*/ 85 h 229"/>
                      <a:gd name="T14" fmla="*/ 230 w 230"/>
                      <a:gd name="T15" fmla="*/ 111 h 229"/>
                      <a:gd name="T16" fmla="*/ 227 w 230"/>
                      <a:gd name="T17" fmla="*/ 137 h 229"/>
                      <a:gd name="T18" fmla="*/ 219 w 230"/>
                      <a:gd name="T19" fmla="*/ 162 h 229"/>
                      <a:gd name="T20" fmla="*/ 205 w 230"/>
                      <a:gd name="T21" fmla="*/ 184 h 229"/>
                      <a:gd name="T22" fmla="*/ 188 w 230"/>
                      <a:gd name="T23" fmla="*/ 202 h 229"/>
                      <a:gd name="T24" fmla="*/ 168 w 230"/>
                      <a:gd name="T25" fmla="*/ 216 h 229"/>
                      <a:gd name="T26" fmla="*/ 143 w 230"/>
                      <a:gd name="T27" fmla="*/ 225 h 229"/>
                      <a:gd name="T28" fmla="*/ 118 w 230"/>
                      <a:gd name="T29" fmla="*/ 229 h 229"/>
                      <a:gd name="T30" fmla="*/ 92 w 230"/>
                      <a:gd name="T31" fmla="*/ 227 h 229"/>
                      <a:gd name="T32" fmla="*/ 66 w 230"/>
                      <a:gd name="T33" fmla="*/ 218 h 229"/>
                      <a:gd name="T34" fmla="*/ 44 w 230"/>
                      <a:gd name="T35" fmla="*/ 206 h 229"/>
                      <a:gd name="T36" fmla="*/ 27 w 230"/>
                      <a:gd name="T37" fmla="*/ 188 h 229"/>
                      <a:gd name="T38" fmla="*/ 13 w 230"/>
                      <a:gd name="T39" fmla="*/ 168 h 229"/>
                      <a:gd name="T40" fmla="*/ 3 w 230"/>
                      <a:gd name="T41" fmla="*/ 144 h 229"/>
                      <a:gd name="T42" fmla="*/ 0 w 230"/>
                      <a:gd name="T43" fmla="*/ 118 h 229"/>
                      <a:gd name="T44" fmla="*/ 2 w 230"/>
                      <a:gd name="T45" fmla="*/ 92 h 229"/>
                      <a:gd name="T46" fmla="*/ 10 w 230"/>
                      <a:gd name="T47" fmla="*/ 67 h 229"/>
                      <a:gd name="T48" fmla="*/ 24 w 230"/>
                      <a:gd name="T49" fmla="*/ 46 h 229"/>
                      <a:gd name="T50" fmla="*/ 42 w 230"/>
                      <a:gd name="T51" fmla="*/ 28 h 229"/>
                      <a:gd name="T52" fmla="*/ 62 w 230"/>
                      <a:gd name="T53" fmla="*/ 13 h 229"/>
                      <a:gd name="T54" fmla="*/ 86 w 230"/>
                      <a:gd name="T55" fmla="*/ 4 h 229"/>
                      <a:gd name="T56" fmla="*/ 110 w 230"/>
                      <a:gd name="T57" fmla="*/ 0 h 2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0" h="229">
                        <a:moveTo>
                          <a:pt x="110" y="0"/>
                        </a:moveTo>
                        <a:lnTo>
                          <a:pt x="136" y="3"/>
                        </a:lnTo>
                        <a:lnTo>
                          <a:pt x="162" y="11"/>
                        </a:lnTo>
                        <a:lnTo>
                          <a:pt x="184" y="24"/>
                        </a:lnTo>
                        <a:lnTo>
                          <a:pt x="202" y="41"/>
                        </a:lnTo>
                        <a:lnTo>
                          <a:pt x="216" y="62"/>
                        </a:lnTo>
                        <a:lnTo>
                          <a:pt x="225" y="85"/>
                        </a:lnTo>
                        <a:lnTo>
                          <a:pt x="230" y="111"/>
                        </a:lnTo>
                        <a:lnTo>
                          <a:pt x="227" y="137"/>
                        </a:lnTo>
                        <a:lnTo>
                          <a:pt x="219" y="162"/>
                        </a:lnTo>
                        <a:lnTo>
                          <a:pt x="205" y="184"/>
                        </a:lnTo>
                        <a:lnTo>
                          <a:pt x="188" y="202"/>
                        </a:lnTo>
                        <a:lnTo>
                          <a:pt x="168" y="216"/>
                        </a:lnTo>
                        <a:lnTo>
                          <a:pt x="143" y="225"/>
                        </a:lnTo>
                        <a:lnTo>
                          <a:pt x="118" y="229"/>
                        </a:lnTo>
                        <a:lnTo>
                          <a:pt x="92" y="227"/>
                        </a:lnTo>
                        <a:lnTo>
                          <a:pt x="66" y="218"/>
                        </a:lnTo>
                        <a:lnTo>
                          <a:pt x="44" y="206"/>
                        </a:lnTo>
                        <a:lnTo>
                          <a:pt x="27" y="188"/>
                        </a:lnTo>
                        <a:lnTo>
                          <a:pt x="13" y="168"/>
                        </a:lnTo>
                        <a:lnTo>
                          <a:pt x="3" y="144"/>
                        </a:lnTo>
                        <a:lnTo>
                          <a:pt x="0" y="118"/>
                        </a:lnTo>
                        <a:lnTo>
                          <a:pt x="2" y="92"/>
                        </a:lnTo>
                        <a:lnTo>
                          <a:pt x="10" y="67"/>
                        </a:lnTo>
                        <a:lnTo>
                          <a:pt x="24" y="46"/>
                        </a:lnTo>
                        <a:lnTo>
                          <a:pt x="42" y="28"/>
                        </a:lnTo>
                        <a:lnTo>
                          <a:pt x="62" y="13"/>
                        </a:lnTo>
                        <a:lnTo>
                          <a:pt x="86" y="4"/>
                        </a:lnTo>
                        <a:lnTo>
                          <a:pt x="110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3" name="Freeform 72"/>
                  <p:cNvSpPr>
                    <a:spLocks/>
                  </p:cNvSpPr>
                  <p:nvPr/>
                </p:nvSpPr>
                <p:spPr bwMode="auto">
                  <a:xfrm>
                    <a:off x="-1290916" y="441784"/>
                    <a:ext cx="144463" cy="146050"/>
                  </a:xfrm>
                  <a:custGeom>
                    <a:avLst/>
                    <a:gdLst>
                      <a:gd name="T0" fmla="*/ 85 w 183"/>
                      <a:gd name="T1" fmla="*/ 0 h 182"/>
                      <a:gd name="T2" fmla="*/ 109 w 183"/>
                      <a:gd name="T3" fmla="*/ 1 h 182"/>
                      <a:gd name="T4" fmla="*/ 132 w 183"/>
                      <a:gd name="T5" fmla="*/ 9 h 182"/>
                      <a:gd name="T6" fmla="*/ 153 w 183"/>
                      <a:gd name="T7" fmla="*/ 22 h 182"/>
                      <a:gd name="T8" fmla="*/ 168 w 183"/>
                      <a:gd name="T9" fmla="*/ 40 h 182"/>
                      <a:gd name="T10" fmla="*/ 179 w 183"/>
                      <a:gd name="T11" fmla="*/ 62 h 182"/>
                      <a:gd name="T12" fmla="*/ 183 w 183"/>
                      <a:gd name="T13" fmla="*/ 85 h 182"/>
                      <a:gd name="T14" fmla="*/ 181 w 183"/>
                      <a:gd name="T15" fmla="*/ 108 h 182"/>
                      <a:gd name="T16" fmla="*/ 173 w 183"/>
                      <a:gd name="T17" fmla="*/ 132 h 182"/>
                      <a:gd name="T18" fmla="*/ 160 w 183"/>
                      <a:gd name="T19" fmla="*/ 152 h 182"/>
                      <a:gd name="T20" fmla="*/ 142 w 183"/>
                      <a:gd name="T21" fmla="*/ 167 h 182"/>
                      <a:gd name="T22" fmla="*/ 121 w 183"/>
                      <a:gd name="T23" fmla="*/ 177 h 182"/>
                      <a:gd name="T24" fmla="*/ 98 w 183"/>
                      <a:gd name="T25" fmla="*/ 182 h 182"/>
                      <a:gd name="T26" fmla="*/ 73 w 183"/>
                      <a:gd name="T27" fmla="*/ 181 h 182"/>
                      <a:gd name="T28" fmla="*/ 50 w 183"/>
                      <a:gd name="T29" fmla="*/ 173 h 182"/>
                      <a:gd name="T30" fmla="*/ 31 w 183"/>
                      <a:gd name="T31" fmla="*/ 159 h 182"/>
                      <a:gd name="T32" fmla="*/ 15 w 183"/>
                      <a:gd name="T33" fmla="*/ 141 h 182"/>
                      <a:gd name="T34" fmla="*/ 4 w 183"/>
                      <a:gd name="T35" fmla="*/ 121 h 182"/>
                      <a:gd name="T36" fmla="*/ 0 w 183"/>
                      <a:gd name="T37" fmla="*/ 97 h 182"/>
                      <a:gd name="T38" fmla="*/ 2 w 183"/>
                      <a:gd name="T39" fmla="*/ 72 h 182"/>
                      <a:gd name="T40" fmla="*/ 10 w 183"/>
                      <a:gd name="T41" fmla="*/ 49 h 182"/>
                      <a:gd name="T42" fmla="*/ 24 w 183"/>
                      <a:gd name="T43" fmla="*/ 30 h 182"/>
                      <a:gd name="T44" fmla="*/ 40 w 183"/>
                      <a:gd name="T45" fmla="*/ 15 h 182"/>
                      <a:gd name="T46" fmla="*/ 62 w 183"/>
                      <a:gd name="T47" fmla="*/ 4 h 182"/>
                      <a:gd name="T48" fmla="*/ 85 w 183"/>
                      <a:gd name="T4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3" h="182">
                        <a:moveTo>
                          <a:pt x="85" y="0"/>
                        </a:moveTo>
                        <a:lnTo>
                          <a:pt x="109" y="1"/>
                        </a:lnTo>
                        <a:lnTo>
                          <a:pt x="132" y="9"/>
                        </a:lnTo>
                        <a:lnTo>
                          <a:pt x="153" y="22"/>
                        </a:lnTo>
                        <a:lnTo>
                          <a:pt x="168" y="40"/>
                        </a:lnTo>
                        <a:lnTo>
                          <a:pt x="179" y="62"/>
                        </a:lnTo>
                        <a:lnTo>
                          <a:pt x="183" y="85"/>
                        </a:lnTo>
                        <a:lnTo>
                          <a:pt x="181" y="108"/>
                        </a:lnTo>
                        <a:lnTo>
                          <a:pt x="173" y="132"/>
                        </a:lnTo>
                        <a:lnTo>
                          <a:pt x="160" y="152"/>
                        </a:lnTo>
                        <a:lnTo>
                          <a:pt x="142" y="167"/>
                        </a:lnTo>
                        <a:lnTo>
                          <a:pt x="121" y="177"/>
                        </a:lnTo>
                        <a:lnTo>
                          <a:pt x="98" y="182"/>
                        </a:lnTo>
                        <a:lnTo>
                          <a:pt x="73" y="181"/>
                        </a:lnTo>
                        <a:lnTo>
                          <a:pt x="50" y="173"/>
                        </a:lnTo>
                        <a:lnTo>
                          <a:pt x="31" y="159"/>
                        </a:lnTo>
                        <a:lnTo>
                          <a:pt x="15" y="141"/>
                        </a:lnTo>
                        <a:lnTo>
                          <a:pt x="4" y="121"/>
                        </a:lnTo>
                        <a:lnTo>
                          <a:pt x="0" y="97"/>
                        </a:lnTo>
                        <a:lnTo>
                          <a:pt x="2" y="72"/>
                        </a:lnTo>
                        <a:lnTo>
                          <a:pt x="10" y="49"/>
                        </a:lnTo>
                        <a:lnTo>
                          <a:pt x="24" y="30"/>
                        </a:lnTo>
                        <a:lnTo>
                          <a:pt x="40" y="15"/>
                        </a:lnTo>
                        <a:lnTo>
                          <a:pt x="62" y="4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84" name="Freeform 74"/>
                  <p:cNvSpPr>
                    <a:spLocks/>
                  </p:cNvSpPr>
                  <p:nvPr/>
                </p:nvSpPr>
                <p:spPr bwMode="auto">
                  <a:xfrm>
                    <a:off x="-1314728" y="472660"/>
                    <a:ext cx="115888" cy="115888"/>
                  </a:xfrm>
                  <a:custGeom>
                    <a:avLst/>
                    <a:gdLst>
                      <a:gd name="T0" fmla="*/ 63 w 146"/>
                      <a:gd name="T1" fmla="*/ 0 h 145"/>
                      <a:gd name="T2" fmla="*/ 87 w 146"/>
                      <a:gd name="T3" fmla="*/ 1 h 145"/>
                      <a:gd name="T4" fmla="*/ 109 w 146"/>
                      <a:gd name="T5" fmla="*/ 9 h 145"/>
                      <a:gd name="T6" fmla="*/ 126 w 146"/>
                      <a:gd name="T7" fmla="*/ 23 h 145"/>
                      <a:gd name="T8" fmla="*/ 139 w 146"/>
                      <a:gd name="T9" fmla="*/ 42 h 145"/>
                      <a:gd name="T10" fmla="*/ 146 w 146"/>
                      <a:gd name="T11" fmla="*/ 64 h 145"/>
                      <a:gd name="T12" fmla="*/ 144 w 146"/>
                      <a:gd name="T13" fmla="*/ 88 h 145"/>
                      <a:gd name="T14" fmla="*/ 136 w 146"/>
                      <a:gd name="T15" fmla="*/ 110 h 145"/>
                      <a:gd name="T16" fmla="*/ 122 w 146"/>
                      <a:gd name="T17" fmla="*/ 127 h 145"/>
                      <a:gd name="T18" fmla="*/ 103 w 146"/>
                      <a:gd name="T19" fmla="*/ 140 h 145"/>
                      <a:gd name="T20" fmla="*/ 81 w 146"/>
                      <a:gd name="T21" fmla="*/ 145 h 145"/>
                      <a:gd name="T22" fmla="*/ 58 w 146"/>
                      <a:gd name="T23" fmla="*/ 145 h 145"/>
                      <a:gd name="T24" fmla="*/ 36 w 146"/>
                      <a:gd name="T25" fmla="*/ 137 h 145"/>
                      <a:gd name="T26" fmla="*/ 18 w 146"/>
                      <a:gd name="T27" fmla="*/ 122 h 145"/>
                      <a:gd name="T28" fmla="*/ 6 w 146"/>
                      <a:gd name="T29" fmla="*/ 104 h 145"/>
                      <a:gd name="T30" fmla="*/ 0 w 146"/>
                      <a:gd name="T31" fmla="*/ 82 h 145"/>
                      <a:gd name="T32" fmla="*/ 0 w 146"/>
                      <a:gd name="T33" fmla="*/ 59 h 145"/>
                      <a:gd name="T34" fmla="*/ 8 w 146"/>
                      <a:gd name="T35" fmla="*/ 37 h 145"/>
                      <a:gd name="T36" fmla="*/ 24 w 146"/>
                      <a:gd name="T37" fmla="*/ 19 h 145"/>
                      <a:gd name="T38" fmla="*/ 41 w 146"/>
                      <a:gd name="T39" fmla="*/ 7 h 145"/>
                      <a:gd name="T40" fmla="*/ 63 w 146"/>
                      <a:gd name="T41" fmla="*/ 0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46" h="145">
                        <a:moveTo>
                          <a:pt x="63" y="0"/>
                        </a:moveTo>
                        <a:lnTo>
                          <a:pt x="87" y="1"/>
                        </a:lnTo>
                        <a:lnTo>
                          <a:pt x="109" y="9"/>
                        </a:lnTo>
                        <a:lnTo>
                          <a:pt x="126" y="23"/>
                        </a:lnTo>
                        <a:lnTo>
                          <a:pt x="139" y="42"/>
                        </a:lnTo>
                        <a:lnTo>
                          <a:pt x="146" y="64"/>
                        </a:lnTo>
                        <a:lnTo>
                          <a:pt x="144" y="88"/>
                        </a:lnTo>
                        <a:lnTo>
                          <a:pt x="136" y="110"/>
                        </a:lnTo>
                        <a:lnTo>
                          <a:pt x="122" y="127"/>
                        </a:lnTo>
                        <a:lnTo>
                          <a:pt x="103" y="140"/>
                        </a:lnTo>
                        <a:lnTo>
                          <a:pt x="81" y="145"/>
                        </a:lnTo>
                        <a:lnTo>
                          <a:pt x="58" y="145"/>
                        </a:lnTo>
                        <a:lnTo>
                          <a:pt x="36" y="137"/>
                        </a:lnTo>
                        <a:lnTo>
                          <a:pt x="18" y="122"/>
                        </a:lnTo>
                        <a:lnTo>
                          <a:pt x="6" y="104"/>
                        </a:lnTo>
                        <a:lnTo>
                          <a:pt x="0" y="82"/>
                        </a:lnTo>
                        <a:lnTo>
                          <a:pt x="0" y="59"/>
                        </a:lnTo>
                        <a:lnTo>
                          <a:pt x="8" y="37"/>
                        </a:lnTo>
                        <a:lnTo>
                          <a:pt x="24" y="19"/>
                        </a:lnTo>
                        <a:lnTo>
                          <a:pt x="41" y="7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rgbClr val="2D92C6"/>
                  </a:solidFill>
                  <a:ln w="3175">
                    <a:solidFill>
                      <a:schemeClr val="bg1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cxnSp>
              <p:nvCxnSpPr>
                <p:cNvPr id="177" name="직선 연결선 176"/>
                <p:cNvCxnSpPr>
                  <a:stCxn id="156" idx="5"/>
                  <a:endCxn id="156" idx="43"/>
                </p:cNvCxnSpPr>
                <p:nvPr/>
              </p:nvCxnSpPr>
              <p:spPr>
                <a:xfrm>
                  <a:off x="-1156762" y="-521417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>
                  <a:off x="-1052791" y="-490462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/>
                <p:cNvCxnSpPr/>
                <p:nvPr/>
              </p:nvCxnSpPr>
              <p:spPr>
                <a:xfrm>
                  <a:off x="-924035" y="-479682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/>
                <p:cNvCxnSpPr/>
                <p:nvPr/>
              </p:nvCxnSpPr>
              <p:spPr>
                <a:xfrm>
                  <a:off x="-795279" y="-492766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/>
                <p:cNvCxnSpPr/>
                <p:nvPr/>
              </p:nvCxnSpPr>
              <p:spPr>
                <a:xfrm>
                  <a:off x="-666523" y="-529135"/>
                  <a:ext cx="0" cy="9048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자유형 152"/>
              <p:cNvSpPr/>
              <p:nvPr userDrawn="1"/>
            </p:nvSpPr>
            <p:spPr>
              <a:xfrm>
                <a:off x="1742585" y="1584115"/>
                <a:ext cx="646473" cy="646473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0" name="그룹 79"/>
            <p:cNvGrpSpPr/>
            <p:nvPr userDrawn="1"/>
          </p:nvGrpSpPr>
          <p:grpSpPr>
            <a:xfrm>
              <a:off x="2683256" y="1584115"/>
              <a:ext cx="646473" cy="646473"/>
              <a:chOff x="2534968" y="1584115"/>
              <a:chExt cx="666376" cy="666376"/>
            </a:xfrm>
          </p:grpSpPr>
          <p:grpSp>
            <p:nvGrpSpPr>
              <p:cNvPr id="147" name="그룹 146"/>
              <p:cNvGrpSpPr/>
              <p:nvPr/>
            </p:nvGrpSpPr>
            <p:grpSpPr>
              <a:xfrm>
                <a:off x="2738195" y="1738480"/>
                <a:ext cx="259923" cy="357646"/>
                <a:chOff x="3078731" y="1833416"/>
                <a:chExt cx="337926" cy="464975"/>
              </a:xfrm>
            </p:grpSpPr>
            <p:sp>
              <p:nvSpPr>
                <p:cNvPr id="149" name="Freeform 106"/>
                <p:cNvSpPr>
                  <a:spLocks noEditPoints="1"/>
                </p:cNvSpPr>
                <p:nvPr/>
              </p:nvSpPr>
              <p:spPr bwMode="auto">
                <a:xfrm>
                  <a:off x="3078731" y="1833416"/>
                  <a:ext cx="337926" cy="464975"/>
                </a:xfrm>
                <a:custGeom>
                  <a:avLst/>
                  <a:gdLst>
                    <a:gd name="T0" fmla="*/ 1473 w 2577"/>
                    <a:gd name="T1" fmla="*/ 2553 h 3548"/>
                    <a:gd name="T2" fmla="*/ 83 w 2577"/>
                    <a:gd name="T3" fmla="*/ 1968 h 3548"/>
                    <a:gd name="T4" fmla="*/ 156 w 2577"/>
                    <a:gd name="T5" fmla="*/ 2190 h 3548"/>
                    <a:gd name="T6" fmla="*/ 309 w 2577"/>
                    <a:gd name="T7" fmla="*/ 2359 h 3548"/>
                    <a:gd name="T8" fmla="*/ 519 w 2577"/>
                    <a:gd name="T9" fmla="*/ 2454 h 3548"/>
                    <a:gd name="T10" fmla="*/ 1999 w 2577"/>
                    <a:gd name="T11" fmla="*/ 2464 h 3548"/>
                    <a:gd name="T12" fmla="*/ 2220 w 2577"/>
                    <a:gd name="T13" fmla="*/ 2391 h 3548"/>
                    <a:gd name="T14" fmla="*/ 2389 w 2577"/>
                    <a:gd name="T15" fmla="*/ 2238 h 3548"/>
                    <a:gd name="T16" fmla="*/ 2484 w 2577"/>
                    <a:gd name="T17" fmla="*/ 2027 h 3548"/>
                    <a:gd name="T18" fmla="*/ 80 w 2577"/>
                    <a:gd name="T19" fmla="*/ 809 h 3548"/>
                    <a:gd name="T20" fmla="*/ 1856 w 2577"/>
                    <a:gd name="T21" fmla="*/ 109 h 3548"/>
                    <a:gd name="T22" fmla="*/ 1777 w 2577"/>
                    <a:gd name="T23" fmla="*/ 204 h 3548"/>
                    <a:gd name="T24" fmla="*/ 1765 w 2577"/>
                    <a:gd name="T25" fmla="*/ 283 h 3548"/>
                    <a:gd name="T26" fmla="*/ 1765 w 2577"/>
                    <a:gd name="T27" fmla="*/ 384 h 3548"/>
                    <a:gd name="T28" fmla="*/ 1765 w 2577"/>
                    <a:gd name="T29" fmla="*/ 604 h 3548"/>
                    <a:gd name="T30" fmla="*/ 1765 w 2577"/>
                    <a:gd name="T31" fmla="*/ 717 h 3548"/>
                    <a:gd name="T32" fmla="*/ 2127 w 2577"/>
                    <a:gd name="T33" fmla="*/ 235 h 3548"/>
                    <a:gd name="T34" fmla="*/ 2065 w 2577"/>
                    <a:gd name="T35" fmla="*/ 128 h 3548"/>
                    <a:gd name="T36" fmla="*/ 1948 w 2577"/>
                    <a:gd name="T37" fmla="*/ 84 h 3548"/>
                    <a:gd name="T38" fmla="*/ 572 w 2577"/>
                    <a:gd name="T39" fmla="*/ 105 h 3548"/>
                    <a:gd name="T40" fmla="*/ 492 w 2577"/>
                    <a:gd name="T41" fmla="*/ 199 h 3548"/>
                    <a:gd name="T42" fmla="*/ 845 w 2577"/>
                    <a:gd name="T43" fmla="*/ 720 h 3548"/>
                    <a:gd name="T44" fmla="*/ 820 w 2577"/>
                    <a:gd name="T45" fmla="*/ 171 h 3548"/>
                    <a:gd name="T46" fmla="*/ 727 w 2577"/>
                    <a:gd name="T47" fmla="*/ 91 h 3548"/>
                    <a:gd name="T48" fmla="*/ 707 w 2577"/>
                    <a:gd name="T49" fmla="*/ 4 h 3548"/>
                    <a:gd name="T50" fmla="*/ 850 w 2577"/>
                    <a:gd name="T51" fmla="*/ 77 h 3548"/>
                    <a:gd name="T52" fmla="*/ 923 w 2577"/>
                    <a:gd name="T53" fmla="*/ 220 h 3548"/>
                    <a:gd name="T54" fmla="*/ 1685 w 2577"/>
                    <a:gd name="T55" fmla="*/ 268 h 3548"/>
                    <a:gd name="T56" fmla="*/ 1737 w 2577"/>
                    <a:gd name="T57" fmla="*/ 113 h 3548"/>
                    <a:gd name="T58" fmla="*/ 1865 w 2577"/>
                    <a:gd name="T59" fmla="*/ 18 h 3548"/>
                    <a:gd name="T60" fmla="*/ 2031 w 2577"/>
                    <a:gd name="T61" fmla="*/ 18 h 3548"/>
                    <a:gd name="T62" fmla="*/ 2160 w 2577"/>
                    <a:gd name="T63" fmla="*/ 113 h 3548"/>
                    <a:gd name="T64" fmla="*/ 2210 w 2577"/>
                    <a:gd name="T65" fmla="*/ 268 h 3548"/>
                    <a:gd name="T66" fmla="*/ 2565 w 2577"/>
                    <a:gd name="T67" fmla="*/ 740 h 3548"/>
                    <a:gd name="T68" fmla="*/ 2573 w 2577"/>
                    <a:gd name="T69" fmla="*/ 1974 h 3548"/>
                    <a:gd name="T70" fmla="*/ 2499 w 2577"/>
                    <a:gd name="T71" fmla="*/ 2213 h 3548"/>
                    <a:gd name="T72" fmla="*/ 2344 w 2577"/>
                    <a:gd name="T73" fmla="*/ 2401 h 3548"/>
                    <a:gd name="T74" fmla="*/ 2127 w 2577"/>
                    <a:gd name="T75" fmla="*/ 2518 h 3548"/>
                    <a:gd name="T76" fmla="*/ 1552 w 2577"/>
                    <a:gd name="T77" fmla="*/ 2548 h 3548"/>
                    <a:gd name="T78" fmla="*/ 1528 w 2577"/>
                    <a:gd name="T79" fmla="*/ 3545 h 3548"/>
                    <a:gd name="T80" fmla="*/ 1044 w 2577"/>
                    <a:gd name="T81" fmla="*/ 3536 h 3548"/>
                    <a:gd name="T82" fmla="*/ 639 w 2577"/>
                    <a:gd name="T83" fmla="*/ 2548 h 3548"/>
                    <a:gd name="T84" fmla="*/ 391 w 2577"/>
                    <a:gd name="T85" fmla="*/ 2497 h 3548"/>
                    <a:gd name="T86" fmla="*/ 188 w 2577"/>
                    <a:gd name="T87" fmla="*/ 2360 h 3548"/>
                    <a:gd name="T88" fmla="*/ 50 w 2577"/>
                    <a:gd name="T89" fmla="*/ 2157 h 3548"/>
                    <a:gd name="T90" fmla="*/ 0 w 2577"/>
                    <a:gd name="T91" fmla="*/ 1908 h 3548"/>
                    <a:gd name="T92" fmla="*/ 24 w 2577"/>
                    <a:gd name="T93" fmla="*/ 732 h 3548"/>
                    <a:gd name="T94" fmla="*/ 405 w 2577"/>
                    <a:gd name="T95" fmla="*/ 220 h 3548"/>
                    <a:gd name="T96" fmla="*/ 479 w 2577"/>
                    <a:gd name="T97" fmla="*/ 77 h 3548"/>
                    <a:gd name="T98" fmla="*/ 622 w 2577"/>
                    <a:gd name="T99" fmla="*/ 4 h 35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77" h="3548">
                      <a:moveTo>
                        <a:pt x="1112" y="2553"/>
                      </a:moveTo>
                      <a:lnTo>
                        <a:pt x="1112" y="3468"/>
                      </a:lnTo>
                      <a:lnTo>
                        <a:pt x="1473" y="3468"/>
                      </a:lnTo>
                      <a:lnTo>
                        <a:pt x="1473" y="2553"/>
                      </a:lnTo>
                      <a:lnTo>
                        <a:pt x="1112" y="2553"/>
                      </a:lnTo>
                      <a:close/>
                      <a:moveTo>
                        <a:pt x="80" y="809"/>
                      </a:moveTo>
                      <a:lnTo>
                        <a:pt x="80" y="1908"/>
                      </a:lnTo>
                      <a:lnTo>
                        <a:pt x="83" y="1968"/>
                      </a:lnTo>
                      <a:lnTo>
                        <a:pt x="93" y="2027"/>
                      </a:lnTo>
                      <a:lnTo>
                        <a:pt x="108" y="2084"/>
                      </a:lnTo>
                      <a:lnTo>
                        <a:pt x="130" y="2139"/>
                      </a:lnTo>
                      <a:lnTo>
                        <a:pt x="156" y="2190"/>
                      </a:lnTo>
                      <a:lnTo>
                        <a:pt x="188" y="2238"/>
                      </a:lnTo>
                      <a:lnTo>
                        <a:pt x="224" y="2283"/>
                      </a:lnTo>
                      <a:lnTo>
                        <a:pt x="265" y="2323"/>
                      </a:lnTo>
                      <a:lnTo>
                        <a:pt x="309" y="2359"/>
                      </a:lnTo>
                      <a:lnTo>
                        <a:pt x="357" y="2391"/>
                      </a:lnTo>
                      <a:lnTo>
                        <a:pt x="408" y="2418"/>
                      </a:lnTo>
                      <a:lnTo>
                        <a:pt x="463" y="2439"/>
                      </a:lnTo>
                      <a:lnTo>
                        <a:pt x="519" y="2454"/>
                      </a:lnTo>
                      <a:lnTo>
                        <a:pt x="578" y="2464"/>
                      </a:lnTo>
                      <a:lnTo>
                        <a:pt x="639" y="2467"/>
                      </a:lnTo>
                      <a:lnTo>
                        <a:pt x="1937" y="2467"/>
                      </a:lnTo>
                      <a:lnTo>
                        <a:pt x="1999" y="2464"/>
                      </a:lnTo>
                      <a:lnTo>
                        <a:pt x="2057" y="2454"/>
                      </a:lnTo>
                      <a:lnTo>
                        <a:pt x="2114" y="2439"/>
                      </a:lnTo>
                      <a:lnTo>
                        <a:pt x="2169" y="2418"/>
                      </a:lnTo>
                      <a:lnTo>
                        <a:pt x="2220" y="2391"/>
                      </a:lnTo>
                      <a:lnTo>
                        <a:pt x="2268" y="2359"/>
                      </a:lnTo>
                      <a:lnTo>
                        <a:pt x="2312" y="2323"/>
                      </a:lnTo>
                      <a:lnTo>
                        <a:pt x="2352" y="2283"/>
                      </a:lnTo>
                      <a:lnTo>
                        <a:pt x="2389" y="2238"/>
                      </a:lnTo>
                      <a:lnTo>
                        <a:pt x="2421" y="2190"/>
                      </a:lnTo>
                      <a:lnTo>
                        <a:pt x="2447" y="2139"/>
                      </a:lnTo>
                      <a:lnTo>
                        <a:pt x="2469" y="2084"/>
                      </a:lnTo>
                      <a:lnTo>
                        <a:pt x="2484" y="2027"/>
                      </a:lnTo>
                      <a:lnTo>
                        <a:pt x="2494" y="1968"/>
                      </a:lnTo>
                      <a:lnTo>
                        <a:pt x="2497" y="1908"/>
                      </a:lnTo>
                      <a:lnTo>
                        <a:pt x="2497" y="809"/>
                      </a:lnTo>
                      <a:lnTo>
                        <a:pt x="80" y="809"/>
                      </a:lnTo>
                      <a:close/>
                      <a:moveTo>
                        <a:pt x="1948" y="84"/>
                      </a:moveTo>
                      <a:lnTo>
                        <a:pt x="1916" y="88"/>
                      </a:lnTo>
                      <a:lnTo>
                        <a:pt x="1884" y="96"/>
                      </a:lnTo>
                      <a:lnTo>
                        <a:pt x="1856" y="109"/>
                      </a:lnTo>
                      <a:lnTo>
                        <a:pt x="1831" y="128"/>
                      </a:lnTo>
                      <a:lnTo>
                        <a:pt x="1809" y="150"/>
                      </a:lnTo>
                      <a:lnTo>
                        <a:pt x="1790" y="176"/>
                      </a:lnTo>
                      <a:lnTo>
                        <a:pt x="1777" y="204"/>
                      </a:lnTo>
                      <a:lnTo>
                        <a:pt x="1768" y="235"/>
                      </a:lnTo>
                      <a:lnTo>
                        <a:pt x="1765" y="268"/>
                      </a:lnTo>
                      <a:lnTo>
                        <a:pt x="1765" y="271"/>
                      </a:lnTo>
                      <a:lnTo>
                        <a:pt x="1765" y="283"/>
                      </a:lnTo>
                      <a:lnTo>
                        <a:pt x="1765" y="300"/>
                      </a:lnTo>
                      <a:lnTo>
                        <a:pt x="1765" y="324"/>
                      </a:lnTo>
                      <a:lnTo>
                        <a:pt x="1765" y="353"/>
                      </a:lnTo>
                      <a:lnTo>
                        <a:pt x="1765" y="384"/>
                      </a:lnTo>
                      <a:lnTo>
                        <a:pt x="1765" y="495"/>
                      </a:lnTo>
                      <a:lnTo>
                        <a:pt x="1765" y="532"/>
                      </a:lnTo>
                      <a:lnTo>
                        <a:pt x="1765" y="569"/>
                      </a:lnTo>
                      <a:lnTo>
                        <a:pt x="1765" y="604"/>
                      </a:lnTo>
                      <a:lnTo>
                        <a:pt x="1765" y="664"/>
                      </a:lnTo>
                      <a:lnTo>
                        <a:pt x="1765" y="688"/>
                      </a:lnTo>
                      <a:lnTo>
                        <a:pt x="1765" y="705"/>
                      </a:lnTo>
                      <a:lnTo>
                        <a:pt x="1765" y="717"/>
                      </a:lnTo>
                      <a:lnTo>
                        <a:pt x="1765" y="720"/>
                      </a:lnTo>
                      <a:lnTo>
                        <a:pt x="2131" y="720"/>
                      </a:lnTo>
                      <a:lnTo>
                        <a:pt x="2131" y="268"/>
                      </a:lnTo>
                      <a:lnTo>
                        <a:pt x="2127" y="235"/>
                      </a:lnTo>
                      <a:lnTo>
                        <a:pt x="2119" y="203"/>
                      </a:lnTo>
                      <a:lnTo>
                        <a:pt x="2105" y="175"/>
                      </a:lnTo>
                      <a:lnTo>
                        <a:pt x="2088" y="150"/>
                      </a:lnTo>
                      <a:lnTo>
                        <a:pt x="2065" y="128"/>
                      </a:lnTo>
                      <a:lnTo>
                        <a:pt x="2040" y="109"/>
                      </a:lnTo>
                      <a:lnTo>
                        <a:pt x="2012" y="96"/>
                      </a:lnTo>
                      <a:lnTo>
                        <a:pt x="1981" y="88"/>
                      </a:lnTo>
                      <a:lnTo>
                        <a:pt x="1948" y="84"/>
                      </a:lnTo>
                      <a:close/>
                      <a:moveTo>
                        <a:pt x="663" y="80"/>
                      </a:moveTo>
                      <a:lnTo>
                        <a:pt x="631" y="83"/>
                      </a:lnTo>
                      <a:lnTo>
                        <a:pt x="600" y="91"/>
                      </a:lnTo>
                      <a:lnTo>
                        <a:pt x="572" y="105"/>
                      </a:lnTo>
                      <a:lnTo>
                        <a:pt x="545" y="123"/>
                      </a:lnTo>
                      <a:lnTo>
                        <a:pt x="524" y="144"/>
                      </a:lnTo>
                      <a:lnTo>
                        <a:pt x="506" y="171"/>
                      </a:lnTo>
                      <a:lnTo>
                        <a:pt x="492" y="199"/>
                      </a:lnTo>
                      <a:lnTo>
                        <a:pt x="483" y="229"/>
                      </a:lnTo>
                      <a:lnTo>
                        <a:pt x="481" y="262"/>
                      </a:lnTo>
                      <a:lnTo>
                        <a:pt x="481" y="720"/>
                      </a:lnTo>
                      <a:lnTo>
                        <a:pt x="845" y="720"/>
                      </a:lnTo>
                      <a:lnTo>
                        <a:pt x="845" y="262"/>
                      </a:lnTo>
                      <a:lnTo>
                        <a:pt x="842" y="229"/>
                      </a:lnTo>
                      <a:lnTo>
                        <a:pt x="835" y="199"/>
                      </a:lnTo>
                      <a:lnTo>
                        <a:pt x="820" y="171"/>
                      </a:lnTo>
                      <a:lnTo>
                        <a:pt x="803" y="144"/>
                      </a:lnTo>
                      <a:lnTo>
                        <a:pt x="781" y="123"/>
                      </a:lnTo>
                      <a:lnTo>
                        <a:pt x="755" y="105"/>
                      </a:lnTo>
                      <a:lnTo>
                        <a:pt x="727" y="91"/>
                      </a:lnTo>
                      <a:lnTo>
                        <a:pt x="696" y="83"/>
                      </a:lnTo>
                      <a:lnTo>
                        <a:pt x="663" y="80"/>
                      </a:lnTo>
                      <a:close/>
                      <a:moveTo>
                        <a:pt x="664" y="0"/>
                      </a:moveTo>
                      <a:lnTo>
                        <a:pt x="707" y="4"/>
                      </a:lnTo>
                      <a:lnTo>
                        <a:pt x="747" y="13"/>
                      </a:lnTo>
                      <a:lnTo>
                        <a:pt x="784" y="30"/>
                      </a:lnTo>
                      <a:lnTo>
                        <a:pt x="819" y="51"/>
                      </a:lnTo>
                      <a:lnTo>
                        <a:pt x="850" y="77"/>
                      </a:lnTo>
                      <a:lnTo>
                        <a:pt x="876" y="107"/>
                      </a:lnTo>
                      <a:lnTo>
                        <a:pt x="897" y="142"/>
                      </a:lnTo>
                      <a:lnTo>
                        <a:pt x="913" y="179"/>
                      </a:lnTo>
                      <a:lnTo>
                        <a:pt x="923" y="220"/>
                      </a:lnTo>
                      <a:lnTo>
                        <a:pt x="926" y="262"/>
                      </a:lnTo>
                      <a:lnTo>
                        <a:pt x="926" y="729"/>
                      </a:lnTo>
                      <a:lnTo>
                        <a:pt x="1685" y="729"/>
                      </a:lnTo>
                      <a:lnTo>
                        <a:pt x="1685" y="268"/>
                      </a:lnTo>
                      <a:lnTo>
                        <a:pt x="1689" y="225"/>
                      </a:lnTo>
                      <a:lnTo>
                        <a:pt x="1699" y="185"/>
                      </a:lnTo>
                      <a:lnTo>
                        <a:pt x="1715" y="147"/>
                      </a:lnTo>
                      <a:lnTo>
                        <a:pt x="1737" y="113"/>
                      </a:lnTo>
                      <a:lnTo>
                        <a:pt x="1763" y="82"/>
                      </a:lnTo>
                      <a:lnTo>
                        <a:pt x="1793" y="56"/>
                      </a:lnTo>
                      <a:lnTo>
                        <a:pt x="1827" y="34"/>
                      </a:lnTo>
                      <a:lnTo>
                        <a:pt x="1865" y="18"/>
                      </a:lnTo>
                      <a:lnTo>
                        <a:pt x="1906" y="8"/>
                      </a:lnTo>
                      <a:lnTo>
                        <a:pt x="1948" y="5"/>
                      </a:lnTo>
                      <a:lnTo>
                        <a:pt x="1991" y="8"/>
                      </a:lnTo>
                      <a:lnTo>
                        <a:pt x="2031" y="18"/>
                      </a:lnTo>
                      <a:lnTo>
                        <a:pt x="2068" y="34"/>
                      </a:lnTo>
                      <a:lnTo>
                        <a:pt x="2103" y="56"/>
                      </a:lnTo>
                      <a:lnTo>
                        <a:pt x="2134" y="82"/>
                      </a:lnTo>
                      <a:lnTo>
                        <a:pt x="2160" y="113"/>
                      </a:lnTo>
                      <a:lnTo>
                        <a:pt x="2181" y="147"/>
                      </a:lnTo>
                      <a:lnTo>
                        <a:pt x="2197" y="185"/>
                      </a:lnTo>
                      <a:lnTo>
                        <a:pt x="2207" y="225"/>
                      </a:lnTo>
                      <a:lnTo>
                        <a:pt x="2210" y="268"/>
                      </a:lnTo>
                      <a:lnTo>
                        <a:pt x="2210" y="729"/>
                      </a:lnTo>
                      <a:lnTo>
                        <a:pt x="2536" y="729"/>
                      </a:lnTo>
                      <a:lnTo>
                        <a:pt x="2553" y="732"/>
                      </a:lnTo>
                      <a:lnTo>
                        <a:pt x="2565" y="740"/>
                      </a:lnTo>
                      <a:lnTo>
                        <a:pt x="2573" y="753"/>
                      </a:lnTo>
                      <a:lnTo>
                        <a:pt x="2577" y="768"/>
                      </a:lnTo>
                      <a:lnTo>
                        <a:pt x="2577" y="1908"/>
                      </a:lnTo>
                      <a:lnTo>
                        <a:pt x="2573" y="1974"/>
                      </a:lnTo>
                      <a:lnTo>
                        <a:pt x="2564" y="2037"/>
                      </a:lnTo>
                      <a:lnTo>
                        <a:pt x="2548" y="2098"/>
                      </a:lnTo>
                      <a:lnTo>
                        <a:pt x="2527" y="2157"/>
                      </a:lnTo>
                      <a:lnTo>
                        <a:pt x="2499" y="2213"/>
                      </a:lnTo>
                      <a:lnTo>
                        <a:pt x="2468" y="2265"/>
                      </a:lnTo>
                      <a:lnTo>
                        <a:pt x="2431" y="2314"/>
                      </a:lnTo>
                      <a:lnTo>
                        <a:pt x="2389" y="2360"/>
                      </a:lnTo>
                      <a:lnTo>
                        <a:pt x="2344" y="2401"/>
                      </a:lnTo>
                      <a:lnTo>
                        <a:pt x="2295" y="2437"/>
                      </a:lnTo>
                      <a:lnTo>
                        <a:pt x="2242" y="2470"/>
                      </a:lnTo>
                      <a:lnTo>
                        <a:pt x="2186" y="2497"/>
                      </a:lnTo>
                      <a:lnTo>
                        <a:pt x="2127" y="2518"/>
                      </a:lnTo>
                      <a:lnTo>
                        <a:pt x="2066" y="2535"/>
                      </a:lnTo>
                      <a:lnTo>
                        <a:pt x="2003" y="2544"/>
                      </a:lnTo>
                      <a:lnTo>
                        <a:pt x="1937" y="2548"/>
                      </a:lnTo>
                      <a:lnTo>
                        <a:pt x="1552" y="2548"/>
                      </a:lnTo>
                      <a:lnTo>
                        <a:pt x="1552" y="3508"/>
                      </a:lnTo>
                      <a:lnTo>
                        <a:pt x="1550" y="3524"/>
                      </a:lnTo>
                      <a:lnTo>
                        <a:pt x="1541" y="3536"/>
                      </a:lnTo>
                      <a:lnTo>
                        <a:pt x="1528" y="3545"/>
                      </a:lnTo>
                      <a:lnTo>
                        <a:pt x="1513" y="3548"/>
                      </a:lnTo>
                      <a:lnTo>
                        <a:pt x="1072" y="3548"/>
                      </a:lnTo>
                      <a:lnTo>
                        <a:pt x="1056" y="3545"/>
                      </a:lnTo>
                      <a:lnTo>
                        <a:pt x="1044" y="3536"/>
                      </a:lnTo>
                      <a:lnTo>
                        <a:pt x="1035" y="3524"/>
                      </a:lnTo>
                      <a:lnTo>
                        <a:pt x="1032" y="3508"/>
                      </a:lnTo>
                      <a:lnTo>
                        <a:pt x="1032" y="2548"/>
                      </a:lnTo>
                      <a:lnTo>
                        <a:pt x="639" y="2548"/>
                      </a:lnTo>
                      <a:lnTo>
                        <a:pt x="574" y="2544"/>
                      </a:lnTo>
                      <a:lnTo>
                        <a:pt x="511" y="2535"/>
                      </a:lnTo>
                      <a:lnTo>
                        <a:pt x="449" y="2518"/>
                      </a:lnTo>
                      <a:lnTo>
                        <a:pt x="391" y="2497"/>
                      </a:lnTo>
                      <a:lnTo>
                        <a:pt x="335" y="2470"/>
                      </a:lnTo>
                      <a:lnTo>
                        <a:pt x="281" y="2437"/>
                      </a:lnTo>
                      <a:lnTo>
                        <a:pt x="232" y="2401"/>
                      </a:lnTo>
                      <a:lnTo>
                        <a:pt x="188" y="2360"/>
                      </a:lnTo>
                      <a:lnTo>
                        <a:pt x="146" y="2314"/>
                      </a:lnTo>
                      <a:lnTo>
                        <a:pt x="109" y="2265"/>
                      </a:lnTo>
                      <a:lnTo>
                        <a:pt x="77" y="2213"/>
                      </a:lnTo>
                      <a:lnTo>
                        <a:pt x="50" y="2157"/>
                      </a:lnTo>
                      <a:lnTo>
                        <a:pt x="28" y="2098"/>
                      </a:lnTo>
                      <a:lnTo>
                        <a:pt x="13" y="2037"/>
                      </a:lnTo>
                      <a:lnTo>
                        <a:pt x="3" y="1974"/>
                      </a:lnTo>
                      <a:lnTo>
                        <a:pt x="0" y="1908"/>
                      </a:lnTo>
                      <a:lnTo>
                        <a:pt x="0" y="768"/>
                      </a:lnTo>
                      <a:lnTo>
                        <a:pt x="3" y="753"/>
                      </a:lnTo>
                      <a:lnTo>
                        <a:pt x="12" y="740"/>
                      </a:lnTo>
                      <a:lnTo>
                        <a:pt x="24" y="732"/>
                      </a:lnTo>
                      <a:lnTo>
                        <a:pt x="40" y="729"/>
                      </a:lnTo>
                      <a:lnTo>
                        <a:pt x="401" y="729"/>
                      </a:lnTo>
                      <a:lnTo>
                        <a:pt x="401" y="262"/>
                      </a:lnTo>
                      <a:lnTo>
                        <a:pt x="405" y="220"/>
                      </a:lnTo>
                      <a:lnTo>
                        <a:pt x="415" y="179"/>
                      </a:lnTo>
                      <a:lnTo>
                        <a:pt x="431" y="142"/>
                      </a:lnTo>
                      <a:lnTo>
                        <a:pt x="453" y="107"/>
                      </a:lnTo>
                      <a:lnTo>
                        <a:pt x="479" y="77"/>
                      </a:lnTo>
                      <a:lnTo>
                        <a:pt x="509" y="51"/>
                      </a:lnTo>
                      <a:lnTo>
                        <a:pt x="543" y="30"/>
                      </a:lnTo>
                      <a:lnTo>
                        <a:pt x="581" y="13"/>
                      </a:lnTo>
                      <a:lnTo>
                        <a:pt x="622" y="4"/>
                      </a:lnTo>
                      <a:lnTo>
                        <a:pt x="664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0" name="Freeform 107"/>
                <p:cNvSpPr>
                  <a:spLocks noEditPoints="1"/>
                </p:cNvSpPr>
                <p:nvPr/>
              </p:nvSpPr>
              <p:spPr bwMode="auto">
                <a:xfrm>
                  <a:off x="3152049" y="1951298"/>
                  <a:ext cx="191291" cy="192707"/>
                </a:xfrm>
                <a:custGeom>
                  <a:avLst/>
                  <a:gdLst>
                    <a:gd name="T0" fmla="*/ 571 w 1355"/>
                    <a:gd name="T1" fmla="*/ 181 h 1354"/>
                    <a:gd name="T2" fmla="*/ 422 w 1355"/>
                    <a:gd name="T3" fmla="*/ 237 h 1354"/>
                    <a:gd name="T4" fmla="*/ 403 w 1355"/>
                    <a:gd name="T5" fmla="*/ 268 h 1354"/>
                    <a:gd name="T6" fmla="*/ 557 w 1355"/>
                    <a:gd name="T7" fmla="*/ 549 h 1354"/>
                    <a:gd name="T8" fmla="*/ 514 w 1355"/>
                    <a:gd name="T9" fmla="*/ 612 h 1354"/>
                    <a:gd name="T10" fmla="*/ 192 w 1355"/>
                    <a:gd name="T11" fmla="*/ 640 h 1354"/>
                    <a:gd name="T12" fmla="*/ 168 w 1355"/>
                    <a:gd name="T13" fmla="*/ 677 h 1354"/>
                    <a:gd name="T14" fmla="*/ 193 w 1355"/>
                    <a:gd name="T15" fmla="*/ 834 h 1354"/>
                    <a:gd name="T16" fmla="*/ 264 w 1355"/>
                    <a:gd name="T17" fmla="*/ 975 h 1354"/>
                    <a:gd name="T18" fmla="*/ 377 w 1355"/>
                    <a:gd name="T19" fmla="*/ 1087 h 1354"/>
                    <a:gd name="T20" fmla="*/ 442 w 1355"/>
                    <a:gd name="T21" fmla="*/ 1122 h 1354"/>
                    <a:gd name="T22" fmla="*/ 452 w 1355"/>
                    <a:gd name="T23" fmla="*/ 1120 h 1354"/>
                    <a:gd name="T24" fmla="*/ 476 w 1355"/>
                    <a:gd name="T25" fmla="*/ 1101 h 1354"/>
                    <a:gd name="T26" fmla="*/ 676 w 1355"/>
                    <a:gd name="T27" fmla="*/ 852 h 1354"/>
                    <a:gd name="T28" fmla="*/ 874 w 1355"/>
                    <a:gd name="T29" fmla="*/ 1101 h 1354"/>
                    <a:gd name="T30" fmla="*/ 898 w 1355"/>
                    <a:gd name="T31" fmla="*/ 1120 h 1354"/>
                    <a:gd name="T32" fmla="*/ 909 w 1355"/>
                    <a:gd name="T33" fmla="*/ 1122 h 1354"/>
                    <a:gd name="T34" fmla="*/ 974 w 1355"/>
                    <a:gd name="T35" fmla="*/ 1087 h 1354"/>
                    <a:gd name="T36" fmla="*/ 1086 w 1355"/>
                    <a:gd name="T37" fmla="*/ 975 h 1354"/>
                    <a:gd name="T38" fmla="*/ 1158 w 1355"/>
                    <a:gd name="T39" fmla="*/ 834 h 1354"/>
                    <a:gd name="T40" fmla="*/ 1183 w 1355"/>
                    <a:gd name="T41" fmla="*/ 677 h 1354"/>
                    <a:gd name="T42" fmla="*/ 1159 w 1355"/>
                    <a:gd name="T43" fmla="*/ 640 h 1354"/>
                    <a:gd name="T44" fmla="*/ 838 w 1355"/>
                    <a:gd name="T45" fmla="*/ 612 h 1354"/>
                    <a:gd name="T46" fmla="*/ 796 w 1355"/>
                    <a:gd name="T47" fmla="*/ 549 h 1354"/>
                    <a:gd name="T48" fmla="*/ 949 w 1355"/>
                    <a:gd name="T49" fmla="*/ 268 h 1354"/>
                    <a:gd name="T50" fmla="*/ 930 w 1355"/>
                    <a:gd name="T51" fmla="*/ 237 h 1354"/>
                    <a:gd name="T52" fmla="*/ 781 w 1355"/>
                    <a:gd name="T53" fmla="*/ 181 h 1354"/>
                    <a:gd name="T54" fmla="*/ 678 w 1355"/>
                    <a:gd name="T55" fmla="*/ 0 h 1354"/>
                    <a:gd name="T56" fmla="*/ 830 w 1355"/>
                    <a:gd name="T57" fmla="*/ 18 h 1354"/>
                    <a:gd name="T58" fmla="*/ 942 w 1355"/>
                    <a:gd name="T59" fmla="*/ 54 h 1354"/>
                    <a:gd name="T60" fmla="*/ 1098 w 1355"/>
                    <a:gd name="T61" fmla="*/ 145 h 1354"/>
                    <a:gd name="T62" fmla="*/ 1222 w 1355"/>
                    <a:gd name="T63" fmla="*/ 274 h 1354"/>
                    <a:gd name="T64" fmla="*/ 1309 w 1355"/>
                    <a:gd name="T65" fmla="*/ 432 h 1354"/>
                    <a:gd name="T66" fmla="*/ 1352 w 1355"/>
                    <a:gd name="T67" fmla="*/ 613 h 1354"/>
                    <a:gd name="T68" fmla="*/ 1343 w 1355"/>
                    <a:gd name="T69" fmla="*/ 804 h 1354"/>
                    <a:gd name="T70" fmla="*/ 1285 w 1355"/>
                    <a:gd name="T71" fmla="*/ 978 h 1354"/>
                    <a:gd name="T72" fmla="*/ 1185 w 1355"/>
                    <a:gd name="T73" fmla="*/ 1127 h 1354"/>
                    <a:gd name="T74" fmla="*/ 1049 w 1355"/>
                    <a:gd name="T75" fmla="*/ 1245 h 1354"/>
                    <a:gd name="T76" fmla="*/ 911 w 1355"/>
                    <a:gd name="T77" fmla="*/ 1314 h 1354"/>
                    <a:gd name="T78" fmla="*/ 781 w 1355"/>
                    <a:gd name="T79" fmla="*/ 1347 h 1354"/>
                    <a:gd name="T80" fmla="*/ 622 w 1355"/>
                    <a:gd name="T81" fmla="*/ 1352 h 1354"/>
                    <a:gd name="T82" fmla="*/ 463 w 1355"/>
                    <a:gd name="T83" fmla="*/ 1319 h 1354"/>
                    <a:gd name="T84" fmla="*/ 326 w 1355"/>
                    <a:gd name="T85" fmla="*/ 1256 h 1354"/>
                    <a:gd name="T86" fmla="*/ 247 w 1355"/>
                    <a:gd name="T87" fmla="*/ 1200 h 1354"/>
                    <a:gd name="T88" fmla="*/ 127 w 1355"/>
                    <a:gd name="T89" fmla="*/ 1073 h 1354"/>
                    <a:gd name="T90" fmla="*/ 44 w 1355"/>
                    <a:gd name="T91" fmla="*/ 918 h 1354"/>
                    <a:gd name="T92" fmla="*/ 4 w 1355"/>
                    <a:gd name="T93" fmla="*/ 741 h 1354"/>
                    <a:gd name="T94" fmla="*/ 11 w 1355"/>
                    <a:gd name="T95" fmla="*/ 556 h 1354"/>
                    <a:gd name="T96" fmla="*/ 67 w 1355"/>
                    <a:gd name="T97" fmla="*/ 384 h 1354"/>
                    <a:gd name="T98" fmla="*/ 163 w 1355"/>
                    <a:gd name="T99" fmla="*/ 238 h 1354"/>
                    <a:gd name="T100" fmla="*/ 285 w 1355"/>
                    <a:gd name="T101" fmla="*/ 126 h 1354"/>
                    <a:gd name="T102" fmla="*/ 414 w 1355"/>
                    <a:gd name="T103" fmla="*/ 55 h 1354"/>
                    <a:gd name="T104" fmla="*/ 568 w 1355"/>
                    <a:gd name="T105" fmla="*/ 10 h 1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55" h="1354">
                      <a:moveTo>
                        <a:pt x="677" y="171"/>
                      </a:moveTo>
                      <a:lnTo>
                        <a:pt x="623" y="174"/>
                      </a:lnTo>
                      <a:lnTo>
                        <a:pt x="571" y="181"/>
                      </a:lnTo>
                      <a:lnTo>
                        <a:pt x="520" y="195"/>
                      </a:lnTo>
                      <a:lnTo>
                        <a:pt x="470" y="213"/>
                      </a:lnTo>
                      <a:lnTo>
                        <a:pt x="422" y="237"/>
                      </a:lnTo>
                      <a:lnTo>
                        <a:pt x="413" y="246"/>
                      </a:lnTo>
                      <a:lnTo>
                        <a:pt x="406" y="256"/>
                      </a:lnTo>
                      <a:lnTo>
                        <a:pt x="403" y="268"/>
                      </a:lnTo>
                      <a:lnTo>
                        <a:pt x="404" y="280"/>
                      </a:lnTo>
                      <a:lnTo>
                        <a:pt x="408" y="292"/>
                      </a:lnTo>
                      <a:lnTo>
                        <a:pt x="557" y="549"/>
                      </a:lnTo>
                      <a:lnTo>
                        <a:pt x="540" y="568"/>
                      </a:lnTo>
                      <a:lnTo>
                        <a:pt x="525" y="589"/>
                      </a:lnTo>
                      <a:lnTo>
                        <a:pt x="514" y="612"/>
                      </a:lnTo>
                      <a:lnTo>
                        <a:pt x="506" y="636"/>
                      </a:lnTo>
                      <a:lnTo>
                        <a:pt x="209" y="636"/>
                      </a:lnTo>
                      <a:lnTo>
                        <a:pt x="192" y="640"/>
                      </a:lnTo>
                      <a:lnTo>
                        <a:pt x="180" y="648"/>
                      </a:lnTo>
                      <a:lnTo>
                        <a:pt x="172" y="661"/>
                      </a:lnTo>
                      <a:lnTo>
                        <a:pt x="168" y="677"/>
                      </a:lnTo>
                      <a:lnTo>
                        <a:pt x="172" y="730"/>
                      </a:lnTo>
                      <a:lnTo>
                        <a:pt x="179" y="783"/>
                      </a:lnTo>
                      <a:lnTo>
                        <a:pt x="193" y="834"/>
                      </a:lnTo>
                      <a:lnTo>
                        <a:pt x="212" y="883"/>
                      </a:lnTo>
                      <a:lnTo>
                        <a:pt x="236" y="930"/>
                      </a:lnTo>
                      <a:lnTo>
                        <a:pt x="264" y="975"/>
                      </a:lnTo>
                      <a:lnTo>
                        <a:pt x="298" y="1015"/>
                      </a:lnTo>
                      <a:lnTo>
                        <a:pt x="335" y="1053"/>
                      </a:lnTo>
                      <a:lnTo>
                        <a:pt x="377" y="1087"/>
                      </a:lnTo>
                      <a:lnTo>
                        <a:pt x="421" y="1116"/>
                      </a:lnTo>
                      <a:lnTo>
                        <a:pt x="431" y="1121"/>
                      </a:lnTo>
                      <a:lnTo>
                        <a:pt x="442" y="1122"/>
                      </a:lnTo>
                      <a:lnTo>
                        <a:pt x="445" y="1122"/>
                      </a:lnTo>
                      <a:lnTo>
                        <a:pt x="449" y="1121"/>
                      </a:lnTo>
                      <a:lnTo>
                        <a:pt x="452" y="1120"/>
                      </a:lnTo>
                      <a:lnTo>
                        <a:pt x="462" y="1116"/>
                      </a:lnTo>
                      <a:lnTo>
                        <a:pt x="469" y="1110"/>
                      </a:lnTo>
                      <a:lnTo>
                        <a:pt x="476" y="1101"/>
                      </a:lnTo>
                      <a:lnTo>
                        <a:pt x="625" y="844"/>
                      </a:lnTo>
                      <a:lnTo>
                        <a:pt x="649" y="850"/>
                      </a:lnTo>
                      <a:lnTo>
                        <a:pt x="676" y="852"/>
                      </a:lnTo>
                      <a:lnTo>
                        <a:pt x="702" y="850"/>
                      </a:lnTo>
                      <a:lnTo>
                        <a:pt x="726" y="844"/>
                      </a:lnTo>
                      <a:lnTo>
                        <a:pt x="874" y="1101"/>
                      </a:lnTo>
                      <a:lnTo>
                        <a:pt x="881" y="1110"/>
                      </a:lnTo>
                      <a:lnTo>
                        <a:pt x="889" y="1116"/>
                      </a:lnTo>
                      <a:lnTo>
                        <a:pt x="898" y="1120"/>
                      </a:lnTo>
                      <a:lnTo>
                        <a:pt x="902" y="1121"/>
                      </a:lnTo>
                      <a:lnTo>
                        <a:pt x="906" y="1122"/>
                      </a:lnTo>
                      <a:lnTo>
                        <a:pt x="909" y="1122"/>
                      </a:lnTo>
                      <a:lnTo>
                        <a:pt x="919" y="1120"/>
                      </a:lnTo>
                      <a:lnTo>
                        <a:pt x="929" y="1116"/>
                      </a:lnTo>
                      <a:lnTo>
                        <a:pt x="974" y="1087"/>
                      </a:lnTo>
                      <a:lnTo>
                        <a:pt x="1016" y="1053"/>
                      </a:lnTo>
                      <a:lnTo>
                        <a:pt x="1053" y="1015"/>
                      </a:lnTo>
                      <a:lnTo>
                        <a:pt x="1086" y="975"/>
                      </a:lnTo>
                      <a:lnTo>
                        <a:pt x="1114" y="930"/>
                      </a:lnTo>
                      <a:lnTo>
                        <a:pt x="1138" y="883"/>
                      </a:lnTo>
                      <a:lnTo>
                        <a:pt x="1158" y="834"/>
                      </a:lnTo>
                      <a:lnTo>
                        <a:pt x="1171" y="783"/>
                      </a:lnTo>
                      <a:lnTo>
                        <a:pt x="1180" y="730"/>
                      </a:lnTo>
                      <a:lnTo>
                        <a:pt x="1183" y="677"/>
                      </a:lnTo>
                      <a:lnTo>
                        <a:pt x="1180" y="661"/>
                      </a:lnTo>
                      <a:lnTo>
                        <a:pt x="1171" y="648"/>
                      </a:lnTo>
                      <a:lnTo>
                        <a:pt x="1159" y="640"/>
                      </a:lnTo>
                      <a:lnTo>
                        <a:pt x="1142" y="636"/>
                      </a:lnTo>
                      <a:lnTo>
                        <a:pt x="846" y="636"/>
                      </a:lnTo>
                      <a:lnTo>
                        <a:pt x="838" y="612"/>
                      </a:lnTo>
                      <a:lnTo>
                        <a:pt x="827" y="589"/>
                      </a:lnTo>
                      <a:lnTo>
                        <a:pt x="813" y="569"/>
                      </a:lnTo>
                      <a:lnTo>
                        <a:pt x="796" y="549"/>
                      </a:lnTo>
                      <a:lnTo>
                        <a:pt x="944" y="292"/>
                      </a:lnTo>
                      <a:lnTo>
                        <a:pt x="949" y="280"/>
                      </a:lnTo>
                      <a:lnTo>
                        <a:pt x="949" y="268"/>
                      </a:lnTo>
                      <a:lnTo>
                        <a:pt x="946" y="256"/>
                      </a:lnTo>
                      <a:lnTo>
                        <a:pt x="940" y="246"/>
                      </a:lnTo>
                      <a:lnTo>
                        <a:pt x="930" y="237"/>
                      </a:lnTo>
                      <a:lnTo>
                        <a:pt x="883" y="213"/>
                      </a:lnTo>
                      <a:lnTo>
                        <a:pt x="833" y="195"/>
                      </a:lnTo>
                      <a:lnTo>
                        <a:pt x="781" y="181"/>
                      </a:lnTo>
                      <a:lnTo>
                        <a:pt x="729" y="174"/>
                      </a:lnTo>
                      <a:lnTo>
                        <a:pt x="677" y="171"/>
                      </a:lnTo>
                      <a:close/>
                      <a:moveTo>
                        <a:pt x="678" y="0"/>
                      </a:moveTo>
                      <a:lnTo>
                        <a:pt x="730" y="3"/>
                      </a:lnTo>
                      <a:lnTo>
                        <a:pt x="781" y="8"/>
                      </a:lnTo>
                      <a:lnTo>
                        <a:pt x="830" y="18"/>
                      </a:lnTo>
                      <a:lnTo>
                        <a:pt x="880" y="31"/>
                      </a:lnTo>
                      <a:lnTo>
                        <a:pt x="911" y="42"/>
                      </a:lnTo>
                      <a:lnTo>
                        <a:pt x="942" y="54"/>
                      </a:lnTo>
                      <a:lnTo>
                        <a:pt x="996" y="80"/>
                      </a:lnTo>
                      <a:lnTo>
                        <a:pt x="1049" y="111"/>
                      </a:lnTo>
                      <a:lnTo>
                        <a:pt x="1098" y="145"/>
                      </a:lnTo>
                      <a:lnTo>
                        <a:pt x="1142" y="185"/>
                      </a:lnTo>
                      <a:lnTo>
                        <a:pt x="1185" y="227"/>
                      </a:lnTo>
                      <a:lnTo>
                        <a:pt x="1222" y="274"/>
                      </a:lnTo>
                      <a:lnTo>
                        <a:pt x="1256" y="324"/>
                      </a:lnTo>
                      <a:lnTo>
                        <a:pt x="1285" y="377"/>
                      </a:lnTo>
                      <a:lnTo>
                        <a:pt x="1309" y="432"/>
                      </a:lnTo>
                      <a:lnTo>
                        <a:pt x="1329" y="491"/>
                      </a:lnTo>
                      <a:lnTo>
                        <a:pt x="1343" y="551"/>
                      </a:lnTo>
                      <a:lnTo>
                        <a:pt x="1352" y="613"/>
                      </a:lnTo>
                      <a:lnTo>
                        <a:pt x="1355" y="678"/>
                      </a:lnTo>
                      <a:lnTo>
                        <a:pt x="1352" y="741"/>
                      </a:lnTo>
                      <a:lnTo>
                        <a:pt x="1343" y="804"/>
                      </a:lnTo>
                      <a:lnTo>
                        <a:pt x="1329" y="864"/>
                      </a:lnTo>
                      <a:lnTo>
                        <a:pt x="1309" y="922"/>
                      </a:lnTo>
                      <a:lnTo>
                        <a:pt x="1285" y="978"/>
                      </a:lnTo>
                      <a:lnTo>
                        <a:pt x="1256" y="1031"/>
                      </a:lnTo>
                      <a:lnTo>
                        <a:pt x="1222" y="1080"/>
                      </a:lnTo>
                      <a:lnTo>
                        <a:pt x="1185" y="1127"/>
                      </a:lnTo>
                      <a:lnTo>
                        <a:pt x="1142" y="1170"/>
                      </a:lnTo>
                      <a:lnTo>
                        <a:pt x="1098" y="1209"/>
                      </a:lnTo>
                      <a:lnTo>
                        <a:pt x="1049" y="1245"/>
                      </a:lnTo>
                      <a:lnTo>
                        <a:pt x="996" y="1276"/>
                      </a:lnTo>
                      <a:lnTo>
                        <a:pt x="942" y="1302"/>
                      </a:lnTo>
                      <a:lnTo>
                        <a:pt x="911" y="1314"/>
                      </a:lnTo>
                      <a:lnTo>
                        <a:pt x="880" y="1324"/>
                      </a:lnTo>
                      <a:lnTo>
                        <a:pt x="830" y="1337"/>
                      </a:lnTo>
                      <a:lnTo>
                        <a:pt x="781" y="1347"/>
                      </a:lnTo>
                      <a:lnTo>
                        <a:pt x="730" y="1352"/>
                      </a:lnTo>
                      <a:lnTo>
                        <a:pt x="678" y="1354"/>
                      </a:lnTo>
                      <a:lnTo>
                        <a:pt x="622" y="1352"/>
                      </a:lnTo>
                      <a:lnTo>
                        <a:pt x="568" y="1345"/>
                      </a:lnTo>
                      <a:lnTo>
                        <a:pt x="515" y="1335"/>
                      </a:lnTo>
                      <a:lnTo>
                        <a:pt x="463" y="1319"/>
                      </a:lnTo>
                      <a:lnTo>
                        <a:pt x="414" y="1301"/>
                      </a:lnTo>
                      <a:lnTo>
                        <a:pt x="369" y="1280"/>
                      </a:lnTo>
                      <a:lnTo>
                        <a:pt x="326" y="1256"/>
                      </a:lnTo>
                      <a:lnTo>
                        <a:pt x="285" y="1229"/>
                      </a:lnTo>
                      <a:lnTo>
                        <a:pt x="247" y="1199"/>
                      </a:lnTo>
                      <a:lnTo>
                        <a:pt x="247" y="1200"/>
                      </a:lnTo>
                      <a:lnTo>
                        <a:pt x="203" y="1162"/>
                      </a:lnTo>
                      <a:lnTo>
                        <a:pt x="163" y="1119"/>
                      </a:lnTo>
                      <a:lnTo>
                        <a:pt x="127" y="1073"/>
                      </a:lnTo>
                      <a:lnTo>
                        <a:pt x="95" y="1024"/>
                      </a:lnTo>
                      <a:lnTo>
                        <a:pt x="67" y="972"/>
                      </a:lnTo>
                      <a:lnTo>
                        <a:pt x="44" y="918"/>
                      </a:lnTo>
                      <a:lnTo>
                        <a:pt x="25" y="861"/>
                      </a:lnTo>
                      <a:lnTo>
                        <a:pt x="11" y="801"/>
                      </a:lnTo>
                      <a:lnTo>
                        <a:pt x="4" y="741"/>
                      </a:lnTo>
                      <a:lnTo>
                        <a:pt x="0" y="679"/>
                      </a:lnTo>
                      <a:lnTo>
                        <a:pt x="4" y="616"/>
                      </a:lnTo>
                      <a:lnTo>
                        <a:pt x="11" y="556"/>
                      </a:lnTo>
                      <a:lnTo>
                        <a:pt x="25" y="497"/>
                      </a:lnTo>
                      <a:lnTo>
                        <a:pt x="44" y="439"/>
                      </a:lnTo>
                      <a:lnTo>
                        <a:pt x="67" y="384"/>
                      </a:lnTo>
                      <a:lnTo>
                        <a:pt x="95" y="333"/>
                      </a:lnTo>
                      <a:lnTo>
                        <a:pt x="127" y="284"/>
                      </a:lnTo>
                      <a:lnTo>
                        <a:pt x="163" y="238"/>
                      </a:lnTo>
                      <a:lnTo>
                        <a:pt x="203" y="195"/>
                      </a:lnTo>
                      <a:lnTo>
                        <a:pt x="247" y="156"/>
                      </a:lnTo>
                      <a:lnTo>
                        <a:pt x="285" y="126"/>
                      </a:lnTo>
                      <a:lnTo>
                        <a:pt x="326" y="100"/>
                      </a:lnTo>
                      <a:lnTo>
                        <a:pt x="369" y="76"/>
                      </a:lnTo>
                      <a:lnTo>
                        <a:pt x="414" y="55"/>
                      </a:lnTo>
                      <a:lnTo>
                        <a:pt x="464" y="35"/>
                      </a:lnTo>
                      <a:lnTo>
                        <a:pt x="515" y="21"/>
                      </a:lnTo>
                      <a:lnTo>
                        <a:pt x="568" y="10"/>
                      </a:lnTo>
                      <a:lnTo>
                        <a:pt x="622" y="3"/>
                      </a:lnTo>
                      <a:lnTo>
                        <a:pt x="678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  <p:sp>
              <p:nvSpPr>
                <p:cNvPr id="151" name="Freeform 108"/>
                <p:cNvSpPr>
                  <a:spLocks/>
                </p:cNvSpPr>
                <p:nvPr/>
              </p:nvSpPr>
              <p:spPr bwMode="auto">
                <a:xfrm>
                  <a:off x="3234233" y="2026677"/>
                  <a:ext cx="26923" cy="26923"/>
                </a:xfrm>
                <a:custGeom>
                  <a:avLst/>
                  <a:gdLst>
                    <a:gd name="T0" fmla="*/ 95 w 191"/>
                    <a:gd name="T1" fmla="*/ 0 h 190"/>
                    <a:gd name="T2" fmla="*/ 114 w 191"/>
                    <a:gd name="T3" fmla="*/ 2 h 190"/>
                    <a:gd name="T4" fmla="*/ 132 w 191"/>
                    <a:gd name="T5" fmla="*/ 7 h 190"/>
                    <a:gd name="T6" fmla="*/ 148 w 191"/>
                    <a:gd name="T7" fmla="*/ 16 h 190"/>
                    <a:gd name="T8" fmla="*/ 162 w 191"/>
                    <a:gd name="T9" fmla="*/ 27 h 190"/>
                    <a:gd name="T10" fmla="*/ 174 w 191"/>
                    <a:gd name="T11" fmla="*/ 41 h 190"/>
                    <a:gd name="T12" fmla="*/ 183 w 191"/>
                    <a:gd name="T13" fmla="*/ 58 h 190"/>
                    <a:gd name="T14" fmla="*/ 188 w 191"/>
                    <a:gd name="T15" fmla="*/ 75 h 190"/>
                    <a:gd name="T16" fmla="*/ 191 w 191"/>
                    <a:gd name="T17" fmla="*/ 95 h 190"/>
                    <a:gd name="T18" fmla="*/ 188 w 191"/>
                    <a:gd name="T19" fmla="*/ 114 h 190"/>
                    <a:gd name="T20" fmla="*/ 183 w 191"/>
                    <a:gd name="T21" fmla="*/ 132 h 190"/>
                    <a:gd name="T22" fmla="*/ 174 w 191"/>
                    <a:gd name="T23" fmla="*/ 148 h 190"/>
                    <a:gd name="T24" fmla="*/ 162 w 191"/>
                    <a:gd name="T25" fmla="*/ 162 h 190"/>
                    <a:gd name="T26" fmla="*/ 148 w 191"/>
                    <a:gd name="T27" fmla="*/ 173 h 190"/>
                    <a:gd name="T28" fmla="*/ 132 w 191"/>
                    <a:gd name="T29" fmla="*/ 183 h 190"/>
                    <a:gd name="T30" fmla="*/ 114 w 191"/>
                    <a:gd name="T31" fmla="*/ 189 h 190"/>
                    <a:gd name="T32" fmla="*/ 95 w 191"/>
                    <a:gd name="T33" fmla="*/ 190 h 190"/>
                    <a:gd name="T34" fmla="*/ 92 w 191"/>
                    <a:gd name="T35" fmla="*/ 190 h 190"/>
                    <a:gd name="T36" fmla="*/ 90 w 191"/>
                    <a:gd name="T37" fmla="*/ 190 h 190"/>
                    <a:gd name="T38" fmla="*/ 89 w 191"/>
                    <a:gd name="T39" fmla="*/ 189 h 190"/>
                    <a:gd name="T40" fmla="*/ 87 w 191"/>
                    <a:gd name="T41" fmla="*/ 189 h 190"/>
                    <a:gd name="T42" fmla="*/ 87 w 191"/>
                    <a:gd name="T43" fmla="*/ 189 h 190"/>
                    <a:gd name="T44" fmla="*/ 73 w 191"/>
                    <a:gd name="T45" fmla="*/ 186 h 190"/>
                    <a:gd name="T46" fmla="*/ 59 w 191"/>
                    <a:gd name="T47" fmla="*/ 183 h 190"/>
                    <a:gd name="T48" fmla="*/ 39 w 191"/>
                    <a:gd name="T49" fmla="*/ 172 h 190"/>
                    <a:gd name="T50" fmla="*/ 23 w 191"/>
                    <a:gd name="T51" fmla="*/ 157 h 190"/>
                    <a:gd name="T52" fmla="*/ 11 w 191"/>
                    <a:gd name="T53" fmla="*/ 138 h 190"/>
                    <a:gd name="T54" fmla="*/ 3 w 191"/>
                    <a:gd name="T55" fmla="*/ 118 h 190"/>
                    <a:gd name="T56" fmla="*/ 0 w 191"/>
                    <a:gd name="T57" fmla="*/ 95 h 190"/>
                    <a:gd name="T58" fmla="*/ 3 w 191"/>
                    <a:gd name="T59" fmla="*/ 72 h 190"/>
                    <a:gd name="T60" fmla="*/ 11 w 191"/>
                    <a:gd name="T61" fmla="*/ 51 h 190"/>
                    <a:gd name="T62" fmla="*/ 23 w 191"/>
                    <a:gd name="T63" fmla="*/ 33 h 190"/>
                    <a:gd name="T64" fmla="*/ 39 w 191"/>
                    <a:gd name="T65" fmla="*/ 17 h 190"/>
                    <a:gd name="T66" fmla="*/ 59 w 191"/>
                    <a:gd name="T67" fmla="*/ 6 h 190"/>
                    <a:gd name="T68" fmla="*/ 76 w 191"/>
                    <a:gd name="T69" fmla="*/ 1 h 190"/>
                    <a:gd name="T70" fmla="*/ 95 w 191"/>
                    <a:gd name="T71" fmla="*/ 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1" h="190">
                      <a:moveTo>
                        <a:pt x="95" y="0"/>
                      </a:moveTo>
                      <a:lnTo>
                        <a:pt x="114" y="2"/>
                      </a:lnTo>
                      <a:lnTo>
                        <a:pt x="132" y="7"/>
                      </a:lnTo>
                      <a:lnTo>
                        <a:pt x="148" y="16"/>
                      </a:lnTo>
                      <a:lnTo>
                        <a:pt x="162" y="27"/>
                      </a:lnTo>
                      <a:lnTo>
                        <a:pt x="174" y="41"/>
                      </a:lnTo>
                      <a:lnTo>
                        <a:pt x="183" y="58"/>
                      </a:lnTo>
                      <a:lnTo>
                        <a:pt x="188" y="75"/>
                      </a:lnTo>
                      <a:lnTo>
                        <a:pt x="191" y="95"/>
                      </a:lnTo>
                      <a:lnTo>
                        <a:pt x="188" y="114"/>
                      </a:lnTo>
                      <a:lnTo>
                        <a:pt x="183" y="132"/>
                      </a:lnTo>
                      <a:lnTo>
                        <a:pt x="174" y="148"/>
                      </a:lnTo>
                      <a:lnTo>
                        <a:pt x="162" y="162"/>
                      </a:lnTo>
                      <a:lnTo>
                        <a:pt x="148" y="173"/>
                      </a:lnTo>
                      <a:lnTo>
                        <a:pt x="132" y="183"/>
                      </a:lnTo>
                      <a:lnTo>
                        <a:pt x="114" y="189"/>
                      </a:lnTo>
                      <a:lnTo>
                        <a:pt x="95" y="190"/>
                      </a:lnTo>
                      <a:lnTo>
                        <a:pt x="92" y="190"/>
                      </a:lnTo>
                      <a:lnTo>
                        <a:pt x="90" y="190"/>
                      </a:lnTo>
                      <a:lnTo>
                        <a:pt x="89" y="189"/>
                      </a:lnTo>
                      <a:lnTo>
                        <a:pt x="87" y="189"/>
                      </a:lnTo>
                      <a:lnTo>
                        <a:pt x="87" y="189"/>
                      </a:lnTo>
                      <a:lnTo>
                        <a:pt x="73" y="186"/>
                      </a:lnTo>
                      <a:lnTo>
                        <a:pt x="59" y="183"/>
                      </a:lnTo>
                      <a:lnTo>
                        <a:pt x="39" y="172"/>
                      </a:lnTo>
                      <a:lnTo>
                        <a:pt x="23" y="157"/>
                      </a:lnTo>
                      <a:lnTo>
                        <a:pt x="11" y="138"/>
                      </a:lnTo>
                      <a:lnTo>
                        <a:pt x="3" y="118"/>
                      </a:lnTo>
                      <a:lnTo>
                        <a:pt x="0" y="95"/>
                      </a:lnTo>
                      <a:lnTo>
                        <a:pt x="3" y="72"/>
                      </a:lnTo>
                      <a:lnTo>
                        <a:pt x="11" y="51"/>
                      </a:lnTo>
                      <a:lnTo>
                        <a:pt x="23" y="33"/>
                      </a:lnTo>
                      <a:lnTo>
                        <a:pt x="39" y="17"/>
                      </a:lnTo>
                      <a:lnTo>
                        <a:pt x="59" y="6"/>
                      </a:lnTo>
                      <a:lnTo>
                        <a:pt x="76" y="1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25B7AA"/>
                </a:solidFill>
                <a:ln w="0">
                  <a:solidFill>
                    <a:srgbClr val="25B7AA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800"/>
                </a:p>
              </p:txBody>
            </p:sp>
          </p:grpSp>
          <p:sp>
            <p:nvSpPr>
              <p:cNvPr id="148" name="자유형 147"/>
              <p:cNvSpPr/>
              <p:nvPr userDrawn="1"/>
            </p:nvSpPr>
            <p:spPr>
              <a:xfrm>
                <a:off x="2534968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1" name="그룹 80"/>
            <p:cNvGrpSpPr/>
            <p:nvPr userDrawn="1"/>
          </p:nvGrpSpPr>
          <p:grpSpPr>
            <a:xfrm>
              <a:off x="3549782" y="1584115"/>
              <a:ext cx="646473" cy="646473"/>
              <a:chOff x="3327350" y="1584115"/>
              <a:chExt cx="666376" cy="666376"/>
            </a:xfrm>
          </p:grpSpPr>
          <p:grpSp>
            <p:nvGrpSpPr>
              <p:cNvPr id="107" name="그룹 106"/>
              <p:cNvGrpSpPr/>
              <p:nvPr/>
            </p:nvGrpSpPr>
            <p:grpSpPr>
              <a:xfrm>
                <a:off x="3404957" y="1790635"/>
                <a:ext cx="511162" cy="253336"/>
                <a:chOff x="3447557" y="-547780"/>
                <a:chExt cx="730842" cy="362211"/>
              </a:xfrm>
            </p:grpSpPr>
            <p:grpSp>
              <p:nvGrpSpPr>
                <p:cNvPr id="109" name="그룹 108"/>
                <p:cNvGrpSpPr/>
                <p:nvPr/>
              </p:nvGrpSpPr>
              <p:grpSpPr>
                <a:xfrm>
                  <a:off x="3447557" y="-547780"/>
                  <a:ext cx="730842" cy="362211"/>
                  <a:chOff x="3447557" y="-547780"/>
                  <a:chExt cx="730842" cy="362211"/>
                </a:xfrm>
                <a:solidFill>
                  <a:srgbClr val="2D92C6"/>
                </a:solidFill>
              </p:grpSpPr>
              <p:sp>
                <p:nvSpPr>
                  <p:cNvPr id="124" name="Freeform 1711"/>
                  <p:cNvSpPr>
                    <a:spLocks noEditPoints="1"/>
                  </p:cNvSpPr>
                  <p:nvPr/>
                </p:nvSpPr>
                <p:spPr bwMode="auto">
                  <a:xfrm>
                    <a:off x="3737540" y="-361592"/>
                    <a:ext cx="141246" cy="149272"/>
                  </a:xfrm>
                  <a:custGeom>
                    <a:avLst/>
                    <a:gdLst>
                      <a:gd name="T0" fmla="*/ 38 w 791"/>
                      <a:gd name="T1" fmla="*/ 38 h 835"/>
                      <a:gd name="T2" fmla="*/ 38 w 791"/>
                      <a:gd name="T3" fmla="*/ 796 h 835"/>
                      <a:gd name="T4" fmla="*/ 752 w 791"/>
                      <a:gd name="T5" fmla="*/ 796 h 835"/>
                      <a:gd name="T6" fmla="*/ 752 w 791"/>
                      <a:gd name="T7" fmla="*/ 38 h 835"/>
                      <a:gd name="T8" fmla="*/ 38 w 791"/>
                      <a:gd name="T9" fmla="*/ 38 h 835"/>
                      <a:gd name="T10" fmla="*/ 0 w 791"/>
                      <a:gd name="T11" fmla="*/ 0 h 835"/>
                      <a:gd name="T12" fmla="*/ 791 w 791"/>
                      <a:gd name="T13" fmla="*/ 0 h 835"/>
                      <a:gd name="T14" fmla="*/ 791 w 791"/>
                      <a:gd name="T15" fmla="*/ 835 h 835"/>
                      <a:gd name="T16" fmla="*/ 0 w 791"/>
                      <a:gd name="T17" fmla="*/ 835 h 835"/>
                      <a:gd name="T18" fmla="*/ 0 w 791"/>
                      <a:gd name="T19" fmla="*/ 0 h 8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91" h="835">
                        <a:moveTo>
                          <a:pt x="38" y="38"/>
                        </a:moveTo>
                        <a:lnTo>
                          <a:pt x="38" y="796"/>
                        </a:lnTo>
                        <a:lnTo>
                          <a:pt x="752" y="796"/>
                        </a:lnTo>
                        <a:lnTo>
                          <a:pt x="752" y="38"/>
                        </a:lnTo>
                        <a:lnTo>
                          <a:pt x="38" y="38"/>
                        </a:lnTo>
                        <a:close/>
                        <a:moveTo>
                          <a:pt x="0" y="0"/>
                        </a:moveTo>
                        <a:lnTo>
                          <a:pt x="791" y="0"/>
                        </a:lnTo>
                        <a:lnTo>
                          <a:pt x="791" y="835"/>
                        </a:lnTo>
                        <a:lnTo>
                          <a:pt x="0" y="83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5" name="Freeform 1728"/>
                  <p:cNvSpPr>
                    <a:spLocks/>
                  </p:cNvSpPr>
                  <p:nvPr/>
                </p:nvSpPr>
                <p:spPr bwMode="auto">
                  <a:xfrm>
                    <a:off x="3602714" y="-543500"/>
                    <a:ext cx="148202" cy="338135"/>
                  </a:xfrm>
                  <a:custGeom>
                    <a:avLst/>
                    <a:gdLst>
                      <a:gd name="T0" fmla="*/ 159 w 829"/>
                      <a:gd name="T1" fmla="*/ 0 h 1897"/>
                      <a:gd name="T2" fmla="*/ 159 w 829"/>
                      <a:gd name="T3" fmla="*/ 0 h 1897"/>
                      <a:gd name="T4" fmla="*/ 232 w 829"/>
                      <a:gd name="T5" fmla="*/ 4 h 1897"/>
                      <a:gd name="T6" fmla="*/ 303 w 829"/>
                      <a:gd name="T7" fmla="*/ 15 h 1897"/>
                      <a:gd name="T8" fmla="*/ 370 w 829"/>
                      <a:gd name="T9" fmla="*/ 34 h 1897"/>
                      <a:gd name="T10" fmla="*/ 436 w 829"/>
                      <a:gd name="T11" fmla="*/ 60 h 1897"/>
                      <a:gd name="T12" fmla="*/ 497 w 829"/>
                      <a:gd name="T13" fmla="*/ 91 h 1897"/>
                      <a:gd name="T14" fmla="*/ 554 w 829"/>
                      <a:gd name="T15" fmla="*/ 129 h 1897"/>
                      <a:gd name="T16" fmla="*/ 608 w 829"/>
                      <a:gd name="T17" fmla="*/ 171 h 1897"/>
                      <a:gd name="T18" fmla="*/ 656 w 829"/>
                      <a:gd name="T19" fmla="*/ 220 h 1897"/>
                      <a:gd name="T20" fmla="*/ 700 w 829"/>
                      <a:gd name="T21" fmla="*/ 273 h 1897"/>
                      <a:gd name="T22" fmla="*/ 737 w 829"/>
                      <a:gd name="T23" fmla="*/ 331 h 1897"/>
                      <a:gd name="T24" fmla="*/ 769 w 829"/>
                      <a:gd name="T25" fmla="*/ 392 h 1897"/>
                      <a:gd name="T26" fmla="*/ 794 w 829"/>
                      <a:gd name="T27" fmla="*/ 457 h 1897"/>
                      <a:gd name="T28" fmla="*/ 814 w 829"/>
                      <a:gd name="T29" fmla="*/ 525 h 1897"/>
                      <a:gd name="T30" fmla="*/ 825 w 829"/>
                      <a:gd name="T31" fmla="*/ 596 h 1897"/>
                      <a:gd name="T32" fmla="*/ 829 w 829"/>
                      <a:gd name="T33" fmla="*/ 668 h 1897"/>
                      <a:gd name="T34" fmla="*/ 829 w 829"/>
                      <a:gd name="T35" fmla="*/ 1897 h 1897"/>
                      <a:gd name="T36" fmla="*/ 509 w 829"/>
                      <a:gd name="T37" fmla="*/ 1897 h 1897"/>
                      <a:gd name="T38" fmla="*/ 509 w 829"/>
                      <a:gd name="T39" fmla="*/ 668 h 1897"/>
                      <a:gd name="T40" fmla="*/ 506 w 829"/>
                      <a:gd name="T41" fmla="*/ 597 h 1897"/>
                      <a:gd name="T42" fmla="*/ 495 w 829"/>
                      <a:gd name="T43" fmla="*/ 527 h 1897"/>
                      <a:gd name="T44" fmla="*/ 477 w 829"/>
                      <a:gd name="T45" fmla="*/ 460 h 1897"/>
                      <a:gd name="T46" fmla="*/ 452 w 829"/>
                      <a:gd name="T47" fmla="*/ 397 h 1897"/>
                      <a:gd name="T48" fmla="*/ 421 w 829"/>
                      <a:gd name="T49" fmla="*/ 336 h 1897"/>
                      <a:gd name="T50" fmla="*/ 385 w 829"/>
                      <a:gd name="T51" fmla="*/ 279 h 1897"/>
                      <a:gd name="T52" fmla="*/ 343 w 829"/>
                      <a:gd name="T53" fmla="*/ 227 h 1897"/>
                      <a:gd name="T54" fmla="*/ 296 w 829"/>
                      <a:gd name="T55" fmla="*/ 179 h 1897"/>
                      <a:gd name="T56" fmla="*/ 245 w 829"/>
                      <a:gd name="T57" fmla="*/ 135 h 1897"/>
                      <a:gd name="T58" fmla="*/ 189 w 829"/>
                      <a:gd name="T59" fmla="*/ 98 h 1897"/>
                      <a:gd name="T60" fmla="*/ 129 w 829"/>
                      <a:gd name="T61" fmla="*/ 66 h 1897"/>
                      <a:gd name="T62" fmla="*/ 65 w 829"/>
                      <a:gd name="T63" fmla="*/ 40 h 1897"/>
                      <a:gd name="T64" fmla="*/ 0 w 829"/>
                      <a:gd name="T65" fmla="*/ 20 h 1897"/>
                      <a:gd name="T66" fmla="*/ 51 w 829"/>
                      <a:gd name="T67" fmla="*/ 9 h 1897"/>
                      <a:gd name="T68" fmla="*/ 104 w 829"/>
                      <a:gd name="T69" fmla="*/ 3 h 1897"/>
                      <a:gd name="T70" fmla="*/ 159 w 829"/>
                      <a:gd name="T71" fmla="*/ 0 h 18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829" h="1897">
                        <a:moveTo>
                          <a:pt x="159" y="0"/>
                        </a:moveTo>
                        <a:lnTo>
                          <a:pt x="159" y="0"/>
                        </a:ln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0" y="34"/>
                        </a:lnTo>
                        <a:lnTo>
                          <a:pt x="436" y="60"/>
                        </a:lnTo>
                        <a:lnTo>
                          <a:pt x="497" y="91"/>
                        </a:lnTo>
                        <a:lnTo>
                          <a:pt x="554" y="129"/>
                        </a:lnTo>
                        <a:lnTo>
                          <a:pt x="608" y="171"/>
                        </a:lnTo>
                        <a:lnTo>
                          <a:pt x="656" y="220"/>
                        </a:lnTo>
                        <a:lnTo>
                          <a:pt x="700" y="273"/>
                        </a:lnTo>
                        <a:lnTo>
                          <a:pt x="737" y="331"/>
                        </a:lnTo>
                        <a:lnTo>
                          <a:pt x="769" y="392"/>
                        </a:lnTo>
                        <a:lnTo>
                          <a:pt x="794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897"/>
                        </a:lnTo>
                        <a:lnTo>
                          <a:pt x="509" y="1897"/>
                        </a:lnTo>
                        <a:lnTo>
                          <a:pt x="509" y="668"/>
                        </a:lnTo>
                        <a:lnTo>
                          <a:pt x="506" y="597"/>
                        </a:lnTo>
                        <a:lnTo>
                          <a:pt x="495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1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6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5" y="40"/>
                        </a:lnTo>
                        <a:lnTo>
                          <a:pt x="0" y="20"/>
                        </a:lnTo>
                        <a:lnTo>
                          <a:pt x="51" y="9"/>
                        </a:lnTo>
                        <a:lnTo>
                          <a:pt x="104" y="3"/>
                        </a:lnTo>
                        <a:lnTo>
                          <a:pt x="1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6" name="Freeform 1729"/>
                  <p:cNvSpPr>
                    <a:spLocks noEditPoints="1"/>
                  </p:cNvSpPr>
                  <p:nvPr/>
                </p:nvSpPr>
                <p:spPr bwMode="auto">
                  <a:xfrm>
                    <a:off x="3585058" y="-547780"/>
                    <a:ext cx="170137" cy="346695"/>
                  </a:xfrm>
                  <a:custGeom>
                    <a:avLst/>
                    <a:gdLst>
                      <a:gd name="T0" fmla="*/ 218 w 954"/>
                      <a:gd name="T1" fmla="*/ 51 h 1946"/>
                      <a:gd name="T2" fmla="*/ 215 w 954"/>
                      <a:gd name="T3" fmla="*/ 58 h 1946"/>
                      <a:gd name="T4" fmla="*/ 312 w 954"/>
                      <a:gd name="T5" fmla="*/ 110 h 1946"/>
                      <a:gd name="T6" fmla="*/ 364 w 954"/>
                      <a:gd name="T7" fmla="*/ 146 h 1946"/>
                      <a:gd name="T8" fmla="*/ 445 w 954"/>
                      <a:gd name="T9" fmla="*/ 219 h 1946"/>
                      <a:gd name="T10" fmla="*/ 514 w 954"/>
                      <a:gd name="T11" fmla="*/ 304 h 1946"/>
                      <a:gd name="T12" fmla="*/ 548 w 954"/>
                      <a:gd name="T13" fmla="*/ 359 h 1946"/>
                      <a:gd name="T14" fmla="*/ 595 w 954"/>
                      <a:gd name="T15" fmla="*/ 459 h 1946"/>
                      <a:gd name="T16" fmla="*/ 623 w 954"/>
                      <a:gd name="T17" fmla="*/ 567 h 1946"/>
                      <a:gd name="T18" fmla="*/ 632 w 954"/>
                      <a:gd name="T19" fmla="*/ 634 h 1946"/>
                      <a:gd name="T20" fmla="*/ 634 w 954"/>
                      <a:gd name="T21" fmla="*/ 1897 h 1946"/>
                      <a:gd name="T22" fmla="*/ 904 w 954"/>
                      <a:gd name="T23" fmla="*/ 693 h 1946"/>
                      <a:gd name="T24" fmla="*/ 900 w 954"/>
                      <a:gd name="T25" fmla="*/ 624 h 1946"/>
                      <a:gd name="T26" fmla="*/ 890 w 954"/>
                      <a:gd name="T27" fmla="*/ 559 h 1946"/>
                      <a:gd name="T28" fmla="*/ 886 w 954"/>
                      <a:gd name="T29" fmla="*/ 536 h 1946"/>
                      <a:gd name="T30" fmla="*/ 866 w 954"/>
                      <a:gd name="T31" fmla="*/ 473 h 1946"/>
                      <a:gd name="T32" fmla="*/ 840 w 954"/>
                      <a:gd name="T33" fmla="*/ 413 h 1946"/>
                      <a:gd name="T34" fmla="*/ 810 w 954"/>
                      <a:gd name="T35" fmla="*/ 356 h 1946"/>
                      <a:gd name="T36" fmla="*/ 779 w 954"/>
                      <a:gd name="T37" fmla="*/ 311 h 1946"/>
                      <a:gd name="T38" fmla="*/ 715 w 954"/>
                      <a:gd name="T39" fmla="*/ 239 h 1946"/>
                      <a:gd name="T40" fmla="*/ 643 w 954"/>
                      <a:gd name="T41" fmla="*/ 175 h 1946"/>
                      <a:gd name="T42" fmla="*/ 597 w 954"/>
                      <a:gd name="T43" fmla="*/ 144 h 1946"/>
                      <a:gd name="T44" fmla="*/ 540 w 954"/>
                      <a:gd name="T45" fmla="*/ 115 h 1946"/>
                      <a:gd name="T46" fmla="*/ 479 w 954"/>
                      <a:gd name="T47" fmla="*/ 89 h 1946"/>
                      <a:gd name="T48" fmla="*/ 394 w 954"/>
                      <a:gd name="T49" fmla="*/ 64 h 1946"/>
                      <a:gd name="T50" fmla="*/ 361 w 954"/>
                      <a:gd name="T51" fmla="*/ 58 h 1946"/>
                      <a:gd name="T52" fmla="*/ 294 w 954"/>
                      <a:gd name="T53" fmla="*/ 51 h 1946"/>
                      <a:gd name="T54" fmla="*/ 259 w 954"/>
                      <a:gd name="T55" fmla="*/ 0 h 1946"/>
                      <a:gd name="T56" fmla="*/ 327 w 954"/>
                      <a:gd name="T57" fmla="*/ 4 h 1946"/>
                      <a:gd name="T58" fmla="*/ 394 w 954"/>
                      <a:gd name="T59" fmla="*/ 14 h 1946"/>
                      <a:gd name="T60" fmla="*/ 437 w 954"/>
                      <a:gd name="T61" fmla="*/ 23 h 1946"/>
                      <a:gd name="T62" fmla="*/ 530 w 954"/>
                      <a:gd name="T63" fmla="*/ 55 h 1946"/>
                      <a:gd name="T64" fmla="*/ 588 w 954"/>
                      <a:gd name="T65" fmla="*/ 82 h 1946"/>
                      <a:gd name="T66" fmla="*/ 644 w 954"/>
                      <a:gd name="T67" fmla="*/ 116 h 1946"/>
                      <a:gd name="T68" fmla="*/ 678 w 954"/>
                      <a:gd name="T69" fmla="*/ 141 h 1946"/>
                      <a:gd name="T70" fmla="*/ 750 w 954"/>
                      <a:gd name="T71" fmla="*/ 204 h 1946"/>
                      <a:gd name="T72" fmla="*/ 813 w 954"/>
                      <a:gd name="T73" fmla="*/ 276 h 1946"/>
                      <a:gd name="T74" fmla="*/ 838 w 954"/>
                      <a:gd name="T75" fmla="*/ 309 h 1946"/>
                      <a:gd name="T76" fmla="*/ 872 w 954"/>
                      <a:gd name="T77" fmla="*/ 365 h 1946"/>
                      <a:gd name="T78" fmla="*/ 899 w 954"/>
                      <a:gd name="T79" fmla="*/ 423 h 1946"/>
                      <a:gd name="T80" fmla="*/ 922 w 954"/>
                      <a:gd name="T81" fmla="*/ 484 h 1946"/>
                      <a:gd name="T82" fmla="*/ 939 w 954"/>
                      <a:gd name="T83" fmla="*/ 549 h 1946"/>
                      <a:gd name="T84" fmla="*/ 946 w 954"/>
                      <a:gd name="T85" fmla="*/ 591 h 1946"/>
                      <a:gd name="T86" fmla="*/ 953 w 954"/>
                      <a:gd name="T87" fmla="*/ 658 h 1946"/>
                      <a:gd name="T88" fmla="*/ 954 w 954"/>
                      <a:gd name="T89" fmla="*/ 1946 h 1946"/>
                      <a:gd name="T90" fmla="*/ 585 w 954"/>
                      <a:gd name="T91" fmla="*/ 663 h 1946"/>
                      <a:gd name="T92" fmla="*/ 575 w 954"/>
                      <a:gd name="T93" fmla="*/ 577 h 1946"/>
                      <a:gd name="T94" fmla="*/ 565 w 954"/>
                      <a:gd name="T95" fmla="*/ 533 h 1946"/>
                      <a:gd name="T96" fmla="*/ 527 w 954"/>
                      <a:gd name="T97" fmla="*/ 427 h 1946"/>
                      <a:gd name="T98" fmla="*/ 476 w 954"/>
                      <a:gd name="T99" fmla="*/ 335 h 1946"/>
                      <a:gd name="T100" fmla="*/ 410 w 954"/>
                      <a:gd name="T101" fmla="*/ 253 h 1946"/>
                      <a:gd name="T102" fmla="*/ 330 w 954"/>
                      <a:gd name="T103" fmla="*/ 180 h 1946"/>
                      <a:gd name="T104" fmla="*/ 292 w 954"/>
                      <a:gd name="T105" fmla="*/ 156 h 1946"/>
                      <a:gd name="T106" fmla="*/ 195 w 954"/>
                      <a:gd name="T107" fmla="*/ 103 h 1946"/>
                      <a:gd name="T108" fmla="*/ 95 w 954"/>
                      <a:gd name="T109" fmla="*/ 69 h 1946"/>
                      <a:gd name="T110" fmla="*/ 95 w 954"/>
                      <a:gd name="T111" fmla="*/ 22 h 1946"/>
                      <a:gd name="T112" fmla="*/ 138 w 954"/>
                      <a:gd name="T113" fmla="*/ 12 h 1946"/>
                      <a:gd name="T114" fmla="*/ 218 w 954"/>
                      <a:gd name="T115" fmla="*/ 2 h 19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954" h="1946">
                        <a:moveTo>
                          <a:pt x="259" y="50"/>
                        </a:moveTo>
                        <a:lnTo>
                          <a:pt x="218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5" y="81"/>
                        </a:lnTo>
                        <a:lnTo>
                          <a:pt x="312" y="110"/>
                        </a:lnTo>
                        <a:lnTo>
                          <a:pt x="320" y="115"/>
                        </a:lnTo>
                        <a:lnTo>
                          <a:pt x="364" y="146"/>
                        </a:lnTo>
                        <a:lnTo>
                          <a:pt x="407" y="182"/>
                        </a:lnTo>
                        <a:lnTo>
                          <a:pt x="445" y="219"/>
                        </a:lnTo>
                        <a:lnTo>
                          <a:pt x="481" y="261"/>
                        </a:lnTo>
                        <a:lnTo>
                          <a:pt x="514" y="304"/>
                        </a:lnTo>
                        <a:lnTo>
                          <a:pt x="520" y="312"/>
                        </a:lnTo>
                        <a:lnTo>
                          <a:pt x="548" y="359"/>
                        </a:lnTo>
                        <a:lnTo>
                          <a:pt x="573" y="407"/>
                        </a:lnTo>
                        <a:lnTo>
                          <a:pt x="595" y="459"/>
                        </a:lnTo>
                        <a:lnTo>
                          <a:pt x="611" y="513"/>
                        </a:lnTo>
                        <a:lnTo>
                          <a:pt x="623" y="567"/>
                        </a:lnTo>
                        <a:lnTo>
                          <a:pt x="624" y="577"/>
                        </a:lnTo>
                        <a:lnTo>
                          <a:pt x="632" y="634"/>
                        </a:lnTo>
                        <a:lnTo>
                          <a:pt x="634" y="663"/>
                        </a:lnTo>
                        <a:lnTo>
                          <a:pt x="634" y="1897"/>
                        </a:lnTo>
                        <a:lnTo>
                          <a:pt x="904" y="1897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0" y="624"/>
                        </a:lnTo>
                        <a:lnTo>
                          <a:pt x="897" y="591"/>
                        </a:lnTo>
                        <a:lnTo>
                          <a:pt x="890" y="559"/>
                        </a:lnTo>
                        <a:lnTo>
                          <a:pt x="890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79" y="8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1" y="58"/>
                        </a:lnTo>
                        <a:lnTo>
                          <a:pt x="327" y="54"/>
                        </a:lnTo>
                        <a:lnTo>
                          <a:pt x="294" y="51"/>
                        </a:lnTo>
                        <a:lnTo>
                          <a:pt x="259" y="50"/>
                        </a:lnTo>
                        <a:close/>
                        <a:moveTo>
                          <a:pt x="259" y="0"/>
                        </a:moveTo>
                        <a:lnTo>
                          <a:pt x="294" y="2"/>
                        </a:lnTo>
                        <a:lnTo>
                          <a:pt x="327" y="4"/>
                        </a:lnTo>
                        <a:lnTo>
                          <a:pt x="361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99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3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6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946"/>
                        </a:lnTo>
                        <a:lnTo>
                          <a:pt x="585" y="1946"/>
                        </a:lnTo>
                        <a:lnTo>
                          <a:pt x="585" y="663"/>
                        </a:lnTo>
                        <a:lnTo>
                          <a:pt x="582" y="634"/>
                        </a:lnTo>
                        <a:lnTo>
                          <a:pt x="575" y="577"/>
                        </a:lnTo>
                        <a:lnTo>
                          <a:pt x="575" y="577"/>
                        </a:lnTo>
                        <a:lnTo>
                          <a:pt x="565" y="533"/>
                        </a:lnTo>
                        <a:lnTo>
                          <a:pt x="548" y="479"/>
                        </a:lnTo>
                        <a:lnTo>
                          <a:pt x="527" y="427"/>
                        </a:lnTo>
                        <a:lnTo>
                          <a:pt x="502" y="379"/>
                        </a:lnTo>
                        <a:lnTo>
                          <a:pt x="476" y="335"/>
                        </a:lnTo>
                        <a:lnTo>
                          <a:pt x="447" y="296"/>
                        </a:lnTo>
                        <a:lnTo>
                          <a:pt x="410" y="253"/>
                        </a:lnTo>
                        <a:lnTo>
                          <a:pt x="372" y="216"/>
                        </a:lnTo>
                        <a:lnTo>
                          <a:pt x="330" y="180"/>
                        </a:lnTo>
                        <a:lnTo>
                          <a:pt x="292" y="154"/>
                        </a:lnTo>
                        <a:lnTo>
                          <a:pt x="292" y="156"/>
                        </a:lnTo>
                        <a:lnTo>
                          <a:pt x="245" y="127"/>
                        </a:lnTo>
                        <a:lnTo>
                          <a:pt x="195" y="103"/>
                        </a:lnTo>
                        <a:lnTo>
                          <a:pt x="143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8" y="2"/>
                        </a:lnTo>
                        <a:lnTo>
                          <a:pt x="2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7" name="Freeform 1750"/>
                  <p:cNvSpPr>
                    <a:spLocks noEditPoints="1"/>
                  </p:cNvSpPr>
                  <p:nvPr/>
                </p:nvSpPr>
                <p:spPr bwMode="auto">
                  <a:xfrm>
                    <a:off x="3931753" y="-502303"/>
                    <a:ext cx="68483" cy="138036"/>
                  </a:xfrm>
                  <a:custGeom>
                    <a:avLst/>
                    <a:gdLst>
                      <a:gd name="T0" fmla="*/ 169 w 382"/>
                      <a:gd name="T1" fmla="*/ 42 h 774"/>
                      <a:gd name="T2" fmla="*/ 127 w 382"/>
                      <a:gd name="T3" fmla="*/ 71 h 774"/>
                      <a:gd name="T4" fmla="*/ 91 w 382"/>
                      <a:gd name="T5" fmla="*/ 125 h 774"/>
                      <a:gd name="T6" fmla="*/ 62 w 382"/>
                      <a:gd name="T7" fmla="*/ 199 h 774"/>
                      <a:gd name="T8" fmla="*/ 44 w 382"/>
                      <a:gd name="T9" fmla="*/ 288 h 774"/>
                      <a:gd name="T10" fmla="*/ 37 w 382"/>
                      <a:gd name="T11" fmla="*/ 387 h 774"/>
                      <a:gd name="T12" fmla="*/ 44 w 382"/>
                      <a:gd name="T13" fmla="*/ 486 h 774"/>
                      <a:gd name="T14" fmla="*/ 62 w 382"/>
                      <a:gd name="T15" fmla="*/ 576 h 774"/>
                      <a:gd name="T16" fmla="*/ 91 w 382"/>
                      <a:gd name="T17" fmla="*/ 650 h 774"/>
                      <a:gd name="T18" fmla="*/ 127 w 382"/>
                      <a:gd name="T19" fmla="*/ 703 h 774"/>
                      <a:gd name="T20" fmla="*/ 169 w 382"/>
                      <a:gd name="T21" fmla="*/ 733 h 774"/>
                      <a:gd name="T22" fmla="*/ 214 w 382"/>
                      <a:gd name="T23" fmla="*/ 733 h 774"/>
                      <a:gd name="T24" fmla="*/ 255 w 382"/>
                      <a:gd name="T25" fmla="*/ 703 h 774"/>
                      <a:gd name="T26" fmla="*/ 291 w 382"/>
                      <a:gd name="T27" fmla="*/ 650 h 774"/>
                      <a:gd name="T28" fmla="*/ 320 w 382"/>
                      <a:gd name="T29" fmla="*/ 576 h 774"/>
                      <a:gd name="T30" fmla="*/ 338 w 382"/>
                      <a:gd name="T31" fmla="*/ 486 h 774"/>
                      <a:gd name="T32" fmla="*/ 345 w 382"/>
                      <a:gd name="T33" fmla="*/ 387 h 774"/>
                      <a:gd name="T34" fmla="*/ 338 w 382"/>
                      <a:gd name="T35" fmla="*/ 288 h 774"/>
                      <a:gd name="T36" fmla="*/ 320 w 382"/>
                      <a:gd name="T37" fmla="*/ 199 h 774"/>
                      <a:gd name="T38" fmla="*/ 291 w 382"/>
                      <a:gd name="T39" fmla="*/ 125 h 774"/>
                      <a:gd name="T40" fmla="*/ 255 w 382"/>
                      <a:gd name="T41" fmla="*/ 71 h 774"/>
                      <a:gd name="T42" fmla="*/ 214 w 382"/>
                      <a:gd name="T43" fmla="*/ 42 h 774"/>
                      <a:gd name="T44" fmla="*/ 192 w 382"/>
                      <a:gd name="T45" fmla="*/ 0 h 774"/>
                      <a:gd name="T46" fmla="*/ 248 w 382"/>
                      <a:gd name="T47" fmla="*/ 16 h 774"/>
                      <a:gd name="T48" fmla="*/ 296 w 382"/>
                      <a:gd name="T49" fmla="*/ 62 h 774"/>
                      <a:gd name="T50" fmla="*/ 336 w 382"/>
                      <a:gd name="T51" fmla="*/ 133 h 774"/>
                      <a:gd name="T52" fmla="*/ 364 w 382"/>
                      <a:gd name="T53" fmla="*/ 223 h 774"/>
                      <a:gd name="T54" fmla="*/ 381 w 382"/>
                      <a:gd name="T55" fmla="*/ 329 h 774"/>
                      <a:gd name="T56" fmla="*/ 381 w 382"/>
                      <a:gd name="T57" fmla="*/ 445 h 774"/>
                      <a:gd name="T58" fmla="*/ 364 w 382"/>
                      <a:gd name="T59" fmla="*/ 552 h 774"/>
                      <a:gd name="T60" fmla="*/ 336 w 382"/>
                      <a:gd name="T61" fmla="*/ 643 h 774"/>
                      <a:gd name="T62" fmla="*/ 296 w 382"/>
                      <a:gd name="T63" fmla="*/ 712 h 774"/>
                      <a:gd name="T64" fmla="*/ 248 w 382"/>
                      <a:gd name="T65" fmla="*/ 757 h 774"/>
                      <a:gd name="T66" fmla="*/ 192 w 382"/>
                      <a:gd name="T67" fmla="*/ 774 h 774"/>
                      <a:gd name="T68" fmla="*/ 136 w 382"/>
                      <a:gd name="T69" fmla="*/ 757 h 774"/>
                      <a:gd name="T70" fmla="*/ 86 w 382"/>
                      <a:gd name="T71" fmla="*/ 712 h 774"/>
                      <a:gd name="T72" fmla="*/ 46 w 382"/>
                      <a:gd name="T73" fmla="*/ 643 h 774"/>
                      <a:gd name="T74" fmla="*/ 18 w 382"/>
                      <a:gd name="T75" fmla="*/ 552 h 774"/>
                      <a:gd name="T76" fmla="*/ 1 w 382"/>
                      <a:gd name="T77" fmla="*/ 445 h 774"/>
                      <a:gd name="T78" fmla="*/ 1 w 382"/>
                      <a:gd name="T79" fmla="*/ 329 h 774"/>
                      <a:gd name="T80" fmla="*/ 18 w 382"/>
                      <a:gd name="T81" fmla="*/ 223 h 774"/>
                      <a:gd name="T82" fmla="*/ 46 w 382"/>
                      <a:gd name="T83" fmla="*/ 133 h 774"/>
                      <a:gd name="T84" fmla="*/ 86 w 382"/>
                      <a:gd name="T85" fmla="*/ 62 h 774"/>
                      <a:gd name="T86" fmla="*/ 136 w 382"/>
                      <a:gd name="T87" fmla="*/ 16 h 774"/>
                      <a:gd name="T88" fmla="*/ 192 w 382"/>
                      <a:gd name="T89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382" h="774">
                        <a:moveTo>
                          <a:pt x="192" y="37"/>
                        </a:moveTo>
                        <a:lnTo>
                          <a:pt x="169" y="42"/>
                        </a:lnTo>
                        <a:lnTo>
                          <a:pt x="147" y="54"/>
                        </a:lnTo>
                        <a:lnTo>
                          <a:pt x="127" y="71"/>
                        </a:lnTo>
                        <a:lnTo>
                          <a:pt x="108" y="96"/>
                        </a:lnTo>
                        <a:lnTo>
                          <a:pt x="91" y="125"/>
                        </a:lnTo>
                        <a:lnTo>
                          <a:pt x="76" y="159"/>
                        </a:lnTo>
                        <a:lnTo>
                          <a:pt x="62" y="199"/>
                        </a:lnTo>
                        <a:lnTo>
                          <a:pt x="52" y="242"/>
                        </a:lnTo>
                        <a:lnTo>
                          <a:pt x="44" y="288"/>
                        </a:lnTo>
                        <a:lnTo>
                          <a:pt x="39" y="336"/>
                        </a:lnTo>
                        <a:lnTo>
                          <a:pt x="37" y="387"/>
                        </a:lnTo>
                        <a:lnTo>
                          <a:pt x="39" y="438"/>
                        </a:lnTo>
                        <a:lnTo>
                          <a:pt x="44" y="486"/>
                        </a:lnTo>
                        <a:lnTo>
                          <a:pt x="52" y="534"/>
                        </a:lnTo>
                        <a:lnTo>
                          <a:pt x="62" y="576"/>
                        </a:lnTo>
                        <a:lnTo>
                          <a:pt x="76" y="615"/>
                        </a:lnTo>
                        <a:lnTo>
                          <a:pt x="91" y="650"/>
                        </a:lnTo>
                        <a:lnTo>
                          <a:pt x="108" y="680"/>
                        </a:lnTo>
                        <a:lnTo>
                          <a:pt x="127" y="703"/>
                        </a:lnTo>
                        <a:lnTo>
                          <a:pt x="147" y="722"/>
                        </a:lnTo>
                        <a:lnTo>
                          <a:pt x="169" y="733"/>
                        </a:lnTo>
                        <a:lnTo>
                          <a:pt x="192" y="737"/>
                        </a:lnTo>
                        <a:lnTo>
                          <a:pt x="214" y="733"/>
                        </a:lnTo>
                        <a:lnTo>
                          <a:pt x="235" y="722"/>
                        </a:lnTo>
                        <a:lnTo>
                          <a:pt x="255" y="703"/>
                        </a:lnTo>
                        <a:lnTo>
                          <a:pt x="274" y="680"/>
                        </a:lnTo>
                        <a:lnTo>
                          <a:pt x="291" y="650"/>
                        </a:lnTo>
                        <a:lnTo>
                          <a:pt x="307" y="615"/>
                        </a:lnTo>
                        <a:lnTo>
                          <a:pt x="320" y="576"/>
                        </a:lnTo>
                        <a:lnTo>
                          <a:pt x="331" y="534"/>
                        </a:lnTo>
                        <a:lnTo>
                          <a:pt x="338" y="486"/>
                        </a:lnTo>
                        <a:lnTo>
                          <a:pt x="343" y="438"/>
                        </a:lnTo>
                        <a:lnTo>
                          <a:pt x="345" y="387"/>
                        </a:lnTo>
                        <a:lnTo>
                          <a:pt x="343" y="336"/>
                        </a:lnTo>
                        <a:lnTo>
                          <a:pt x="338" y="288"/>
                        </a:lnTo>
                        <a:lnTo>
                          <a:pt x="331" y="242"/>
                        </a:lnTo>
                        <a:lnTo>
                          <a:pt x="320" y="199"/>
                        </a:lnTo>
                        <a:lnTo>
                          <a:pt x="307" y="159"/>
                        </a:lnTo>
                        <a:lnTo>
                          <a:pt x="291" y="125"/>
                        </a:lnTo>
                        <a:lnTo>
                          <a:pt x="274" y="96"/>
                        </a:lnTo>
                        <a:lnTo>
                          <a:pt x="255" y="71"/>
                        </a:lnTo>
                        <a:lnTo>
                          <a:pt x="235" y="54"/>
                        </a:lnTo>
                        <a:lnTo>
                          <a:pt x="214" y="42"/>
                        </a:lnTo>
                        <a:lnTo>
                          <a:pt x="192" y="37"/>
                        </a:lnTo>
                        <a:close/>
                        <a:moveTo>
                          <a:pt x="192" y="0"/>
                        </a:moveTo>
                        <a:lnTo>
                          <a:pt x="220" y="5"/>
                        </a:lnTo>
                        <a:lnTo>
                          <a:pt x="248" y="16"/>
                        </a:lnTo>
                        <a:lnTo>
                          <a:pt x="272" y="36"/>
                        </a:lnTo>
                        <a:lnTo>
                          <a:pt x="296" y="62"/>
                        </a:lnTo>
                        <a:lnTo>
                          <a:pt x="317" y="94"/>
                        </a:lnTo>
                        <a:lnTo>
                          <a:pt x="336" y="133"/>
                        </a:lnTo>
                        <a:lnTo>
                          <a:pt x="352" y="175"/>
                        </a:lnTo>
                        <a:lnTo>
                          <a:pt x="364" y="223"/>
                        </a:lnTo>
                        <a:lnTo>
                          <a:pt x="374" y="274"/>
                        </a:lnTo>
                        <a:lnTo>
                          <a:pt x="381" y="329"/>
                        </a:lnTo>
                        <a:lnTo>
                          <a:pt x="382" y="387"/>
                        </a:lnTo>
                        <a:lnTo>
                          <a:pt x="381" y="445"/>
                        </a:lnTo>
                        <a:lnTo>
                          <a:pt x="374" y="500"/>
                        </a:lnTo>
                        <a:lnTo>
                          <a:pt x="364" y="552"/>
                        </a:lnTo>
                        <a:lnTo>
                          <a:pt x="352" y="599"/>
                        </a:lnTo>
                        <a:lnTo>
                          <a:pt x="336" y="643"/>
                        </a:lnTo>
                        <a:lnTo>
                          <a:pt x="317" y="680"/>
                        </a:lnTo>
                        <a:lnTo>
                          <a:pt x="296" y="712"/>
                        </a:lnTo>
                        <a:lnTo>
                          <a:pt x="272" y="738"/>
                        </a:lnTo>
                        <a:lnTo>
                          <a:pt x="248" y="757"/>
                        </a:lnTo>
                        <a:lnTo>
                          <a:pt x="220" y="769"/>
                        </a:lnTo>
                        <a:lnTo>
                          <a:pt x="192" y="774"/>
                        </a:lnTo>
                        <a:lnTo>
                          <a:pt x="163" y="769"/>
                        </a:lnTo>
                        <a:lnTo>
                          <a:pt x="136" y="757"/>
                        </a:lnTo>
                        <a:lnTo>
                          <a:pt x="110" y="738"/>
                        </a:lnTo>
                        <a:lnTo>
                          <a:pt x="86" y="712"/>
                        </a:lnTo>
                        <a:lnTo>
                          <a:pt x="65" y="680"/>
                        </a:lnTo>
                        <a:lnTo>
                          <a:pt x="46" y="643"/>
                        </a:lnTo>
                        <a:lnTo>
                          <a:pt x="30" y="599"/>
                        </a:lnTo>
                        <a:lnTo>
                          <a:pt x="18" y="552"/>
                        </a:lnTo>
                        <a:lnTo>
                          <a:pt x="8" y="500"/>
                        </a:lnTo>
                        <a:lnTo>
                          <a:pt x="1" y="445"/>
                        </a:lnTo>
                        <a:lnTo>
                          <a:pt x="0" y="387"/>
                        </a:lnTo>
                        <a:lnTo>
                          <a:pt x="1" y="329"/>
                        </a:lnTo>
                        <a:lnTo>
                          <a:pt x="8" y="274"/>
                        </a:lnTo>
                        <a:lnTo>
                          <a:pt x="18" y="223"/>
                        </a:lnTo>
                        <a:lnTo>
                          <a:pt x="30" y="175"/>
                        </a:lnTo>
                        <a:lnTo>
                          <a:pt x="46" y="133"/>
                        </a:lnTo>
                        <a:lnTo>
                          <a:pt x="65" y="94"/>
                        </a:lnTo>
                        <a:lnTo>
                          <a:pt x="86" y="62"/>
                        </a:lnTo>
                        <a:lnTo>
                          <a:pt x="110" y="36"/>
                        </a:lnTo>
                        <a:lnTo>
                          <a:pt x="136" y="16"/>
                        </a:lnTo>
                        <a:lnTo>
                          <a:pt x="163" y="5"/>
                        </a:lnTo>
                        <a:lnTo>
                          <a:pt x="1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8" name="Freeform 1751"/>
                  <p:cNvSpPr>
                    <a:spLocks noEditPoints="1"/>
                  </p:cNvSpPr>
                  <p:nvPr/>
                </p:nvSpPr>
                <p:spPr bwMode="auto">
                  <a:xfrm>
                    <a:off x="3903932" y="-478762"/>
                    <a:ext cx="124661" cy="91489"/>
                  </a:xfrm>
                  <a:custGeom>
                    <a:avLst/>
                    <a:gdLst>
                      <a:gd name="T0" fmla="*/ 509 w 699"/>
                      <a:gd name="T1" fmla="*/ 39 h 511"/>
                      <a:gd name="T2" fmla="*/ 434 w 699"/>
                      <a:gd name="T3" fmla="*/ 53 h 511"/>
                      <a:gd name="T4" fmla="*/ 355 w 699"/>
                      <a:gd name="T5" fmla="*/ 82 h 511"/>
                      <a:gd name="T6" fmla="*/ 273 w 699"/>
                      <a:gd name="T7" fmla="*/ 122 h 511"/>
                      <a:gd name="T8" fmla="*/ 195 w 699"/>
                      <a:gd name="T9" fmla="*/ 173 h 511"/>
                      <a:gd name="T10" fmla="*/ 131 w 699"/>
                      <a:gd name="T11" fmla="*/ 228 h 511"/>
                      <a:gd name="T12" fmla="*/ 82 w 699"/>
                      <a:gd name="T13" fmla="*/ 285 h 511"/>
                      <a:gd name="T14" fmla="*/ 50 w 699"/>
                      <a:gd name="T15" fmla="*/ 340 h 511"/>
                      <a:gd name="T16" fmla="*/ 36 w 699"/>
                      <a:gd name="T17" fmla="*/ 389 h 511"/>
                      <a:gd name="T18" fmla="*/ 46 w 699"/>
                      <a:gd name="T19" fmla="*/ 430 h 511"/>
                      <a:gd name="T20" fmla="*/ 77 w 699"/>
                      <a:gd name="T21" fmla="*/ 459 h 511"/>
                      <a:gd name="T22" fmla="*/ 127 w 699"/>
                      <a:gd name="T23" fmla="*/ 472 h 511"/>
                      <a:gd name="T24" fmla="*/ 190 w 699"/>
                      <a:gd name="T25" fmla="*/ 472 h 511"/>
                      <a:gd name="T26" fmla="*/ 264 w 699"/>
                      <a:gd name="T27" fmla="*/ 457 h 511"/>
                      <a:gd name="T28" fmla="*/ 343 w 699"/>
                      <a:gd name="T29" fmla="*/ 429 h 511"/>
                      <a:gd name="T30" fmla="*/ 427 w 699"/>
                      <a:gd name="T31" fmla="*/ 388 h 511"/>
                      <a:gd name="T32" fmla="*/ 503 w 699"/>
                      <a:gd name="T33" fmla="*/ 337 h 511"/>
                      <a:gd name="T34" fmla="*/ 567 w 699"/>
                      <a:gd name="T35" fmla="*/ 282 h 511"/>
                      <a:gd name="T36" fmla="*/ 617 w 699"/>
                      <a:gd name="T37" fmla="*/ 225 h 511"/>
                      <a:gd name="T38" fmla="*/ 649 w 699"/>
                      <a:gd name="T39" fmla="*/ 171 h 511"/>
                      <a:gd name="T40" fmla="*/ 662 w 699"/>
                      <a:gd name="T41" fmla="*/ 122 h 511"/>
                      <a:gd name="T42" fmla="*/ 653 w 699"/>
                      <a:gd name="T43" fmla="*/ 80 h 511"/>
                      <a:gd name="T44" fmla="*/ 621 w 699"/>
                      <a:gd name="T45" fmla="*/ 52 h 511"/>
                      <a:gd name="T46" fmla="*/ 572 w 699"/>
                      <a:gd name="T47" fmla="*/ 38 h 511"/>
                      <a:gd name="T48" fmla="*/ 537 w 699"/>
                      <a:gd name="T49" fmla="*/ 0 h 511"/>
                      <a:gd name="T50" fmla="*/ 601 w 699"/>
                      <a:gd name="T51" fmla="*/ 6 h 511"/>
                      <a:gd name="T52" fmla="*/ 651 w 699"/>
                      <a:gd name="T53" fmla="*/ 27 h 511"/>
                      <a:gd name="T54" fmla="*/ 685 w 699"/>
                      <a:gd name="T55" fmla="*/ 62 h 511"/>
                      <a:gd name="T56" fmla="*/ 699 w 699"/>
                      <a:gd name="T57" fmla="*/ 114 h 511"/>
                      <a:gd name="T58" fmla="*/ 688 w 699"/>
                      <a:gd name="T59" fmla="*/ 172 h 511"/>
                      <a:gd name="T60" fmla="*/ 656 w 699"/>
                      <a:gd name="T61" fmla="*/ 235 h 511"/>
                      <a:gd name="T62" fmla="*/ 602 w 699"/>
                      <a:gd name="T63" fmla="*/ 300 h 511"/>
                      <a:gd name="T64" fmla="*/ 531 w 699"/>
                      <a:gd name="T65" fmla="*/ 363 h 511"/>
                      <a:gd name="T66" fmla="*/ 445 w 699"/>
                      <a:gd name="T67" fmla="*/ 420 h 511"/>
                      <a:gd name="T68" fmla="*/ 358 w 699"/>
                      <a:gd name="T69" fmla="*/ 464 h 511"/>
                      <a:gd name="T70" fmla="*/ 275 w 699"/>
                      <a:gd name="T71" fmla="*/ 493 h 511"/>
                      <a:gd name="T72" fmla="*/ 197 w 699"/>
                      <a:gd name="T73" fmla="*/ 508 h 511"/>
                      <a:gd name="T74" fmla="*/ 128 w 699"/>
                      <a:gd name="T75" fmla="*/ 509 h 511"/>
                      <a:gd name="T76" fmla="*/ 71 w 699"/>
                      <a:gd name="T77" fmla="*/ 496 h 511"/>
                      <a:gd name="T78" fmla="*/ 29 w 699"/>
                      <a:gd name="T79" fmla="*/ 468 h 511"/>
                      <a:gd name="T80" fmla="*/ 4 w 699"/>
                      <a:gd name="T81" fmla="*/ 424 h 511"/>
                      <a:gd name="T82" fmla="*/ 1 w 699"/>
                      <a:gd name="T83" fmla="*/ 369 h 511"/>
                      <a:gd name="T84" fmla="*/ 24 w 699"/>
                      <a:gd name="T85" fmla="*/ 307 h 511"/>
                      <a:gd name="T86" fmla="*/ 67 w 699"/>
                      <a:gd name="T87" fmla="*/ 243 h 511"/>
                      <a:gd name="T88" fmla="*/ 129 w 699"/>
                      <a:gd name="T89" fmla="*/ 178 h 511"/>
                      <a:gd name="T90" fmla="*/ 208 w 699"/>
                      <a:gd name="T91" fmla="*/ 118 h 511"/>
                      <a:gd name="T92" fmla="*/ 297 w 699"/>
                      <a:gd name="T93" fmla="*/ 67 h 511"/>
                      <a:gd name="T94" fmla="*/ 382 w 699"/>
                      <a:gd name="T95" fmla="*/ 31 h 511"/>
                      <a:gd name="T96" fmla="*/ 464 w 699"/>
                      <a:gd name="T97" fmla="*/ 8 h 511"/>
                      <a:gd name="T98" fmla="*/ 537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541" y="37"/>
                        </a:moveTo>
                        <a:lnTo>
                          <a:pt x="509" y="39"/>
                        </a:lnTo>
                        <a:lnTo>
                          <a:pt x="473" y="44"/>
                        </a:lnTo>
                        <a:lnTo>
                          <a:pt x="434" y="53"/>
                        </a:lnTo>
                        <a:lnTo>
                          <a:pt x="396" y="65"/>
                        </a:lnTo>
                        <a:lnTo>
                          <a:pt x="355" y="82"/>
                        </a:lnTo>
                        <a:lnTo>
                          <a:pt x="314" y="100"/>
                        </a:lnTo>
                        <a:lnTo>
                          <a:pt x="273" y="122"/>
                        </a:lnTo>
                        <a:lnTo>
                          <a:pt x="233" y="147"/>
                        </a:lnTo>
                        <a:lnTo>
                          <a:pt x="195" y="173"/>
                        </a:lnTo>
                        <a:lnTo>
                          <a:pt x="162" y="201"/>
                        </a:lnTo>
                        <a:lnTo>
                          <a:pt x="131" y="228"/>
                        </a:lnTo>
                        <a:lnTo>
                          <a:pt x="105" y="256"/>
                        </a:lnTo>
                        <a:lnTo>
                          <a:pt x="82" y="285"/>
                        </a:lnTo>
                        <a:lnTo>
                          <a:pt x="64" y="312"/>
                        </a:lnTo>
                        <a:lnTo>
                          <a:pt x="50" y="340"/>
                        </a:lnTo>
                        <a:lnTo>
                          <a:pt x="40" y="364"/>
                        </a:lnTo>
                        <a:lnTo>
                          <a:pt x="36" y="389"/>
                        </a:lnTo>
                        <a:lnTo>
                          <a:pt x="39" y="410"/>
                        </a:lnTo>
                        <a:lnTo>
                          <a:pt x="46" y="430"/>
                        </a:lnTo>
                        <a:lnTo>
                          <a:pt x="59" y="446"/>
                        </a:lnTo>
                        <a:lnTo>
                          <a:pt x="77" y="459"/>
                        </a:lnTo>
                        <a:lnTo>
                          <a:pt x="100" y="467"/>
                        </a:lnTo>
                        <a:lnTo>
                          <a:pt x="127" y="472"/>
                        </a:lnTo>
                        <a:lnTo>
                          <a:pt x="157" y="473"/>
                        </a:lnTo>
                        <a:lnTo>
                          <a:pt x="190" y="472"/>
                        </a:lnTo>
                        <a:lnTo>
                          <a:pt x="225" y="466"/>
                        </a:lnTo>
                        <a:lnTo>
                          <a:pt x="264" y="457"/>
                        </a:lnTo>
                        <a:lnTo>
                          <a:pt x="304" y="445"/>
                        </a:lnTo>
                        <a:lnTo>
                          <a:pt x="343" y="429"/>
                        </a:lnTo>
                        <a:lnTo>
                          <a:pt x="384" y="410"/>
                        </a:lnTo>
                        <a:lnTo>
                          <a:pt x="427" y="388"/>
                        </a:lnTo>
                        <a:lnTo>
                          <a:pt x="467" y="363"/>
                        </a:lnTo>
                        <a:lnTo>
                          <a:pt x="503" y="337"/>
                        </a:lnTo>
                        <a:lnTo>
                          <a:pt x="536" y="311"/>
                        </a:lnTo>
                        <a:lnTo>
                          <a:pt x="567" y="282"/>
                        </a:lnTo>
                        <a:lnTo>
                          <a:pt x="593" y="254"/>
                        </a:lnTo>
                        <a:lnTo>
                          <a:pt x="617" y="225"/>
                        </a:lnTo>
                        <a:lnTo>
                          <a:pt x="636" y="198"/>
                        </a:lnTo>
                        <a:lnTo>
                          <a:pt x="649" y="171"/>
                        </a:lnTo>
                        <a:lnTo>
                          <a:pt x="658" y="146"/>
                        </a:lnTo>
                        <a:lnTo>
                          <a:pt x="662" y="122"/>
                        </a:lnTo>
                        <a:lnTo>
                          <a:pt x="661" y="100"/>
                        </a:lnTo>
                        <a:lnTo>
                          <a:pt x="653" y="80"/>
                        </a:lnTo>
                        <a:lnTo>
                          <a:pt x="639" y="64"/>
                        </a:lnTo>
                        <a:lnTo>
                          <a:pt x="621" y="52"/>
                        </a:lnTo>
                        <a:lnTo>
                          <a:pt x="598" y="43"/>
                        </a:lnTo>
                        <a:lnTo>
                          <a:pt x="572" y="38"/>
                        </a:lnTo>
                        <a:lnTo>
                          <a:pt x="541" y="37"/>
                        </a:lnTo>
                        <a:close/>
                        <a:moveTo>
                          <a:pt x="537" y="0"/>
                        </a:moveTo>
                        <a:lnTo>
                          <a:pt x="571" y="1"/>
                        </a:lnTo>
                        <a:lnTo>
                          <a:pt x="601" y="6"/>
                        </a:lnTo>
                        <a:lnTo>
                          <a:pt x="628" y="15"/>
                        </a:lnTo>
                        <a:lnTo>
                          <a:pt x="651" y="27"/>
                        </a:lnTo>
                        <a:lnTo>
                          <a:pt x="670" y="43"/>
                        </a:lnTo>
                        <a:lnTo>
                          <a:pt x="685" y="62"/>
                        </a:lnTo>
                        <a:lnTo>
                          <a:pt x="695" y="86"/>
                        </a:lnTo>
                        <a:lnTo>
                          <a:pt x="699" y="114"/>
                        </a:lnTo>
                        <a:lnTo>
                          <a:pt x="697" y="142"/>
                        </a:lnTo>
                        <a:lnTo>
                          <a:pt x="688" y="172"/>
                        </a:lnTo>
                        <a:lnTo>
                          <a:pt x="674" y="203"/>
                        </a:lnTo>
                        <a:lnTo>
                          <a:pt x="656" y="235"/>
                        </a:lnTo>
                        <a:lnTo>
                          <a:pt x="632" y="268"/>
                        </a:lnTo>
                        <a:lnTo>
                          <a:pt x="602" y="300"/>
                        </a:lnTo>
                        <a:lnTo>
                          <a:pt x="570" y="332"/>
                        </a:lnTo>
                        <a:lnTo>
                          <a:pt x="531" y="363"/>
                        </a:lnTo>
                        <a:lnTo>
                          <a:pt x="490" y="393"/>
                        </a:lnTo>
                        <a:lnTo>
                          <a:pt x="445" y="420"/>
                        </a:lnTo>
                        <a:lnTo>
                          <a:pt x="402" y="444"/>
                        </a:lnTo>
                        <a:lnTo>
                          <a:pt x="358" y="464"/>
                        </a:lnTo>
                        <a:lnTo>
                          <a:pt x="316" y="480"/>
                        </a:lnTo>
                        <a:lnTo>
                          <a:pt x="275" y="493"/>
                        </a:lnTo>
                        <a:lnTo>
                          <a:pt x="235" y="502"/>
                        </a:lnTo>
                        <a:lnTo>
                          <a:pt x="197" y="508"/>
                        </a:lnTo>
                        <a:lnTo>
                          <a:pt x="161" y="511"/>
                        </a:lnTo>
                        <a:lnTo>
                          <a:pt x="128" y="509"/>
                        </a:lnTo>
                        <a:lnTo>
                          <a:pt x="97" y="504"/>
                        </a:lnTo>
                        <a:lnTo>
                          <a:pt x="71" y="496"/>
                        </a:lnTo>
                        <a:lnTo>
                          <a:pt x="47" y="483"/>
                        </a:lnTo>
                        <a:lnTo>
                          <a:pt x="29" y="468"/>
                        </a:lnTo>
                        <a:lnTo>
                          <a:pt x="14" y="449"/>
                        </a:lnTo>
                        <a:lnTo>
                          <a:pt x="4" y="424"/>
                        </a:lnTo>
                        <a:lnTo>
                          <a:pt x="0" y="398"/>
                        </a:lnTo>
                        <a:lnTo>
                          <a:pt x="1" y="369"/>
                        </a:lnTo>
                        <a:lnTo>
                          <a:pt x="10" y="338"/>
                        </a:lnTo>
                        <a:lnTo>
                          <a:pt x="24" y="307"/>
                        </a:lnTo>
                        <a:lnTo>
                          <a:pt x="42" y="275"/>
                        </a:lnTo>
                        <a:lnTo>
                          <a:pt x="67" y="243"/>
                        </a:lnTo>
                        <a:lnTo>
                          <a:pt x="96" y="211"/>
                        </a:lnTo>
                        <a:lnTo>
                          <a:pt x="129" y="178"/>
                        </a:lnTo>
                        <a:lnTo>
                          <a:pt x="167" y="147"/>
                        </a:lnTo>
                        <a:lnTo>
                          <a:pt x="208" y="118"/>
                        </a:lnTo>
                        <a:lnTo>
                          <a:pt x="254" y="90"/>
                        </a:lnTo>
                        <a:lnTo>
                          <a:pt x="297" y="67"/>
                        </a:lnTo>
                        <a:lnTo>
                          <a:pt x="340" y="47"/>
                        </a:lnTo>
                        <a:lnTo>
                          <a:pt x="382" y="31"/>
                        </a:lnTo>
                        <a:lnTo>
                          <a:pt x="423" y="17"/>
                        </a:lnTo>
                        <a:lnTo>
                          <a:pt x="464" y="8"/>
                        </a:lnTo>
                        <a:lnTo>
                          <a:pt x="501" y="2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9" name="Freeform 1752"/>
                  <p:cNvSpPr>
                    <a:spLocks noEditPoints="1"/>
                  </p:cNvSpPr>
                  <p:nvPr/>
                </p:nvSpPr>
                <p:spPr bwMode="auto">
                  <a:xfrm>
                    <a:off x="3903932" y="-478762"/>
                    <a:ext cx="124661" cy="91489"/>
                  </a:xfrm>
                  <a:custGeom>
                    <a:avLst/>
                    <a:gdLst>
                      <a:gd name="T0" fmla="*/ 127 w 699"/>
                      <a:gd name="T1" fmla="*/ 38 h 511"/>
                      <a:gd name="T2" fmla="*/ 77 w 699"/>
                      <a:gd name="T3" fmla="*/ 52 h 511"/>
                      <a:gd name="T4" fmla="*/ 46 w 699"/>
                      <a:gd name="T5" fmla="*/ 80 h 511"/>
                      <a:gd name="T6" fmla="*/ 36 w 699"/>
                      <a:gd name="T7" fmla="*/ 122 h 511"/>
                      <a:gd name="T8" fmla="*/ 50 w 699"/>
                      <a:gd name="T9" fmla="*/ 171 h 511"/>
                      <a:gd name="T10" fmla="*/ 82 w 699"/>
                      <a:gd name="T11" fmla="*/ 225 h 511"/>
                      <a:gd name="T12" fmla="*/ 131 w 699"/>
                      <a:gd name="T13" fmla="*/ 282 h 511"/>
                      <a:gd name="T14" fmla="*/ 195 w 699"/>
                      <a:gd name="T15" fmla="*/ 337 h 511"/>
                      <a:gd name="T16" fmla="*/ 273 w 699"/>
                      <a:gd name="T17" fmla="*/ 388 h 511"/>
                      <a:gd name="T18" fmla="*/ 355 w 699"/>
                      <a:gd name="T19" fmla="*/ 429 h 511"/>
                      <a:gd name="T20" fmla="*/ 434 w 699"/>
                      <a:gd name="T21" fmla="*/ 457 h 511"/>
                      <a:gd name="T22" fmla="*/ 509 w 699"/>
                      <a:gd name="T23" fmla="*/ 472 h 511"/>
                      <a:gd name="T24" fmla="*/ 572 w 699"/>
                      <a:gd name="T25" fmla="*/ 472 h 511"/>
                      <a:gd name="T26" fmla="*/ 621 w 699"/>
                      <a:gd name="T27" fmla="*/ 459 h 511"/>
                      <a:gd name="T28" fmla="*/ 653 w 699"/>
                      <a:gd name="T29" fmla="*/ 430 h 511"/>
                      <a:gd name="T30" fmla="*/ 662 w 699"/>
                      <a:gd name="T31" fmla="*/ 389 h 511"/>
                      <a:gd name="T32" fmla="*/ 649 w 699"/>
                      <a:gd name="T33" fmla="*/ 340 h 511"/>
                      <a:gd name="T34" fmla="*/ 617 w 699"/>
                      <a:gd name="T35" fmla="*/ 285 h 511"/>
                      <a:gd name="T36" fmla="*/ 567 w 699"/>
                      <a:gd name="T37" fmla="*/ 228 h 511"/>
                      <a:gd name="T38" fmla="*/ 503 w 699"/>
                      <a:gd name="T39" fmla="*/ 173 h 511"/>
                      <a:gd name="T40" fmla="*/ 427 w 699"/>
                      <a:gd name="T41" fmla="*/ 122 h 511"/>
                      <a:gd name="T42" fmla="*/ 343 w 699"/>
                      <a:gd name="T43" fmla="*/ 82 h 511"/>
                      <a:gd name="T44" fmla="*/ 264 w 699"/>
                      <a:gd name="T45" fmla="*/ 53 h 511"/>
                      <a:gd name="T46" fmla="*/ 190 w 699"/>
                      <a:gd name="T47" fmla="*/ 39 h 511"/>
                      <a:gd name="T48" fmla="*/ 161 w 699"/>
                      <a:gd name="T49" fmla="*/ 0 h 511"/>
                      <a:gd name="T50" fmla="*/ 235 w 699"/>
                      <a:gd name="T51" fmla="*/ 8 h 511"/>
                      <a:gd name="T52" fmla="*/ 316 w 699"/>
                      <a:gd name="T53" fmla="*/ 31 h 511"/>
                      <a:gd name="T54" fmla="*/ 402 w 699"/>
                      <a:gd name="T55" fmla="*/ 67 h 511"/>
                      <a:gd name="T56" fmla="*/ 490 w 699"/>
                      <a:gd name="T57" fmla="*/ 119 h 511"/>
                      <a:gd name="T58" fmla="*/ 570 w 699"/>
                      <a:gd name="T59" fmla="*/ 178 h 511"/>
                      <a:gd name="T60" fmla="*/ 632 w 699"/>
                      <a:gd name="T61" fmla="*/ 243 h 511"/>
                      <a:gd name="T62" fmla="*/ 674 w 699"/>
                      <a:gd name="T63" fmla="*/ 307 h 511"/>
                      <a:gd name="T64" fmla="*/ 697 w 699"/>
                      <a:gd name="T65" fmla="*/ 369 h 511"/>
                      <a:gd name="T66" fmla="*/ 695 w 699"/>
                      <a:gd name="T67" fmla="*/ 424 h 511"/>
                      <a:gd name="T68" fmla="*/ 670 w 699"/>
                      <a:gd name="T69" fmla="*/ 468 h 511"/>
                      <a:gd name="T70" fmla="*/ 628 w 699"/>
                      <a:gd name="T71" fmla="*/ 496 h 511"/>
                      <a:gd name="T72" fmla="*/ 571 w 699"/>
                      <a:gd name="T73" fmla="*/ 509 h 511"/>
                      <a:gd name="T74" fmla="*/ 501 w 699"/>
                      <a:gd name="T75" fmla="*/ 508 h 511"/>
                      <a:gd name="T76" fmla="*/ 423 w 699"/>
                      <a:gd name="T77" fmla="*/ 493 h 511"/>
                      <a:gd name="T78" fmla="*/ 340 w 699"/>
                      <a:gd name="T79" fmla="*/ 464 h 511"/>
                      <a:gd name="T80" fmla="*/ 254 w 699"/>
                      <a:gd name="T81" fmla="*/ 420 h 511"/>
                      <a:gd name="T82" fmla="*/ 167 w 699"/>
                      <a:gd name="T83" fmla="*/ 363 h 511"/>
                      <a:gd name="T84" fmla="*/ 96 w 699"/>
                      <a:gd name="T85" fmla="*/ 300 h 511"/>
                      <a:gd name="T86" fmla="*/ 42 w 699"/>
                      <a:gd name="T87" fmla="*/ 235 h 511"/>
                      <a:gd name="T88" fmla="*/ 10 w 699"/>
                      <a:gd name="T89" fmla="*/ 172 h 511"/>
                      <a:gd name="T90" fmla="*/ 0 w 699"/>
                      <a:gd name="T91" fmla="*/ 114 h 511"/>
                      <a:gd name="T92" fmla="*/ 14 w 699"/>
                      <a:gd name="T93" fmla="*/ 62 h 511"/>
                      <a:gd name="T94" fmla="*/ 47 w 699"/>
                      <a:gd name="T95" fmla="*/ 27 h 511"/>
                      <a:gd name="T96" fmla="*/ 97 w 699"/>
                      <a:gd name="T97" fmla="*/ 6 h 511"/>
                      <a:gd name="T98" fmla="*/ 161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157" y="37"/>
                        </a:moveTo>
                        <a:lnTo>
                          <a:pt x="127" y="38"/>
                        </a:lnTo>
                        <a:lnTo>
                          <a:pt x="100" y="43"/>
                        </a:lnTo>
                        <a:lnTo>
                          <a:pt x="77" y="52"/>
                        </a:lnTo>
                        <a:lnTo>
                          <a:pt x="59" y="64"/>
                        </a:lnTo>
                        <a:lnTo>
                          <a:pt x="46" y="80"/>
                        </a:lnTo>
                        <a:lnTo>
                          <a:pt x="39" y="100"/>
                        </a:lnTo>
                        <a:lnTo>
                          <a:pt x="36" y="122"/>
                        </a:lnTo>
                        <a:lnTo>
                          <a:pt x="40" y="146"/>
                        </a:lnTo>
                        <a:lnTo>
                          <a:pt x="50" y="171"/>
                        </a:lnTo>
                        <a:lnTo>
                          <a:pt x="64" y="198"/>
                        </a:lnTo>
                        <a:lnTo>
                          <a:pt x="82" y="225"/>
                        </a:lnTo>
                        <a:lnTo>
                          <a:pt x="105" y="254"/>
                        </a:lnTo>
                        <a:lnTo>
                          <a:pt x="131" y="282"/>
                        </a:lnTo>
                        <a:lnTo>
                          <a:pt x="162" y="311"/>
                        </a:lnTo>
                        <a:lnTo>
                          <a:pt x="195" y="337"/>
                        </a:lnTo>
                        <a:lnTo>
                          <a:pt x="233" y="364"/>
                        </a:lnTo>
                        <a:lnTo>
                          <a:pt x="273" y="388"/>
                        </a:lnTo>
                        <a:lnTo>
                          <a:pt x="314" y="410"/>
                        </a:lnTo>
                        <a:lnTo>
                          <a:pt x="355" y="429"/>
                        </a:lnTo>
                        <a:lnTo>
                          <a:pt x="396" y="445"/>
                        </a:lnTo>
                        <a:lnTo>
                          <a:pt x="434" y="457"/>
                        </a:lnTo>
                        <a:lnTo>
                          <a:pt x="473" y="466"/>
                        </a:lnTo>
                        <a:lnTo>
                          <a:pt x="509" y="472"/>
                        </a:lnTo>
                        <a:lnTo>
                          <a:pt x="541" y="473"/>
                        </a:lnTo>
                        <a:lnTo>
                          <a:pt x="572" y="472"/>
                        </a:lnTo>
                        <a:lnTo>
                          <a:pt x="598" y="467"/>
                        </a:lnTo>
                        <a:lnTo>
                          <a:pt x="621" y="459"/>
                        </a:lnTo>
                        <a:lnTo>
                          <a:pt x="639" y="446"/>
                        </a:lnTo>
                        <a:lnTo>
                          <a:pt x="653" y="430"/>
                        </a:lnTo>
                        <a:lnTo>
                          <a:pt x="661" y="410"/>
                        </a:lnTo>
                        <a:lnTo>
                          <a:pt x="662" y="389"/>
                        </a:lnTo>
                        <a:lnTo>
                          <a:pt x="658" y="364"/>
                        </a:lnTo>
                        <a:lnTo>
                          <a:pt x="649" y="340"/>
                        </a:lnTo>
                        <a:lnTo>
                          <a:pt x="636" y="312"/>
                        </a:lnTo>
                        <a:lnTo>
                          <a:pt x="617" y="285"/>
                        </a:lnTo>
                        <a:lnTo>
                          <a:pt x="593" y="256"/>
                        </a:lnTo>
                        <a:lnTo>
                          <a:pt x="567" y="228"/>
                        </a:lnTo>
                        <a:lnTo>
                          <a:pt x="536" y="201"/>
                        </a:lnTo>
                        <a:lnTo>
                          <a:pt x="503" y="173"/>
                        </a:lnTo>
                        <a:lnTo>
                          <a:pt x="467" y="147"/>
                        </a:lnTo>
                        <a:lnTo>
                          <a:pt x="427" y="122"/>
                        </a:lnTo>
                        <a:lnTo>
                          <a:pt x="384" y="100"/>
                        </a:lnTo>
                        <a:lnTo>
                          <a:pt x="343" y="82"/>
                        </a:lnTo>
                        <a:lnTo>
                          <a:pt x="304" y="65"/>
                        </a:lnTo>
                        <a:lnTo>
                          <a:pt x="264" y="53"/>
                        </a:lnTo>
                        <a:lnTo>
                          <a:pt x="225" y="44"/>
                        </a:lnTo>
                        <a:lnTo>
                          <a:pt x="190" y="39"/>
                        </a:lnTo>
                        <a:lnTo>
                          <a:pt x="157" y="37"/>
                        </a:lnTo>
                        <a:close/>
                        <a:moveTo>
                          <a:pt x="161" y="0"/>
                        </a:moveTo>
                        <a:lnTo>
                          <a:pt x="197" y="2"/>
                        </a:lnTo>
                        <a:lnTo>
                          <a:pt x="235" y="8"/>
                        </a:lnTo>
                        <a:lnTo>
                          <a:pt x="275" y="17"/>
                        </a:lnTo>
                        <a:lnTo>
                          <a:pt x="316" y="31"/>
                        </a:lnTo>
                        <a:lnTo>
                          <a:pt x="358" y="47"/>
                        </a:lnTo>
                        <a:lnTo>
                          <a:pt x="402" y="67"/>
                        </a:lnTo>
                        <a:lnTo>
                          <a:pt x="445" y="90"/>
                        </a:lnTo>
                        <a:lnTo>
                          <a:pt x="490" y="119"/>
                        </a:lnTo>
                        <a:lnTo>
                          <a:pt x="531" y="147"/>
                        </a:lnTo>
                        <a:lnTo>
                          <a:pt x="570" y="178"/>
                        </a:lnTo>
                        <a:lnTo>
                          <a:pt x="602" y="211"/>
                        </a:lnTo>
                        <a:lnTo>
                          <a:pt x="632" y="243"/>
                        </a:lnTo>
                        <a:lnTo>
                          <a:pt x="656" y="275"/>
                        </a:lnTo>
                        <a:lnTo>
                          <a:pt x="674" y="307"/>
                        </a:lnTo>
                        <a:lnTo>
                          <a:pt x="688" y="338"/>
                        </a:lnTo>
                        <a:lnTo>
                          <a:pt x="697" y="369"/>
                        </a:lnTo>
                        <a:lnTo>
                          <a:pt x="699" y="398"/>
                        </a:lnTo>
                        <a:lnTo>
                          <a:pt x="695" y="424"/>
                        </a:lnTo>
                        <a:lnTo>
                          <a:pt x="685" y="449"/>
                        </a:lnTo>
                        <a:lnTo>
                          <a:pt x="670" y="468"/>
                        </a:lnTo>
                        <a:lnTo>
                          <a:pt x="651" y="483"/>
                        </a:lnTo>
                        <a:lnTo>
                          <a:pt x="628" y="496"/>
                        </a:lnTo>
                        <a:lnTo>
                          <a:pt x="601" y="504"/>
                        </a:lnTo>
                        <a:lnTo>
                          <a:pt x="571" y="509"/>
                        </a:lnTo>
                        <a:lnTo>
                          <a:pt x="537" y="511"/>
                        </a:lnTo>
                        <a:lnTo>
                          <a:pt x="501" y="508"/>
                        </a:lnTo>
                        <a:lnTo>
                          <a:pt x="464" y="502"/>
                        </a:lnTo>
                        <a:lnTo>
                          <a:pt x="423" y="493"/>
                        </a:lnTo>
                        <a:lnTo>
                          <a:pt x="382" y="480"/>
                        </a:lnTo>
                        <a:lnTo>
                          <a:pt x="340" y="464"/>
                        </a:lnTo>
                        <a:lnTo>
                          <a:pt x="297" y="444"/>
                        </a:lnTo>
                        <a:lnTo>
                          <a:pt x="254" y="420"/>
                        </a:lnTo>
                        <a:lnTo>
                          <a:pt x="208" y="393"/>
                        </a:lnTo>
                        <a:lnTo>
                          <a:pt x="167" y="363"/>
                        </a:lnTo>
                        <a:lnTo>
                          <a:pt x="129" y="332"/>
                        </a:lnTo>
                        <a:lnTo>
                          <a:pt x="96" y="300"/>
                        </a:lnTo>
                        <a:lnTo>
                          <a:pt x="67" y="268"/>
                        </a:lnTo>
                        <a:lnTo>
                          <a:pt x="42" y="235"/>
                        </a:lnTo>
                        <a:lnTo>
                          <a:pt x="24" y="203"/>
                        </a:lnTo>
                        <a:lnTo>
                          <a:pt x="10" y="172"/>
                        </a:lnTo>
                        <a:lnTo>
                          <a:pt x="1" y="142"/>
                        </a:lnTo>
                        <a:lnTo>
                          <a:pt x="0" y="114"/>
                        </a:lnTo>
                        <a:lnTo>
                          <a:pt x="4" y="86"/>
                        </a:lnTo>
                        <a:lnTo>
                          <a:pt x="14" y="62"/>
                        </a:lnTo>
                        <a:lnTo>
                          <a:pt x="29" y="43"/>
                        </a:lnTo>
                        <a:lnTo>
                          <a:pt x="47" y="27"/>
                        </a:lnTo>
                        <a:lnTo>
                          <a:pt x="71" y="15"/>
                        </a:lnTo>
                        <a:lnTo>
                          <a:pt x="97" y="6"/>
                        </a:lnTo>
                        <a:lnTo>
                          <a:pt x="128" y="1"/>
                        </a:lnTo>
                        <a:lnTo>
                          <a:pt x="16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0" name="Freeform 1753"/>
                  <p:cNvSpPr>
                    <a:spLocks/>
                  </p:cNvSpPr>
                  <p:nvPr/>
                </p:nvSpPr>
                <p:spPr bwMode="auto">
                  <a:xfrm>
                    <a:off x="3949944" y="-449336"/>
                    <a:ext cx="32101" cy="32637"/>
                  </a:xfrm>
                  <a:custGeom>
                    <a:avLst/>
                    <a:gdLst>
                      <a:gd name="T0" fmla="*/ 92 w 182"/>
                      <a:gd name="T1" fmla="*/ 0 h 184"/>
                      <a:gd name="T2" fmla="*/ 115 w 182"/>
                      <a:gd name="T3" fmla="*/ 4 h 184"/>
                      <a:gd name="T4" fmla="*/ 138 w 182"/>
                      <a:gd name="T5" fmla="*/ 13 h 184"/>
                      <a:gd name="T6" fmla="*/ 156 w 182"/>
                      <a:gd name="T7" fmla="*/ 28 h 184"/>
                      <a:gd name="T8" fmla="*/ 170 w 182"/>
                      <a:gd name="T9" fmla="*/ 46 h 184"/>
                      <a:gd name="T10" fmla="*/ 180 w 182"/>
                      <a:gd name="T11" fmla="*/ 67 h 184"/>
                      <a:gd name="T12" fmla="*/ 182 w 182"/>
                      <a:gd name="T13" fmla="*/ 92 h 184"/>
                      <a:gd name="T14" fmla="*/ 180 w 182"/>
                      <a:gd name="T15" fmla="*/ 117 h 184"/>
                      <a:gd name="T16" fmla="*/ 170 w 182"/>
                      <a:gd name="T17" fmla="*/ 138 h 184"/>
                      <a:gd name="T18" fmla="*/ 156 w 182"/>
                      <a:gd name="T19" fmla="*/ 157 h 184"/>
                      <a:gd name="T20" fmla="*/ 138 w 182"/>
                      <a:gd name="T21" fmla="*/ 172 h 184"/>
                      <a:gd name="T22" fmla="*/ 115 w 182"/>
                      <a:gd name="T23" fmla="*/ 180 h 184"/>
                      <a:gd name="T24" fmla="*/ 92 w 182"/>
                      <a:gd name="T25" fmla="*/ 184 h 184"/>
                      <a:gd name="T26" fmla="*/ 67 w 182"/>
                      <a:gd name="T27" fmla="*/ 180 h 184"/>
                      <a:gd name="T28" fmla="*/ 44 w 182"/>
                      <a:gd name="T29" fmla="*/ 172 h 184"/>
                      <a:gd name="T30" fmla="*/ 27 w 182"/>
                      <a:gd name="T31" fmla="*/ 157 h 184"/>
                      <a:gd name="T32" fmla="*/ 12 w 182"/>
                      <a:gd name="T33" fmla="*/ 138 h 184"/>
                      <a:gd name="T34" fmla="*/ 3 w 182"/>
                      <a:gd name="T35" fmla="*/ 117 h 184"/>
                      <a:gd name="T36" fmla="*/ 0 w 182"/>
                      <a:gd name="T37" fmla="*/ 92 h 184"/>
                      <a:gd name="T38" fmla="*/ 3 w 182"/>
                      <a:gd name="T39" fmla="*/ 67 h 184"/>
                      <a:gd name="T40" fmla="*/ 12 w 182"/>
                      <a:gd name="T41" fmla="*/ 46 h 184"/>
                      <a:gd name="T42" fmla="*/ 27 w 182"/>
                      <a:gd name="T43" fmla="*/ 28 h 184"/>
                      <a:gd name="T44" fmla="*/ 44 w 182"/>
                      <a:gd name="T45" fmla="*/ 13 h 184"/>
                      <a:gd name="T46" fmla="*/ 67 w 182"/>
                      <a:gd name="T47" fmla="*/ 4 h 184"/>
                      <a:gd name="T48" fmla="*/ 92 w 182"/>
                      <a:gd name="T4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2" h="184">
                        <a:moveTo>
                          <a:pt x="92" y="0"/>
                        </a:moveTo>
                        <a:lnTo>
                          <a:pt x="115" y="4"/>
                        </a:lnTo>
                        <a:lnTo>
                          <a:pt x="138" y="13"/>
                        </a:lnTo>
                        <a:lnTo>
                          <a:pt x="156" y="28"/>
                        </a:lnTo>
                        <a:lnTo>
                          <a:pt x="170" y="46"/>
                        </a:lnTo>
                        <a:lnTo>
                          <a:pt x="180" y="67"/>
                        </a:lnTo>
                        <a:lnTo>
                          <a:pt x="182" y="92"/>
                        </a:lnTo>
                        <a:lnTo>
                          <a:pt x="180" y="117"/>
                        </a:lnTo>
                        <a:lnTo>
                          <a:pt x="170" y="138"/>
                        </a:lnTo>
                        <a:lnTo>
                          <a:pt x="156" y="157"/>
                        </a:lnTo>
                        <a:lnTo>
                          <a:pt x="138" y="172"/>
                        </a:lnTo>
                        <a:lnTo>
                          <a:pt x="115" y="180"/>
                        </a:lnTo>
                        <a:lnTo>
                          <a:pt x="92" y="184"/>
                        </a:lnTo>
                        <a:lnTo>
                          <a:pt x="67" y="180"/>
                        </a:lnTo>
                        <a:lnTo>
                          <a:pt x="44" y="172"/>
                        </a:lnTo>
                        <a:lnTo>
                          <a:pt x="27" y="157"/>
                        </a:lnTo>
                        <a:lnTo>
                          <a:pt x="12" y="138"/>
                        </a:lnTo>
                        <a:lnTo>
                          <a:pt x="3" y="117"/>
                        </a:lnTo>
                        <a:lnTo>
                          <a:pt x="0" y="92"/>
                        </a:lnTo>
                        <a:lnTo>
                          <a:pt x="3" y="67"/>
                        </a:lnTo>
                        <a:lnTo>
                          <a:pt x="12" y="46"/>
                        </a:lnTo>
                        <a:lnTo>
                          <a:pt x="27" y="28"/>
                        </a:lnTo>
                        <a:lnTo>
                          <a:pt x="44" y="13"/>
                        </a:lnTo>
                        <a:lnTo>
                          <a:pt x="67" y="4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1" name="Freeform 1754"/>
                  <p:cNvSpPr>
                    <a:spLocks/>
                  </p:cNvSpPr>
                  <p:nvPr/>
                </p:nvSpPr>
                <p:spPr bwMode="auto">
                  <a:xfrm>
                    <a:off x="3965995" y="-543500"/>
                    <a:ext cx="148202" cy="211335"/>
                  </a:xfrm>
                  <a:custGeom>
                    <a:avLst/>
                    <a:gdLst>
                      <a:gd name="T0" fmla="*/ 160 w 829"/>
                      <a:gd name="T1" fmla="*/ 0 h 1186"/>
                      <a:gd name="T2" fmla="*/ 232 w 829"/>
                      <a:gd name="T3" fmla="*/ 4 h 1186"/>
                      <a:gd name="T4" fmla="*/ 303 w 829"/>
                      <a:gd name="T5" fmla="*/ 15 h 1186"/>
                      <a:gd name="T6" fmla="*/ 371 w 829"/>
                      <a:gd name="T7" fmla="*/ 34 h 1186"/>
                      <a:gd name="T8" fmla="*/ 436 w 829"/>
                      <a:gd name="T9" fmla="*/ 60 h 1186"/>
                      <a:gd name="T10" fmla="*/ 498 w 829"/>
                      <a:gd name="T11" fmla="*/ 91 h 1186"/>
                      <a:gd name="T12" fmla="*/ 556 w 829"/>
                      <a:gd name="T13" fmla="*/ 129 h 1186"/>
                      <a:gd name="T14" fmla="*/ 609 w 829"/>
                      <a:gd name="T15" fmla="*/ 171 h 1186"/>
                      <a:gd name="T16" fmla="*/ 658 w 829"/>
                      <a:gd name="T17" fmla="*/ 220 h 1186"/>
                      <a:gd name="T18" fmla="*/ 701 w 829"/>
                      <a:gd name="T19" fmla="*/ 273 h 1186"/>
                      <a:gd name="T20" fmla="*/ 738 w 829"/>
                      <a:gd name="T21" fmla="*/ 331 h 1186"/>
                      <a:gd name="T22" fmla="*/ 771 w 829"/>
                      <a:gd name="T23" fmla="*/ 392 h 1186"/>
                      <a:gd name="T24" fmla="*/ 796 w 829"/>
                      <a:gd name="T25" fmla="*/ 457 h 1186"/>
                      <a:gd name="T26" fmla="*/ 814 w 829"/>
                      <a:gd name="T27" fmla="*/ 525 h 1186"/>
                      <a:gd name="T28" fmla="*/ 825 w 829"/>
                      <a:gd name="T29" fmla="*/ 596 h 1186"/>
                      <a:gd name="T30" fmla="*/ 829 w 829"/>
                      <a:gd name="T31" fmla="*/ 668 h 1186"/>
                      <a:gd name="T32" fmla="*/ 829 w 829"/>
                      <a:gd name="T33" fmla="*/ 1186 h 1186"/>
                      <a:gd name="T34" fmla="*/ 511 w 829"/>
                      <a:gd name="T35" fmla="*/ 1186 h 1186"/>
                      <a:gd name="T36" fmla="*/ 511 w 829"/>
                      <a:gd name="T37" fmla="*/ 668 h 1186"/>
                      <a:gd name="T38" fmla="*/ 507 w 829"/>
                      <a:gd name="T39" fmla="*/ 597 h 1186"/>
                      <a:gd name="T40" fmla="*/ 496 w 829"/>
                      <a:gd name="T41" fmla="*/ 527 h 1186"/>
                      <a:gd name="T42" fmla="*/ 477 w 829"/>
                      <a:gd name="T43" fmla="*/ 460 h 1186"/>
                      <a:gd name="T44" fmla="*/ 452 w 829"/>
                      <a:gd name="T45" fmla="*/ 397 h 1186"/>
                      <a:gd name="T46" fmla="*/ 422 w 829"/>
                      <a:gd name="T47" fmla="*/ 336 h 1186"/>
                      <a:gd name="T48" fmla="*/ 385 w 829"/>
                      <a:gd name="T49" fmla="*/ 279 h 1186"/>
                      <a:gd name="T50" fmla="*/ 343 w 829"/>
                      <a:gd name="T51" fmla="*/ 227 h 1186"/>
                      <a:gd name="T52" fmla="*/ 297 w 829"/>
                      <a:gd name="T53" fmla="*/ 179 h 1186"/>
                      <a:gd name="T54" fmla="*/ 245 w 829"/>
                      <a:gd name="T55" fmla="*/ 135 h 1186"/>
                      <a:gd name="T56" fmla="*/ 189 w 829"/>
                      <a:gd name="T57" fmla="*/ 98 h 1186"/>
                      <a:gd name="T58" fmla="*/ 129 w 829"/>
                      <a:gd name="T59" fmla="*/ 66 h 1186"/>
                      <a:gd name="T60" fmla="*/ 66 w 829"/>
                      <a:gd name="T61" fmla="*/ 40 h 1186"/>
                      <a:gd name="T62" fmla="*/ 0 w 829"/>
                      <a:gd name="T63" fmla="*/ 20 h 1186"/>
                      <a:gd name="T64" fmla="*/ 52 w 829"/>
                      <a:gd name="T65" fmla="*/ 9 h 1186"/>
                      <a:gd name="T66" fmla="*/ 105 w 829"/>
                      <a:gd name="T67" fmla="*/ 3 h 1186"/>
                      <a:gd name="T68" fmla="*/ 160 w 829"/>
                      <a:gd name="T69" fmla="*/ 0 h 1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29" h="1186">
                        <a:moveTo>
                          <a:pt x="160" y="0"/>
                        </a:move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1" y="34"/>
                        </a:lnTo>
                        <a:lnTo>
                          <a:pt x="436" y="60"/>
                        </a:lnTo>
                        <a:lnTo>
                          <a:pt x="498" y="91"/>
                        </a:lnTo>
                        <a:lnTo>
                          <a:pt x="556" y="129"/>
                        </a:lnTo>
                        <a:lnTo>
                          <a:pt x="609" y="171"/>
                        </a:lnTo>
                        <a:lnTo>
                          <a:pt x="658" y="220"/>
                        </a:lnTo>
                        <a:lnTo>
                          <a:pt x="701" y="273"/>
                        </a:lnTo>
                        <a:lnTo>
                          <a:pt x="738" y="331"/>
                        </a:lnTo>
                        <a:lnTo>
                          <a:pt x="771" y="392"/>
                        </a:lnTo>
                        <a:lnTo>
                          <a:pt x="796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186"/>
                        </a:lnTo>
                        <a:lnTo>
                          <a:pt x="511" y="1186"/>
                        </a:lnTo>
                        <a:lnTo>
                          <a:pt x="511" y="668"/>
                        </a:lnTo>
                        <a:lnTo>
                          <a:pt x="507" y="597"/>
                        </a:lnTo>
                        <a:lnTo>
                          <a:pt x="496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2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7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6" y="40"/>
                        </a:lnTo>
                        <a:lnTo>
                          <a:pt x="0" y="20"/>
                        </a:lnTo>
                        <a:lnTo>
                          <a:pt x="52" y="9"/>
                        </a:lnTo>
                        <a:lnTo>
                          <a:pt x="105" y="3"/>
                        </a:lnTo>
                        <a:lnTo>
                          <a:pt x="16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2" name="Freeform 1755"/>
                  <p:cNvSpPr>
                    <a:spLocks noEditPoints="1"/>
                  </p:cNvSpPr>
                  <p:nvPr/>
                </p:nvSpPr>
                <p:spPr bwMode="auto">
                  <a:xfrm>
                    <a:off x="3948339" y="-547780"/>
                    <a:ext cx="170137" cy="220430"/>
                  </a:xfrm>
                  <a:custGeom>
                    <a:avLst/>
                    <a:gdLst>
                      <a:gd name="T0" fmla="*/ 219 w 954"/>
                      <a:gd name="T1" fmla="*/ 51 h 1236"/>
                      <a:gd name="T2" fmla="*/ 215 w 954"/>
                      <a:gd name="T3" fmla="*/ 58 h 1236"/>
                      <a:gd name="T4" fmla="*/ 314 w 954"/>
                      <a:gd name="T5" fmla="*/ 110 h 1236"/>
                      <a:gd name="T6" fmla="*/ 366 w 954"/>
                      <a:gd name="T7" fmla="*/ 146 h 1236"/>
                      <a:gd name="T8" fmla="*/ 447 w 954"/>
                      <a:gd name="T9" fmla="*/ 219 h 1236"/>
                      <a:gd name="T10" fmla="*/ 515 w 954"/>
                      <a:gd name="T11" fmla="*/ 304 h 1236"/>
                      <a:gd name="T12" fmla="*/ 550 w 954"/>
                      <a:gd name="T13" fmla="*/ 359 h 1236"/>
                      <a:gd name="T14" fmla="*/ 596 w 954"/>
                      <a:gd name="T15" fmla="*/ 459 h 1236"/>
                      <a:gd name="T16" fmla="*/ 624 w 954"/>
                      <a:gd name="T17" fmla="*/ 567 h 1236"/>
                      <a:gd name="T18" fmla="*/ 633 w 954"/>
                      <a:gd name="T19" fmla="*/ 634 h 1236"/>
                      <a:gd name="T20" fmla="*/ 636 w 954"/>
                      <a:gd name="T21" fmla="*/ 1186 h 1236"/>
                      <a:gd name="T22" fmla="*/ 904 w 954"/>
                      <a:gd name="T23" fmla="*/ 693 h 1236"/>
                      <a:gd name="T24" fmla="*/ 901 w 954"/>
                      <a:gd name="T25" fmla="*/ 624 h 1236"/>
                      <a:gd name="T26" fmla="*/ 891 w 954"/>
                      <a:gd name="T27" fmla="*/ 559 h 1236"/>
                      <a:gd name="T28" fmla="*/ 886 w 954"/>
                      <a:gd name="T29" fmla="*/ 536 h 1236"/>
                      <a:gd name="T30" fmla="*/ 866 w 954"/>
                      <a:gd name="T31" fmla="*/ 473 h 1236"/>
                      <a:gd name="T32" fmla="*/ 840 w 954"/>
                      <a:gd name="T33" fmla="*/ 413 h 1236"/>
                      <a:gd name="T34" fmla="*/ 810 w 954"/>
                      <a:gd name="T35" fmla="*/ 356 h 1236"/>
                      <a:gd name="T36" fmla="*/ 779 w 954"/>
                      <a:gd name="T37" fmla="*/ 311 h 1236"/>
                      <a:gd name="T38" fmla="*/ 715 w 954"/>
                      <a:gd name="T39" fmla="*/ 239 h 1236"/>
                      <a:gd name="T40" fmla="*/ 643 w 954"/>
                      <a:gd name="T41" fmla="*/ 175 h 1236"/>
                      <a:gd name="T42" fmla="*/ 597 w 954"/>
                      <a:gd name="T43" fmla="*/ 144 h 1236"/>
                      <a:gd name="T44" fmla="*/ 540 w 954"/>
                      <a:gd name="T45" fmla="*/ 115 h 1236"/>
                      <a:gd name="T46" fmla="*/ 480 w 954"/>
                      <a:gd name="T47" fmla="*/ 89 h 1236"/>
                      <a:gd name="T48" fmla="*/ 417 w 954"/>
                      <a:gd name="T49" fmla="*/ 69 h 1236"/>
                      <a:gd name="T50" fmla="*/ 394 w 954"/>
                      <a:gd name="T51" fmla="*/ 64 h 1236"/>
                      <a:gd name="T52" fmla="*/ 328 w 954"/>
                      <a:gd name="T53" fmla="*/ 54 h 1236"/>
                      <a:gd name="T54" fmla="*/ 260 w 954"/>
                      <a:gd name="T55" fmla="*/ 50 h 1236"/>
                      <a:gd name="T56" fmla="*/ 295 w 954"/>
                      <a:gd name="T57" fmla="*/ 2 h 1236"/>
                      <a:gd name="T58" fmla="*/ 362 w 954"/>
                      <a:gd name="T59" fmla="*/ 8 h 1236"/>
                      <a:gd name="T60" fmla="*/ 404 w 954"/>
                      <a:gd name="T61" fmla="*/ 15 h 1236"/>
                      <a:gd name="T62" fmla="*/ 469 w 954"/>
                      <a:gd name="T63" fmla="*/ 33 h 1236"/>
                      <a:gd name="T64" fmla="*/ 530 w 954"/>
                      <a:gd name="T65" fmla="*/ 55 h 1236"/>
                      <a:gd name="T66" fmla="*/ 588 w 954"/>
                      <a:gd name="T67" fmla="*/ 82 h 1236"/>
                      <a:gd name="T68" fmla="*/ 644 w 954"/>
                      <a:gd name="T69" fmla="*/ 116 h 1236"/>
                      <a:gd name="T70" fmla="*/ 678 w 954"/>
                      <a:gd name="T71" fmla="*/ 141 h 1236"/>
                      <a:gd name="T72" fmla="*/ 750 w 954"/>
                      <a:gd name="T73" fmla="*/ 204 h 1236"/>
                      <a:gd name="T74" fmla="*/ 813 w 954"/>
                      <a:gd name="T75" fmla="*/ 276 h 1236"/>
                      <a:gd name="T76" fmla="*/ 838 w 954"/>
                      <a:gd name="T77" fmla="*/ 309 h 1236"/>
                      <a:gd name="T78" fmla="*/ 872 w 954"/>
                      <a:gd name="T79" fmla="*/ 365 h 1236"/>
                      <a:gd name="T80" fmla="*/ 899 w 954"/>
                      <a:gd name="T81" fmla="*/ 423 h 1236"/>
                      <a:gd name="T82" fmla="*/ 922 w 954"/>
                      <a:gd name="T83" fmla="*/ 484 h 1236"/>
                      <a:gd name="T84" fmla="*/ 939 w 954"/>
                      <a:gd name="T85" fmla="*/ 549 h 1236"/>
                      <a:gd name="T86" fmla="*/ 947 w 954"/>
                      <a:gd name="T87" fmla="*/ 591 h 1236"/>
                      <a:gd name="T88" fmla="*/ 953 w 954"/>
                      <a:gd name="T89" fmla="*/ 658 h 1236"/>
                      <a:gd name="T90" fmla="*/ 954 w 954"/>
                      <a:gd name="T91" fmla="*/ 1236 h 1236"/>
                      <a:gd name="T92" fmla="*/ 586 w 954"/>
                      <a:gd name="T93" fmla="*/ 663 h 1236"/>
                      <a:gd name="T94" fmla="*/ 576 w 954"/>
                      <a:gd name="T95" fmla="*/ 577 h 1236"/>
                      <a:gd name="T96" fmla="*/ 566 w 954"/>
                      <a:gd name="T97" fmla="*/ 533 h 1236"/>
                      <a:gd name="T98" fmla="*/ 529 w 954"/>
                      <a:gd name="T99" fmla="*/ 427 h 1236"/>
                      <a:gd name="T100" fmla="*/ 478 w 954"/>
                      <a:gd name="T101" fmla="*/ 335 h 1236"/>
                      <a:gd name="T102" fmla="*/ 412 w 954"/>
                      <a:gd name="T103" fmla="*/ 253 h 1236"/>
                      <a:gd name="T104" fmla="*/ 331 w 954"/>
                      <a:gd name="T105" fmla="*/ 180 h 1236"/>
                      <a:gd name="T106" fmla="*/ 294 w 954"/>
                      <a:gd name="T107" fmla="*/ 156 h 1236"/>
                      <a:gd name="T108" fmla="*/ 195 w 954"/>
                      <a:gd name="T109" fmla="*/ 103 h 1236"/>
                      <a:gd name="T110" fmla="*/ 95 w 954"/>
                      <a:gd name="T111" fmla="*/ 69 h 1236"/>
                      <a:gd name="T112" fmla="*/ 95 w 954"/>
                      <a:gd name="T113" fmla="*/ 22 h 1236"/>
                      <a:gd name="T114" fmla="*/ 138 w 954"/>
                      <a:gd name="T115" fmla="*/ 12 h 1236"/>
                      <a:gd name="T116" fmla="*/ 219 w 954"/>
                      <a:gd name="T117" fmla="*/ 2 h 1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954" h="1236">
                        <a:moveTo>
                          <a:pt x="260" y="50"/>
                        </a:moveTo>
                        <a:lnTo>
                          <a:pt x="219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6" y="81"/>
                        </a:lnTo>
                        <a:lnTo>
                          <a:pt x="314" y="110"/>
                        </a:lnTo>
                        <a:lnTo>
                          <a:pt x="321" y="115"/>
                        </a:lnTo>
                        <a:lnTo>
                          <a:pt x="366" y="146"/>
                        </a:lnTo>
                        <a:lnTo>
                          <a:pt x="408" y="182"/>
                        </a:lnTo>
                        <a:lnTo>
                          <a:pt x="447" y="219"/>
                        </a:lnTo>
                        <a:lnTo>
                          <a:pt x="483" y="261"/>
                        </a:lnTo>
                        <a:lnTo>
                          <a:pt x="515" y="304"/>
                        </a:lnTo>
                        <a:lnTo>
                          <a:pt x="521" y="312"/>
                        </a:lnTo>
                        <a:lnTo>
                          <a:pt x="550" y="359"/>
                        </a:lnTo>
                        <a:lnTo>
                          <a:pt x="575" y="407"/>
                        </a:lnTo>
                        <a:lnTo>
                          <a:pt x="596" y="459"/>
                        </a:lnTo>
                        <a:lnTo>
                          <a:pt x="612" y="513"/>
                        </a:lnTo>
                        <a:lnTo>
                          <a:pt x="624" y="567"/>
                        </a:lnTo>
                        <a:lnTo>
                          <a:pt x="626" y="577"/>
                        </a:lnTo>
                        <a:lnTo>
                          <a:pt x="633" y="634"/>
                        </a:lnTo>
                        <a:lnTo>
                          <a:pt x="636" y="663"/>
                        </a:lnTo>
                        <a:lnTo>
                          <a:pt x="636" y="1186"/>
                        </a:lnTo>
                        <a:lnTo>
                          <a:pt x="904" y="1186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1" y="624"/>
                        </a:lnTo>
                        <a:lnTo>
                          <a:pt x="897" y="591"/>
                        </a:lnTo>
                        <a:lnTo>
                          <a:pt x="891" y="559"/>
                        </a:lnTo>
                        <a:lnTo>
                          <a:pt x="891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80" y="89"/>
                        </a:lnTo>
                        <a:lnTo>
                          <a:pt x="449" y="7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2" y="58"/>
                        </a:lnTo>
                        <a:lnTo>
                          <a:pt x="328" y="54"/>
                        </a:lnTo>
                        <a:lnTo>
                          <a:pt x="295" y="51"/>
                        </a:lnTo>
                        <a:lnTo>
                          <a:pt x="260" y="50"/>
                        </a:lnTo>
                        <a:close/>
                        <a:moveTo>
                          <a:pt x="260" y="0"/>
                        </a:moveTo>
                        <a:lnTo>
                          <a:pt x="295" y="2"/>
                        </a:lnTo>
                        <a:lnTo>
                          <a:pt x="328" y="4"/>
                        </a:lnTo>
                        <a:lnTo>
                          <a:pt x="362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69" y="33"/>
                        </a:lnTo>
                        <a:lnTo>
                          <a:pt x="500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4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7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236"/>
                        </a:lnTo>
                        <a:lnTo>
                          <a:pt x="586" y="1236"/>
                        </a:lnTo>
                        <a:lnTo>
                          <a:pt x="586" y="663"/>
                        </a:lnTo>
                        <a:lnTo>
                          <a:pt x="583" y="634"/>
                        </a:lnTo>
                        <a:lnTo>
                          <a:pt x="576" y="577"/>
                        </a:lnTo>
                        <a:lnTo>
                          <a:pt x="576" y="577"/>
                        </a:lnTo>
                        <a:lnTo>
                          <a:pt x="566" y="533"/>
                        </a:lnTo>
                        <a:lnTo>
                          <a:pt x="550" y="479"/>
                        </a:lnTo>
                        <a:lnTo>
                          <a:pt x="529" y="427"/>
                        </a:lnTo>
                        <a:lnTo>
                          <a:pt x="504" y="379"/>
                        </a:lnTo>
                        <a:lnTo>
                          <a:pt x="478" y="335"/>
                        </a:lnTo>
                        <a:lnTo>
                          <a:pt x="448" y="296"/>
                        </a:lnTo>
                        <a:lnTo>
                          <a:pt x="412" y="253"/>
                        </a:lnTo>
                        <a:lnTo>
                          <a:pt x="373" y="216"/>
                        </a:lnTo>
                        <a:lnTo>
                          <a:pt x="331" y="180"/>
                        </a:lnTo>
                        <a:lnTo>
                          <a:pt x="294" y="154"/>
                        </a:lnTo>
                        <a:lnTo>
                          <a:pt x="294" y="156"/>
                        </a:lnTo>
                        <a:lnTo>
                          <a:pt x="246" y="127"/>
                        </a:lnTo>
                        <a:lnTo>
                          <a:pt x="195" y="103"/>
                        </a:lnTo>
                        <a:lnTo>
                          <a:pt x="144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9" y="2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3" name="Freeform 1756"/>
                  <p:cNvSpPr>
                    <a:spLocks noEditPoints="1"/>
                  </p:cNvSpPr>
                  <p:nvPr/>
                </p:nvSpPr>
                <p:spPr bwMode="auto">
                  <a:xfrm>
                    <a:off x="3870760" y="-544570"/>
                    <a:ext cx="191004" cy="343485"/>
                  </a:xfrm>
                  <a:custGeom>
                    <a:avLst/>
                    <a:gdLst>
                      <a:gd name="T0" fmla="*/ 491 w 1071"/>
                      <a:gd name="T1" fmla="*/ 64 h 1926"/>
                      <a:gd name="T2" fmla="*/ 389 w 1071"/>
                      <a:gd name="T3" fmla="*/ 107 h 1926"/>
                      <a:gd name="T4" fmla="*/ 342 w 1071"/>
                      <a:gd name="T5" fmla="*/ 134 h 1926"/>
                      <a:gd name="T6" fmla="*/ 262 w 1071"/>
                      <a:gd name="T7" fmla="*/ 196 h 1926"/>
                      <a:gd name="T8" fmla="*/ 188 w 1071"/>
                      <a:gd name="T9" fmla="*/ 276 h 1926"/>
                      <a:gd name="T10" fmla="*/ 132 w 1071"/>
                      <a:gd name="T11" fmla="*/ 359 h 1926"/>
                      <a:gd name="T12" fmla="*/ 87 w 1071"/>
                      <a:gd name="T13" fmla="*/ 459 h 1926"/>
                      <a:gd name="T14" fmla="*/ 58 w 1071"/>
                      <a:gd name="T15" fmla="*/ 567 h 1926"/>
                      <a:gd name="T16" fmla="*/ 52 w 1071"/>
                      <a:gd name="T17" fmla="*/ 614 h 1926"/>
                      <a:gd name="T18" fmla="*/ 50 w 1071"/>
                      <a:gd name="T19" fmla="*/ 673 h 1926"/>
                      <a:gd name="T20" fmla="*/ 232 w 1071"/>
                      <a:gd name="T21" fmla="*/ 1877 h 1926"/>
                      <a:gd name="T22" fmla="*/ 1021 w 1071"/>
                      <a:gd name="T23" fmla="*/ 1166 h 1926"/>
                      <a:gd name="T24" fmla="*/ 1018 w 1071"/>
                      <a:gd name="T25" fmla="*/ 614 h 1926"/>
                      <a:gd name="T26" fmla="*/ 1011 w 1071"/>
                      <a:gd name="T27" fmla="*/ 557 h 1926"/>
                      <a:gd name="T28" fmla="*/ 985 w 1071"/>
                      <a:gd name="T29" fmla="*/ 459 h 1926"/>
                      <a:gd name="T30" fmla="*/ 939 w 1071"/>
                      <a:gd name="T31" fmla="*/ 359 h 1926"/>
                      <a:gd name="T32" fmla="*/ 883 w 1071"/>
                      <a:gd name="T33" fmla="*/ 276 h 1926"/>
                      <a:gd name="T34" fmla="*/ 808 w 1071"/>
                      <a:gd name="T35" fmla="*/ 196 h 1926"/>
                      <a:gd name="T36" fmla="*/ 729 w 1071"/>
                      <a:gd name="T37" fmla="*/ 134 h 1926"/>
                      <a:gd name="T38" fmla="*/ 681 w 1071"/>
                      <a:gd name="T39" fmla="*/ 107 h 1926"/>
                      <a:gd name="T40" fmla="*/ 579 w 1071"/>
                      <a:gd name="T41" fmla="*/ 64 h 1926"/>
                      <a:gd name="T42" fmla="*/ 535 w 1071"/>
                      <a:gd name="T43" fmla="*/ 0 h 1926"/>
                      <a:gd name="T44" fmla="*/ 599 w 1071"/>
                      <a:gd name="T45" fmla="*/ 18 h 1926"/>
                      <a:gd name="T46" fmla="*/ 701 w 1071"/>
                      <a:gd name="T47" fmla="*/ 61 h 1926"/>
                      <a:gd name="T48" fmla="*/ 756 w 1071"/>
                      <a:gd name="T49" fmla="*/ 95 h 1926"/>
                      <a:gd name="T50" fmla="*/ 843 w 1071"/>
                      <a:gd name="T51" fmla="*/ 162 h 1926"/>
                      <a:gd name="T52" fmla="*/ 918 w 1071"/>
                      <a:gd name="T53" fmla="*/ 241 h 1926"/>
                      <a:gd name="T54" fmla="*/ 956 w 1071"/>
                      <a:gd name="T55" fmla="*/ 292 h 1926"/>
                      <a:gd name="T56" fmla="*/ 1010 w 1071"/>
                      <a:gd name="T57" fmla="*/ 387 h 1926"/>
                      <a:gd name="T58" fmla="*/ 1047 w 1071"/>
                      <a:gd name="T59" fmla="*/ 493 h 1926"/>
                      <a:gd name="T60" fmla="*/ 1061 w 1071"/>
                      <a:gd name="T61" fmla="*/ 557 h 1926"/>
                      <a:gd name="T62" fmla="*/ 1071 w 1071"/>
                      <a:gd name="T63" fmla="*/ 643 h 1926"/>
                      <a:gd name="T64" fmla="*/ 282 w 1071"/>
                      <a:gd name="T65" fmla="*/ 1216 h 1926"/>
                      <a:gd name="T66" fmla="*/ 0 w 1071"/>
                      <a:gd name="T67" fmla="*/ 1926 h 1926"/>
                      <a:gd name="T68" fmla="*/ 1 w 1071"/>
                      <a:gd name="T69" fmla="*/ 643 h 1926"/>
                      <a:gd name="T70" fmla="*/ 10 w 1071"/>
                      <a:gd name="T71" fmla="*/ 557 h 1926"/>
                      <a:gd name="T72" fmla="*/ 23 w 1071"/>
                      <a:gd name="T73" fmla="*/ 493 h 1926"/>
                      <a:gd name="T74" fmla="*/ 61 w 1071"/>
                      <a:gd name="T75" fmla="*/ 387 h 1926"/>
                      <a:gd name="T76" fmla="*/ 114 w 1071"/>
                      <a:gd name="T77" fmla="*/ 292 h 1926"/>
                      <a:gd name="T78" fmla="*/ 153 w 1071"/>
                      <a:gd name="T79" fmla="*/ 241 h 1926"/>
                      <a:gd name="T80" fmla="*/ 227 w 1071"/>
                      <a:gd name="T81" fmla="*/ 162 h 1926"/>
                      <a:gd name="T82" fmla="*/ 314 w 1071"/>
                      <a:gd name="T83" fmla="*/ 95 h 1926"/>
                      <a:gd name="T84" fmla="*/ 369 w 1071"/>
                      <a:gd name="T85" fmla="*/ 61 h 1926"/>
                      <a:gd name="T86" fmla="*/ 471 w 1071"/>
                      <a:gd name="T87" fmla="*/ 18 h 1926"/>
                      <a:gd name="T88" fmla="*/ 535 w 1071"/>
                      <a:gd name="T89" fmla="*/ 0 h 19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1071" h="1926">
                        <a:moveTo>
                          <a:pt x="536" y="50"/>
                        </a:moveTo>
                        <a:lnTo>
                          <a:pt x="491" y="64"/>
                        </a:lnTo>
                        <a:lnTo>
                          <a:pt x="439" y="83"/>
                        </a:lnTo>
                        <a:lnTo>
                          <a:pt x="389" y="107"/>
                        </a:lnTo>
                        <a:lnTo>
                          <a:pt x="342" y="136"/>
                        </a:lnTo>
                        <a:lnTo>
                          <a:pt x="342" y="134"/>
                        </a:lnTo>
                        <a:lnTo>
                          <a:pt x="305" y="160"/>
                        </a:lnTo>
                        <a:lnTo>
                          <a:pt x="262" y="196"/>
                        </a:lnTo>
                        <a:lnTo>
                          <a:pt x="224" y="233"/>
                        </a:lnTo>
                        <a:lnTo>
                          <a:pt x="188" y="276"/>
                        </a:lnTo>
                        <a:lnTo>
                          <a:pt x="158" y="315"/>
                        </a:lnTo>
                        <a:lnTo>
                          <a:pt x="132" y="359"/>
                        </a:lnTo>
                        <a:lnTo>
                          <a:pt x="107" y="407"/>
                        </a:lnTo>
                        <a:lnTo>
                          <a:pt x="87" y="459"/>
                        </a:lnTo>
                        <a:lnTo>
                          <a:pt x="70" y="513"/>
                        </a:lnTo>
                        <a:lnTo>
                          <a:pt x="58" y="567"/>
                        </a:lnTo>
                        <a:lnTo>
                          <a:pt x="58" y="567"/>
                        </a:lnTo>
                        <a:lnTo>
                          <a:pt x="52" y="614"/>
                        </a:lnTo>
                        <a:lnTo>
                          <a:pt x="51" y="643"/>
                        </a:lnTo>
                        <a:lnTo>
                          <a:pt x="50" y="673"/>
                        </a:lnTo>
                        <a:lnTo>
                          <a:pt x="50" y="1877"/>
                        </a:lnTo>
                        <a:lnTo>
                          <a:pt x="232" y="1877"/>
                        </a:lnTo>
                        <a:lnTo>
                          <a:pt x="232" y="1166"/>
                        </a:lnTo>
                        <a:lnTo>
                          <a:pt x="1021" y="1166"/>
                        </a:lnTo>
                        <a:lnTo>
                          <a:pt x="1021" y="643"/>
                        </a:lnTo>
                        <a:lnTo>
                          <a:pt x="1018" y="614"/>
                        </a:lnTo>
                        <a:lnTo>
                          <a:pt x="1011" y="557"/>
                        </a:lnTo>
                        <a:lnTo>
                          <a:pt x="1011" y="557"/>
                        </a:lnTo>
                        <a:lnTo>
                          <a:pt x="1001" y="513"/>
                        </a:lnTo>
                        <a:lnTo>
                          <a:pt x="985" y="459"/>
                        </a:lnTo>
                        <a:lnTo>
                          <a:pt x="964" y="407"/>
                        </a:lnTo>
                        <a:lnTo>
                          <a:pt x="939" y="359"/>
                        </a:lnTo>
                        <a:lnTo>
                          <a:pt x="913" y="315"/>
                        </a:lnTo>
                        <a:lnTo>
                          <a:pt x="883" y="276"/>
                        </a:lnTo>
                        <a:lnTo>
                          <a:pt x="847" y="233"/>
                        </a:lnTo>
                        <a:lnTo>
                          <a:pt x="808" y="196"/>
                        </a:lnTo>
                        <a:lnTo>
                          <a:pt x="766" y="160"/>
                        </a:lnTo>
                        <a:lnTo>
                          <a:pt x="729" y="134"/>
                        </a:lnTo>
                        <a:lnTo>
                          <a:pt x="729" y="136"/>
                        </a:lnTo>
                        <a:lnTo>
                          <a:pt x="681" y="107"/>
                        </a:lnTo>
                        <a:lnTo>
                          <a:pt x="630" y="83"/>
                        </a:lnTo>
                        <a:lnTo>
                          <a:pt x="579" y="64"/>
                        </a:lnTo>
                        <a:lnTo>
                          <a:pt x="536" y="50"/>
                        </a:lnTo>
                        <a:close/>
                        <a:moveTo>
                          <a:pt x="535" y="0"/>
                        </a:moveTo>
                        <a:lnTo>
                          <a:pt x="541" y="2"/>
                        </a:lnTo>
                        <a:lnTo>
                          <a:pt x="599" y="18"/>
                        </a:lnTo>
                        <a:lnTo>
                          <a:pt x="650" y="38"/>
                        </a:lnTo>
                        <a:lnTo>
                          <a:pt x="701" y="61"/>
                        </a:lnTo>
                        <a:lnTo>
                          <a:pt x="749" y="90"/>
                        </a:lnTo>
                        <a:lnTo>
                          <a:pt x="756" y="95"/>
                        </a:lnTo>
                        <a:lnTo>
                          <a:pt x="801" y="126"/>
                        </a:lnTo>
                        <a:lnTo>
                          <a:pt x="843" y="162"/>
                        </a:lnTo>
                        <a:lnTo>
                          <a:pt x="882" y="199"/>
                        </a:lnTo>
                        <a:lnTo>
                          <a:pt x="918" y="241"/>
                        </a:lnTo>
                        <a:lnTo>
                          <a:pt x="950" y="284"/>
                        </a:lnTo>
                        <a:lnTo>
                          <a:pt x="956" y="292"/>
                        </a:lnTo>
                        <a:lnTo>
                          <a:pt x="985" y="339"/>
                        </a:lnTo>
                        <a:lnTo>
                          <a:pt x="1010" y="387"/>
                        </a:lnTo>
                        <a:lnTo>
                          <a:pt x="1031" y="439"/>
                        </a:lnTo>
                        <a:lnTo>
                          <a:pt x="1047" y="493"/>
                        </a:lnTo>
                        <a:lnTo>
                          <a:pt x="1059" y="547"/>
                        </a:lnTo>
                        <a:lnTo>
                          <a:pt x="1061" y="557"/>
                        </a:lnTo>
                        <a:lnTo>
                          <a:pt x="1068" y="614"/>
                        </a:lnTo>
                        <a:lnTo>
                          <a:pt x="1071" y="643"/>
                        </a:lnTo>
                        <a:lnTo>
                          <a:pt x="1071" y="1216"/>
                        </a:lnTo>
                        <a:lnTo>
                          <a:pt x="282" y="1216"/>
                        </a:lnTo>
                        <a:lnTo>
                          <a:pt x="282" y="1926"/>
                        </a:lnTo>
                        <a:lnTo>
                          <a:pt x="0" y="1926"/>
                        </a:lnTo>
                        <a:lnTo>
                          <a:pt x="0" y="673"/>
                        </a:lnTo>
                        <a:lnTo>
                          <a:pt x="1" y="643"/>
                        </a:lnTo>
                        <a:lnTo>
                          <a:pt x="2" y="614"/>
                        </a:lnTo>
                        <a:lnTo>
                          <a:pt x="10" y="557"/>
                        </a:lnTo>
                        <a:lnTo>
                          <a:pt x="12" y="547"/>
                        </a:lnTo>
                        <a:lnTo>
                          <a:pt x="23" y="493"/>
                        </a:lnTo>
                        <a:lnTo>
                          <a:pt x="41" y="439"/>
                        </a:lnTo>
                        <a:lnTo>
                          <a:pt x="61" y="387"/>
                        </a:lnTo>
                        <a:lnTo>
                          <a:pt x="86" y="339"/>
                        </a:lnTo>
                        <a:lnTo>
                          <a:pt x="114" y="292"/>
                        </a:lnTo>
                        <a:lnTo>
                          <a:pt x="120" y="284"/>
                        </a:lnTo>
                        <a:lnTo>
                          <a:pt x="153" y="241"/>
                        </a:lnTo>
                        <a:lnTo>
                          <a:pt x="189" y="199"/>
                        </a:lnTo>
                        <a:lnTo>
                          <a:pt x="227" y="162"/>
                        </a:lnTo>
                        <a:lnTo>
                          <a:pt x="270" y="126"/>
                        </a:lnTo>
                        <a:lnTo>
                          <a:pt x="314" y="95"/>
                        </a:lnTo>
                        <a:lnTo>
                          <a:pt x="322" y="90"/>
                        </a:lnTo>
                        <a:lnTo>
                          <a:pt x="369" y="61"/>
                        </a:lnTo>
                        <a:lnTo>
                          <a:pt x="419" y="38"/>
                        </a:lnTo>
                        <a:lnTo>
                          <a:pt x="471" y="18"/>
                        </a:lnTo>
                        <a:lnTo>
                          <a:pt x="530" y="2"/>
                        </a:lnTo>
                        <a:lnTo>
                          <a:pt x="535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4" name="Freeform 1757"/>
                  <p:cNvSpPr>
                    <a:spLocks/>
                  </p:cNvSpPr>
                  <p:nvPr/>
                </p:nvSpPr>
                <p:spPr bwMode="auto">
                  <a:xfrm>
                    <a:off x="3913027" y="-336446"/>
                    <a:ext cx="225780" cy="150877"/>
                  </a:xfrm>
                  <a:custGeom>
                    <a:avLst/>
                    <a:gdLst>
                      <a:gd name="T0" fmla="*/ 812 w 1266"/>
                      <a:gd name="T1" fmla="*/ 0 h 846"/>
                      <a:gd name="T2" fmla="*/ 1266 w 1266"/>
                      <a:gd name="T3" fmla="*/ 0 h 846"/>
                      <a:gd name="T4" fmla="*/ 1266 w 1266"/>
                      <a:gd name="T5" fmla="*/ 846 h 846"/>
                      <a:gd name="T6" fmla="*/ 0 w 1266"/>
                      <a:gd name="T7" fmla="*/ 846 h 846"/>
                      <a:gd name="T8" fmla="*/ 0 w 1266"/>
                      <a:gd name="T9" fmla="*/ 736 h 846"/>
                      <a:gd name="T10" fmla="*/ 50 w 1266"/>
                      <a:gd name="T11" fmla="*/ 736 h 846"/>
                      <a:gd name="T12" fmla="*/ 50 w 1266"/>
                      <a:gd name="T13" fmla="*/ 796 h 846"/>
                      <a:gd name="T14" fmla="*/ 1216 w 1266"/>
                      <a:gd name="T15" fmla="*/ 796 h 846"/>
                      <a:gd name="T16" fmla="*/ 1216 w 1266"/>
                      <a:gd name="T17" fmla="*/ 50 h 846"/>
                      <a:gd name="T18" fmla="*/ 812 w 1266"/>
                      <a:gd name="T19" fmla="*/ 50 h 846"/>
                      <a:gd name="T20" fmla="*/ 812 w 1266"/>
                      <a:gd name="T21" fmla="*/ 0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66" h="846">
                        <a:moveTo>
                          <a:pt x="812" y="0"/>
                        </a:moveTo>
                        <a:lnTo>
                          <a:pt x="1266" y="0"/>
                        </a:lnTo>
                        <a:lnTo>
                          <a:pt x="1266" y="846"/>
                        </a:lnTo>
                        <a:lnTo>
                          <a:pt x="0" y="846"/>
                        </a:lnTo>
                        <a:lnTo>
                          <a:pt x="0" y="736"/>
                        </a:lnTo>
                        <a:lnTo>
                          <a:pt x="50" y="736"/>
                        </a:lnTo>
                        <a:lnTo>
                          <a:pt x="50" y="796"/>
                        </a:lnTo>
                        <a:lnTo>
                          <a:pt x="1216" y="796"/>
                        </a:lnTo>
                        <a:lnTo>
                          <a:pt x="1216" y="50"/>
                        </a:lnTo>
                        <a:lnTo>
                          <a:pt x="812" y="50"/>
                        </a:lnTo>
                        <a:lnTo>
                          <a:pt x="81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5" name="Rectangle 1758"/>
                  <p:cNvSpPr>
                    <a:spLocks noChangeArrowheads="1"/>
                  </p:cNvSpPr>
                  <p:nvPr/>
                </p:nvSpPr>
                <p:spPr bwMode="auto">
                  <a:xfrm>
                    <a:off x="3916772" y="-218205"/>
                    <a:ext cx="217220" cy="28356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6" name="Rectangle 1779"/>
                  <p:cNvSpPr>
                    <a:spLocks noChangeArrowheads="1"/>
                  </p:cNvSpPr>
                  <p:nvPr/>
                </p:nvSpPr>
                <p:spPr bwMode="auto">
                  <a:xfrm>
                    <a:off x="4135597" y="-292039"/>
                    <a:ext cx="42802" cy="81324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7" name="Freeform 1800"/>
                  <p:cNvSpPr>
                    <a:spLocks noEditPoints="1"/>
                  </p:cNvSpPr>
                  <p:nvPr/>
                </p:nvSpPr>
                <p:spPr bwMode="auto">
                  <a:xfrm>
                    <a:off x="3568472" y="-502303"/>
                    <a:ext cx="68483" cy="138036"/>
                  </a:xfrm>
                  <a:custGeom>
                    <a:avLst/>
                    <a:gdLst>
                      <a:gd name="T0" fmla="*/ 169 w 383"/>
                      <a:gd name="T1" fmla="*/ 42 h 774"/>
                      <a:gd name="T2" fmla="*/ 127 w 383"/>
                      <a:gd name="T3" fmla="*/ 71 h 774"/>
                      <a:gd name="T4" fmla="*/ 91 w 383"/>
                      <a:gd name="T5" fmla="*/ 125 h 774"/>
                      <a:gd name="T6" fmla="*/ 63 w 383"/>
                      <a:gd name="T7" fmla="*/ 199 h 774"/>
                      <a:gd name="T8" fmla="*/ 45 w 383"/>
                      <a:gd name="T9" fmla="*/ 288 h 774"/>
                      <a:gd name="T10" fmla="*/ 37 w 383"/>
                      <a:gd name="T11" fmla="*/ 387 h 774"/>
                      <a:gd name="T12" fmla="*/ 45 w 383"/>
                      <a:gd name="T13" fmla="*/ 486 h 774"/>
                      <a:gd name="T14" fmla="*/ 63 w 383"/>
                      <a:gd name="T15" fmla="*/ 576 h 774"/>
                      <a:gd name="T16" fmla="*/ 91 w 383"/>
                      <a:gd name="T17" fmla="*/ 650 h 774"/>
                      <a:gd name="T18" fmla="*/ 127 w 383"/>
                      <a:gd name="T19" fmla="*/ 703 h 774"/>
                      <a:gd name="T20" fmla="*/ 169 w 383"/>
                      <a:gd name="T21" fmla="*/ 733 h 774"/>
                      <a:gd name="T22" fmla="*/ 214 w 383"/>
                      <a:gd name="T23" fmla="*/ 733 h 774"/>
                      <a:gd name="T24" fmla="*/ 256 w 383"/>
                      <a:gd name="T25" fmla="*/ 703 h 774"/>
                      <a:gd name="T26" fmla="*/ 292 w 383"/>
                      <a:gd name="T27" fmla="*/ 650 h 774"/>
                      <a:gd name="T28" fmla="*/ 321 w 383"/>
                      <a:gd name="T29" fmla="*/ 576 h 774"/>
                      <a:gd name="T30" fmla="*/ 339 w 383"/>
                      <a:gd name="T31" fmla="*/ 486 h 774"/>
                      <a:gd name="T32" fmla="*/ 346 w 383"/>
                      <a:gd name="T33" fmla="*/ 387 h 774"/>
                      <a:gd name="T34" fmla="*/ 339 w 383"/>
                      <a:gd name="T35" fmla="*/ 288 h 774"/>
                      <a:gd name="T36" fmla="*/ 321 w 383"/>
                      <a:gd name="T37" fmla="*/ 199 h 774"/>
                      <a:gd name="T38" fmla="*/ 292 w 383"/>
                      <a:gd name="T39" fmla="*/ 125 h 774"/>
                      <a:gd name="T40" fmla="*/ 256 w 383"/>
                      <a:gd name="T41" fmla="*/ 71 h 774"/>
                      <a:gd name="T42" fmla="*/ 214 w 383"/>
                      <a:gd name="T43" fmla="*/ 42 h 774"/>
                      <a:gd name="T44" fmla="*/ 191 w 383"/>
                      <a:gd name="T45" fmla="*/ 0 h 774"/>
                      <a:gd name="T46" fmla="*/ 247 w 383"/>
                      <a:gd name="T47" fmla="*/ 16 h 774"/>
                      <a:gd name="T48" fmla="*/ 296 w 383"/>
                      <a:gd name="T49" fmla="*/ 62 h 774"/>
                      <a:gd name="T50" fmla="*/ 337 w 383"/>
                      <a:gd name="T51" fmla="*/ 133 h 774"/>
                      <a:gd name="T52" fmla="*/ 365 w 383"/>
                      <a:gd name="T53" fmla="*/ 223 h 774"/>
                      <a:gd name="T54" fmla="*/ 380 w 383"/>
                      <a:gd name="T55" fmla="*/ 329 h 774"/>
                      <a:gd name="T56" fmla="*/ 380 w 383"/>
                      <a:gd name="T57" fmla="*/ 445 h 774"/>
                      <a:gd name="T58" fmla="*/ 365 w 383"/>
                      <a:gd name="T59" fmla="*/ 552 h 774"/>
                      <a:gd name="T60" fmla="*/ 337 w 383"/>
                      <a:gd name="T61" fmla="*/ 643 h 774"/>
                      <a:gd name="T62" fmla="*/ 296 w 383"/>
                      <a:gd name="T63" fmla="*/ 712 h 774"/>
                      <a:gd name="T64" fmla="*/ 247 w 383"/>
                      <a:gd name="T65" fmla="*/ 757 h 774"/>
                      <a:gd name="T66" fmla="*/ 191 w 383"/>
                      <a:gd name="T67" fmla="*/ 774 h 774"/>
                      <a:gd name="T68" fmla="*/ 135 w 383"/>
                      <a:gd name="T69" fmla="*/ 757 h 774"/>
                      <a:gd name="T70" fmla="*/ 87 w 383"/>
                      <a:gd name="T71" fmla="*/ 712 h 774"/>
                      <a:gd name="T72" fmla="*/ 47 w 383"/>
                      <a:gd name="T73" fmla="*/ 643 h 774"/>
                      <a:gd name="T74" fmla="*/ 17 w 383"/>
                      <a:gd name="T75" fmla="*/ 552 h 774"/>
                      <a:gd name="T76" fmla="*/ 2 w 383"/>
                      <a:gd name="T77" fmla="*/ 445 h 774"/>
                      <a:gd name="T78" fmla="*/ 2 w 383"/>
                      <a:gd name="T79" fmla="*/ 329 h 774"/>
                      <a:gd name="T80" fmla="*/ 17 w 383"/>
                      <a:gd name="T81" fmla="*/ 223 h 774"/>
                      <a:gd name="T82" fmla="*/ 47 w 383"/>
                      <a:gd name="T83" fmla="*/ 133 h 774"/>
                      <a:gd name="T84" fmla="*/ 87 w 383"/>
                      <a:gd name="T85" fmla="*/ 62 h 774"/>
                      <a:gd name="T86" fmla="*/ 135 w 383"/>
                      <a:gd name="T87" fmla="*/ 16 h 774"/>
                      <a:gd name="T88" fmla="*/ 191 w 383"/>
                      <a:gd name="T89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383" h="774">
                        <a:moveTo>
                          <a:pt x="191" y="37"/>
                        </a:moveTo>
                        <a:lnTo>
                          <a:pt x="169" y="42"/>
                        </a:lnTo>
                        <a:lnTo>
                          <a:pt x="148" y="54"/>
                        </a:lnTo>
                        <a:lnTo>
                          <a:pt x="127" y="71"/>
                        </a:lnTo>
                        <a:lnTo>
                          <a:pt x="108" y="96"/>
                        </a:lnTo>
                        <a:lnTo>
                          <a:pt x="91" y="125"/>
                        </a:lnTo>
                        <a:lnTo>
                          <a:pt x="76" y="159"/>
                        </a:lnTo>
                        <a:lnTo>
                          <a:pt x="63" y="199"/>
                        </a:lnTo>
                        <a:lnTo>
                          <a:pt x="52" y="242"/>
                        </a:lnTo>
                        <a:lnTo>
                          <a:pt x="45" y="288"/>
                        </a:lnTo>
                        <a:lnTo>
                          <a:pt x="40" y="336"/>
                        </a:lnTo>
                        <a:lnTo>
                          <a:pt x="37" y="387"/>
                        </a:lnTo>
                        <a:lnTo>
                          <a:pt x="40" y="438"/>
                        </a:lnTo>
                        <a:lnTo>
                          <a:pt x="45" y="486"/>
                        </a:lnTo>
                        <a:lnTo>
                          <a:pt x="52" y="534"/>
                        </a:lnTo>
                        <a:lnTo>
                          <a:pt x="63" y="576"/>
                        </a:lnTo>
                        <a:lnTo>
                          <a:pt x="76" y="615"/>
                        </a:lnTo>
                        <a:lnTo>
                          <a:pt x="91" y="650"/>
                        </a:lnTo>
                        <a:lnTo>
                          <a:pt x="108" y="680"/>
                        </a:lnTo>
                        <a:lnTo>
                          <a:pt x="127" y="703"/>
                        </a:lnTo>
                        <a:lnTo>
                          <a:pt x="148" y="722"/>
                        </a:lnTo>
                        <a:lnTo>
                          <a:pt x="169" y="733"/>
                        </a:lnTo>
                        <a:lnTo>
                          <a:pt x="191" y="737"/>
                        </a:lnTo>
                        <a:lnTo>
                          <a:pt x="214" y="733"/>
                        </a:lnTo>
                        <a:lnTo>
                          <a:pt x="235" y="722"/>
                        </a:lnTo>
                        <a:lnTo>
                          <a:pt x="256" y="703"/>
                        </a:lnTo>
                        <a:lnTo>
                          <a:pt x="275" y="680"/>
                        </a:lnTo>
                        <a:lnTo>
                          <a:pt x="292" y="650"/>
                        </a:lnTo>
                        <a:lnTo>
                          <a:pt x="307" y="615"/>
                        </a:lnTo>
                        <a:lnTo>
                          <a:pt x="321" y="576"/>
                        </a:lnTo>
                        <a:lnTo>
                          <a:pt x="331" y="534"/>
                        </a:lnTo>
                        <a:lnTo>
                          <a:pt x="339" y="486"/>
                        </a:lnTo>
                        <a:lnTo>
                          <a:pt x="344" y="438"/>
                        </a:lnTo>
                        <a:lnTo>
                          <a:pt x="346" y="387"/>
                        </a:lnTo>
                        <a:lnTo>
                          <a:pt x="344" y="336"/>
                        </a:lnTo>
                        <a:lnTo>
                          <a:pt x="339" y="288"/>
                        </a:lnTo>
                        <a:lnTo>
                          <a:pt x="331" y="242"/>
                        </a:lnTo>
                        <a:lnTo>
                          <a:pt x="321" y="199"/>
                        </a:lnTo>
                        <a:lnTo>
                          <a:pt x="307" y="159"/>
                        </a:lnTo>
                        <a:lnTo>
                          <a:pt x="292" y="125"/>
                        </a:lnTo>
                        <a:lnTo>
                          <a:pt x="275" y="96"/>
                        </a:lnTo>
                        <a:lnTo>
                          <a:pt x="256" y="71"/>
                        </a:lnTo>
                        <a:lnTo>
                          <a:pt x="235" y="54"/>
                        </a:lnTo>
                        <a:lnTo>
                          <a:pt x="214" y="42"/>
                        </a:lnTo>
                        <a:lnTo>
                          <a:pt x="191" y="37"/>
                        </a:lnTo>
                        <a:close/>
                        <a:moveTo>
                          <a:pt x="191" y="0"/>
                        </a:moveTo>
                        <a:lnTo>
                          <a:pt x="220" y="5"/>
                        </a:lnTo>
                        <a:lnTo>
                          <a:pt x="247" y="16"/>
                        </a:lnTo>
                        <a:lnTo>
                          <a:pt x="272" y="36"/>
                        </a:lnTo>
                        <a:lnTo>
                          <a:pt x="296" y="62"/>
                        </a:lnTo>
                        <a:lnTo>
                          <a:pt x="318" y="94"/>
                        </a:lnTo>
                        <a:lnTo>
                          <a:pt x="337" y="133"/>
                        </a:lnTo>
                        <a:lnTo>
                          <a:pt x="352" y="175"/>
                        </a:lnTo>
                        <a:lnTo>
                          <a:pt x="365" y="223"/>
                        </a:lnTo>
                        <a:lnTo>
                          <a:pt x="374" y="274"/>
                        </a:lnTo>
                        <a:lnTo>
                          <a:pt x="380" y="329"/>
                        </a:lnTo>
                        <a:lnTo>
                          <a:pt x="383" y="387"/>
                        </a:lnTo>
                        <a:lnTo>
                          <a:pt x="380" y="445"/>
                        </a:lnTo>
                        <a:lnTo>
                          <a:pt x="374" y="500"/>
                        </a:lnTo>
                        <a:lnTo>
                          <a:pt x="365" y="552"/>
                        </a:lnTo>
                        <a:lnTo>
                          <a:pt x="352" y="599"/>
                        </a:lnTo>
                        <a:lnTo>
                          <a:pt x="337" y="643"/>
                        </a:lnTo>
                        <a:lnTo>
                          <a:pt x="318" y="680"/>
                        </a:lnTo>
                        <a:lnTo>
                          <a:pt x="296" y="712"/>
                        </a:lnTo>
                        <a:lnTo>
                          <a:pt x="272" y="738"/>
                        </a:lnTo>
                        <a:lnTo>
                          <a:pt x="247" y="757"/>
                        </a:lnTo>
                        <a:lnTo>
                          <a:pt x="220" y="769"/>
                        </a:lnTo>
                        <a:lnTo>
                          <a:pt x="191" y="774"/>
                        </a:lnTo>
                        <a:lnTo>
                          <a:pt x="163" y="769"/>
                        </a:lnTo>
                        <a:lnTo>
                          <a:pt x="135" y="757"/>
                        </a:lnTo>
                        <a:lnTo>
                          <a:pt x="110" y="738"/>
                        </a:lnTo>
                        <a:lnTo>
                          <a:pt x="87" y="712"/>
                        </a:lnTo>
                        <a:lnTo>
                          <a:pt x="66" y="680"/>
                        </a:lnTo>
                        <a:lnTo>
                          <a:pt x="47" y="643"/>
                        </a:lnTo>
                        <a:lnTo>
                          <a:pt x="31" y="599"/>
                        </a:lnTo>
                        <a:lnTo>
                          <a:pt x="17" y="552"/>
                        </a:lnTo>
                        <a:lnTo>
                          <a:pt x="8" y="500"/>
                        </a:lnTo>
                        <a:lnTo>
                          <a:pt x="2" y="445"/>
                        </a:lnTo>
                        <a:lnTo>
                          <a:pt x="0" y="387"/>
                        </a:lnTo>
                        <a:lnTo>
                          <a:pt x="2" y="329"/>
                        </a:lnTo>
                        <a:lnTo>
                          <a:pt x="8" y="274"/>
                        </a:lnTo>
                        <a:lnTo>
                          <a:pt x="17" y="223"/>
                        </a:lnTo>
                        <a:lnTo>
                          <a:pt x="31" y="175"/>
                        </a:lnTo>
                        <a:lnTo>
                          <a:pt x="47" y="133"/>
                        </a:lnTo>
                        <a:lnTo>
                          <a:pt x="66" y="94"/>
                        </a:lnTo>
                        <a:lnTo>
                          <a:pt x="87" y="62"/>
                        </a:lnTo>
                        <a:lnTo>
                          <a:pt x="110" y="36"/>
                        </a:lnTo>
                        <a:lnTo>
                          <a:pt x="135" y="16"/>
                        </a:lnTo>
                        <a:lnTo>
                          <a:pt x="163" y="5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8" name="Freeform 1801"/>
                  <p:cNvSpPr>
                    <a:spLocks noEditPoints="1"/>
                  </p:cNvSpPr>
                  <p:nvPr/>
                </p:nvSpPr>
                <p:spPr bwMode="auto">
                  <a:xfrm>
                    <a:off x="3540116" y="-478762"/>
                    <a:ext cx="124661" cy="91489"/>
                  </a:xfrm>
                  <a:custGeom>
                    <a:avLst/>
                    <a:gdLst>
                      <a:gd name="T0" fmla="*/ 508 w 699"/>
                      <a:gd name="T1" fmla="*/ 39 h 511"/>
                      <a:gd name="T2" fmla="*/ 435 w 699"/>
                      <a:gd name="T3" fmla="*/ 53 h 511"/>
                      <a:gd name="T4" fmla="*/ 354 w 699"/>
                      <a:gd name="T5" fmla="*/ 82 h 511"/>
                      <a:gd name="T6" fmla="*/ 272 w 699"/>
                      <a:gd name="T7" fmla="*/ 122 h 511"/>
                      <a:gd name="T8" fmla="*/ 195 w 699"/>
                      <a:gd name="T9" fmla="*/ 173 h 511"/>
                      <a:gd name="T10" fmla="*/ 132 w 699"/>
                      <a:gd name="T11" fmla="*/ 228 h 511"/>
                      <a:gd name="T12" fmla="*/ 82 w 699"/>
                      <a:gd name="T13" fmla="*/ 285 h 511"/>
                      <a:gd name="T14" fmla="*/ 50 w 699"/>
                      <a:gd name="T15" fmla="*/ 340 h 511"/>
                      <a:gd name="T16" fmla="*/ 37 w 699"/>
                      <a:gd name="T17" fmla="*/ 389 h 511"/>
                      <a:gd name="T18" fmla="*/ 46 w 699"/>
                      <a:gd name="T19" fmla="*/ 430 h 511"/>
                      <a:gd name="T20" fmla="*/ 77 w 699"/>
                      <a:gd name="T21" fmla="*/ 459 h 511"/>
                      <a:gd name="T22" fmla="*/ 127 w 699"/>
                      <a:gd name="T23" fmla="*/ 472 h 511"/>
                      <a:gd name="T24" fmla="*/ 190 w 699"/>
                      <a:gd name="T25" fmla="*/ 472 h 511"/>
                      <a:gd name="T26" fmla="*/ 263 w 699"/>
                      <a:gd name="T27" fmla="*/ 457 h 511"/>
                      <a:gd name="T28" fmla="*/ 344 w 699"/>
                      <a:gd name="T29" fmla="*/ 429 h 511"/>
                      <a:gd name="T30" fmla="*/ 426 w 699"/>
                      <a:gd name="T31" fmla="*/ 388 h 511"/>
                      <a:gd name="T32" fmla="*/ 504 w 699"/>
                      <a:gd name="T33" fmla="*/ 337 h 511"/>
                      <a:gd name="T34" fmla="*/ 567 w 699"/>
                      <a:gd name="T35" fmla="*/ 282 h 511"/>
                      <a:gd name="T36" fmla="*/ 617 w 699"/>
                      <a:gd name="T37" fmla="*/ 225 h 511"/>
                      <a:gd name="T38" fmla="*/ 649 w 699"/>
                      <a:gd name="T39" fmla="*/ 171 h 511"/>
                      <a:gd name="T40" fmla="*/ 661 w 699"/>
                      <a:gd name="T41" fmla="*/ 122 h 511"/>
                      <a:gd name="T42" fmla="*/ 653 w 699"/>
                      <a:gd name="T43" fmla="*/ 80 h 511"/>
                      <a:gd name="T44" fmla="*/ 622 w 699"/>
                      <a:gd name="T45" fmla="*/ 52 h 511"/>
                      <a:gd name="T46" fmla="*/ 572 w 699"/>
                      <a:gd name="T47" fmla="*/ 38 h 511"/>
                      <a:gd name="T48" fmla="*/ 537 w 699"/>
                      <a:gd name="T49" fmla="*/ 0 h 511"/>
                      <a:gd name="T50" fmla="*/ 601 w 699"/>
                      <a:gd name="T51" fmla="*/ 6 h 511"/>
                      <a:gd name="T52" fmla="*/ 652 w 699"/>
                      <a:gd name="T53" fmla="*/ 27 h 511"/>
                      <a:gd name="T54" fmla="*/ 685 w 699"/>
                      <a:gd name="T55" fmla="*/ 62 h 511"/>
                      <a:gd name="T56" fmla="*/ 699 w 699"/>
                      <a:gd name="T57" fmla="*/ 114 h 511"/>
                      <a:gd name="T58" fmla="*/ 689 w 699"/>
                      <a:gd name="T59" fmla="*/ 172 h 511"/>
                      <a:gd name="T60" fmla="*/ 655 w 699"/>
                      <a:gd name="T61" fmla="*/ 235 h 511"/>
                      <a:gd name="T62" fmla="*/ 603 w 699"/>
                      <a:gd name="T63" fmla="*/ 300 h 511"/>
                      <a:gd name="T64" fmla="*/ 532 w 699"/>
                      <a:gd name="T65" fmla="*/ 363 h 511"/>
                      <a:gd name="T66" fmla="*/ 445 w 699"/>
                      <a:gd name="T67" fmla="*/ 420 h 511"/>
                      <a:gd name="T68" fmla="*/ 358 w 699"/>
                      <a:gd name="T69" fmla="*/ 464 h 511"/>
                      <a:gd name="T70" fmla="*/ 275 w 699"/>
                      <a:gd name="T71" fmla="*/ 493 h 511"/>
                      <a:gd name="T72" fmla="*/ 198 w 699"/>
                      <a:gd name="T73" fmla="*/ 508 h 511"/>
                      <a:gd name="T74" fmla="*/ 128 w 699"/>
                      <a:gd name="T75" fmla="*/ 509 h 511"/>
                      <a:gd name="T76" fmla="*/ 71 w 699"/>
                      <a:gd name="T77" fmla="*/ 496 h 511"/>
                      <a:gd name="T78" fmla="*/ 28 w 699"/>
                      <a:gd name="T79" fmla="*/ 468 h 511"/>
                      <a:gd name="T80" fmla="*/ 4 w 699"/>
                      <a:gd name="T81" fmla="*/ 424 h 511"/>
                      <a:gd name="T82" fmla="*/ 2 w 699"/>
                      <a:gd name="T83" fmla="*/ 369 h 511"/>
                      <a:gd name="T84" fmla="*/ 23 w 699"/>
                      <a:gd name="T85" fmla="*/ 307 h 511"/>
                      <a:gd name="T86" fmla="*/ 67 w 699"/>
                      <a:gd name="T87" fmla="*/ 243 h 511"/>
                      <a:gd name="T88" fmla="*/ 129 w 699"/>
                      <a:gd name="T89" fmla="*/ 178 h 511"/>
                      <a:gd name="T90" fmla="*/ 209 w 699"/>
                      <a:gd name="T91" fmla="*/ 118 h 511"/>
                      <a:gd name="T92" fmla="*/ 297 w 699"/>
                      <a:gd name="T93" fmla="*/ 67 h 511"/>
                      <a:gd name="T94" fmla="*/ 383 w 699"/>
                      <a:gd name="T95" fmla="*/ 31 h 511"/>
                      <a:gd name="T96" fmla="*/ 464 w 699"/>
                      <a:gd name="T97" fmla="*/ 8 h 511"/>
                      <a:gd name="T98" fmla="*/ 537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542" y="37"/>
                        </a:moveTo>
                        <a:lnTo>
                          <a:pt x="508" y="39"/>
                        </a:lnTo>
                        <a:lnTo>
                          <a:pt x="472" y="44"/>
                        </a:lnTo>
                        <a:lnTo>
                          <a:pt x="435" y="53"/>
                        </a:lnTo>
                        <a:lnTo>
                          <a:pt x="395" y="65"/>
                        </a:lnTo>
                        <a:lnTo>
                          <a:pt x="354" y="82"/>
                        </a:lnTo>
                        <a:lnTo>
                          <a:pt x="313" y="100"/>
                        </a:lnTo>
                        <a:lnTo>
                          <a:pt x="272" y="122"/>
                        </a:lnTo>
                        <a:lnTo>
                          <a:pt x="232" y="147"/>
                        </a:lnTo>
                        <a:lnTo>
                          <a:pt x="195" y="173"/>
                        </a:lnTo>
                        <a:lnTo>
                          <a:pt x="162" y="201"/>
                        </a:lnTo>
                        <a:lnTo>
                          <a:pt x="132" y="228"/>
                        </a:lnTo>
                        <a:lnTo>
                          <a:pt x="104" y="256"/>
                        </a:lnTo>
                        <a:lnTo>
                          <a:pt x="82" y="285"/>
                        </a:lnTo>
                        <a:lnTo>
                          <a:pt x="63" y="312"/>
                        </a:lnTo>
                        <a:lnTo>
                          <a:pt x="50" y="340"/>
                        </a:lnTo>
                        <a:lnTo>
                          <a:pt x="41" y="364"/>
                        </a:lnTo>
                        <a:lnTo>
                          <a:pt x="37" y="389"/>
                        </a:lnTo>
                        <a:lnTo>
                          <a:pt x="38" y="410"/>
                        </a:lnTo>
                        <a:lnTo>
                          <a:pt x="46" y="430"/>
                        </a:lnTo>
                        <a:lnTo>
                          <a:pt x="60" y="446"/>
                        </a:lnTo>
                        <a:lnTo>
                          <a:pt x="77" y="459"/>
                        </a:lnTo>
                        <a:lnTo>
                          <a:pt x="101" y="467"/>
                        </a:lnTo>
                        <a:lnTo>
                          <a:pt x="127" y="472"/>
                        </a:lnTo>
                        <a:lnTo>
                          <a:pt x="157" y="473"/>
                        </a:lnTo>
                        <a:lnTo>
                          <a:pt x="190" y="472"/>
                        </a:lnTo>
                        <a:lnTo>
                          <a:pt x="226" y="466"/>
                        </a:lnTo>
                        <a:lnTo>
                          <a:pt x="263" y="457"/>
                        </a:lnTo>
                        <a:lnTo>
                          <a:pt x="303" y="445"/>
                        </a:lnTo>
                        <a:lnTo>
                          <a:pt x="344" y="429"/>
                        </a:lnTo>
                        <a:lnTo>
                          <a:pt x="385" y="410"/>
                        </a:lnTo>
                        <a:lnTo>
                          <a:pt x="426" y="388"/>
                        </a:lnTo>
                        <a:lnTo>
                          <a:pt x="466" y="363"/>
                        </a:lnTo>
                        <a:lnTo>
                          <a:pt x="504" y="337"/>
                        </a:lnTo>
                        <a:lnTo>
                          <a:pt x="537" y="311"/>
                        </a:lnTo>
                        <a:lnTo>
                          <a:pt x="567" y="282"/>
                        </a:lnTo>
                        <a:lnTo>
                          <a:pt x="594" y="254"/>
                        </a:lnTo>
                        <a:lnTo>
                          <a:pt x="617" y="225"/>
                        </a:lnTo>
                        <a:lnTo>
                          <a:pt x="635" y="198"/>
                        </a:lnTo>
                        <a:lnTo>
                          <a:pt x="649" y="171"/>
                        </a:lnTo>
                        <a:lnTo>
                          <a:pt x="658" y="146"/>
                        </a:lnTo>
                        <a:lnTo>
                          <a:pt x="661" y="122"/>
                        </a:lnTo>
                        <a:lnTo>
                          <a:pt x="660" y="100"/>
                        </a:lnTo>
                        <a:lnTo>
                          <a:pt x="653" y="80"/>
                        </a:lnTo>
                        <a:lnTo>
                          <a:pt x="639" y="64"/>
                        </a:lnTo>
                        <a:lnTo>
                          <a:pt x="622" y="52"/>
                        </a:lnTo>
                        <a:lnTo>
                          <a:pt x="599" y="43"/>
                        </a:lnTo>
                        <a:lnTo>
                          <a:pt x="572" y="38"/>
                        </a:lnTo>
                        <a:lnTo>
                          <a:pt x="542" y="37"/>
                        </a:lnTo>
                        <a:close/>
                        <a:moveTo>
                          <a:pt x="537" y="0"/>
                        </a:moveTo>
                        <a:lnTo>
                          <a:pt x="571" y="1"/>
                        </a:lnTo>
                        <a:lnTo>
                          <a:pt x="601" y="6"/>
                        </a:lnTo>
                        <a:lnTo>
                          <a:pt x="628" y="15"/>
                        </a:lnTo>
                        <a:lnTo>
                          <a:pt x="652" y="27"/>
                        </a:lnTo>
                        <a:lnTo>
                          <a:pt x="670" y="43"/>
                        </a:lnTo>
                        <a:lnTo>
                          <a:pt x="685" y="62"/>
                        </a:lnTo>
                        <a:lnTo>
                          <a:pt x="695" y="86"/>
                        </a:lnTo>
                        <a:lnTo>
                          <a:pt x="699" y="114"/>
                        </a:lnTo>
                        <a:lnTo>
                          <a:pt x="696" y="142"/>
                        </a:lnTo>
                        <a:lnTo>
                          <a:pt x="689" y="172"/>
                        </a:lnTo>
                        <a:lnTo>
                          <a:pt x="675" y="203"/>
                        </a:lnTo>
                        <a:lnTo>
                          <a:pt x="655" y="235"/>
                        </a:lnTo>
                        <a:lnTo>
                          <a:pt x="632" y="268"/>
                        </a:lnTo>
                        <a:lnTo>
                          <a:pt x="603" y="300"/>
                        </a:lnTo>
                        <a:lnTo>
                          <a:pt x="569" y="332"/>
                        </a:lnTo>
                        <a:lnTo>
                          <a:pt x="532" y="363"/>
                        </a:lnTo>
                        <a:lnTo>
                          <a:pt x="490" y="393"/>
                        </a:lnTo>
                        <a:lnTo>
                          <a:pt x="445" y="420"/>
                        </a:lnTo>
                        <a:lnTo>
                          <a:pt x="402" y="444"/>
                        </a:lnTo>
                        <a:lnTo>
                          <a:pt x="358" y="464"/>
                        </a:lnTo>
                        <a:lnTo>
                          <a:pt x="316" y="480"/>
                        </a:lnTo>
                        <a:lnTo>
                          <a:pt x="275" y="493"/>
                        </a:lnTo>
                        <a:lnTo>
                          <a:pt x="235" y="502"/>
                        </a:lnTo>
                        <a:lnTo>
                          <a:pt x="198" y="508"/>
                        </a:lnTo>
                        <a:lnTo>
                          <a:pt x="162" y="511"/>
                        </a:lnTo>
                        <a:lnTo>
                          <a:pt x="128" y="509"/>
                        </a:lnTo>
                        <a:lnTo>
                          <a:pt x="98" y="504"/>
                        </a:lnTo>
                        <a:lnTo>
                          <a:pt x="71" y="496"/>
                        </a:lnTo>
                        <a:lnTo>
                          <a:pt x="47" y="483"/>
                        </a:lnTo>
                        <a:lnTo>
                          <a:pt x="28" y="468"/>
                        </a:lnTo>
                        <a:lnTo>
                          <a:pt x="14" y="449"/>
                        </a:lnTo>
                        <a:lnTo>
                          <a:pt x="4" y="424"/>
                        </a:lnTo>
                        <a:lnTo>
                          <a:pt x="0" y="398"/>
                        </a:lnTo>
                        <a:lnTo>
                          <a:pt x="2" y="369"/>
                        </a:lnTo>
                        <a:lnTo>
                          <a:pt x="10" y="338"/>
                        </a:lnTo>
                        <a:lnTo>
                          <a:pt x="23" y="307"/>
                        </a:lnTo>
                        <a:lnTo>
                          <a:pt x="43" y="275"/>
                        </a:lnTo>
                        <a:lnTo>
                          <a:pt x="67" y="243"/>
                        </a:lnTo>
                        <a:lnTo>
                          <a:pt x="96" y="211"/>
                        </a:lnTo>
                        <a:lnTo>
                          <a:pt x="129" y="178"/>
                        </a:lnTo>
                        <a:lnTo>
                          <a:pt x="166" y="147"/>
                        </a:lnTo>
                        <a:lnTo>
                          <a:pt x="209" y="118"/>
                        </a:lnTo>
                        <a:lnTo>
                          <a:pt x="254" y="90"/>
                        </a:lnTo>
                        <a:lnTo>
                          <a:pt x="297" y="67"/>
                        </a:lnTo>
                        <a:lnTo>
                          <a:pt x="341" y="47"/>
                        </a:lnTo>
                        <a:lnTo>
                          <a:pt x="383" y="31"/>
                        </a:lnTo>
                        <a:lnTo>
                          <a:pt x="424" y="17"/>
                        </a:lnTo>
                        <a:lnTo>
                          <a:pt x="464" y="8"/>
                        </a:lnTo>
                        <a:lnTo>
                          <a:pt x="502" y="2"/>
                        </a:lnTo>
                        <a:lnTo>
                          <a:pt x="537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39" name="Freeform 1802"/>
                  <p:cNvSpPr>
                    <a:spLocks noEditPoints="1"/>
                  </p:cNvSpPr>
                  <p:nvPr/>
                </p:nvSpPr>
                <p:spPr bwMode="auto">
                  <a:xfrm>
                    <a:off x="3540116" y="-478762"/>
                    <a:ext cx="124661" cy="91489"/>
                  </a:xfrm>
                  <a:custGeom>
                    <a:avLst/>
                    <a:gdLst>
                      <a:gd name="T0" fmla="*/ 127 w 699"/>
                      <a:gd name="T1" fmla="*/ 38 h 511"/>
                      <a:gd name="T2" fmla="*/ 77 w 699"/>
                      <a:gd name="T3" fmla="*/ 52 h 511"/>
                      <a:gd name="T4" fmla="*/ 46 w 699"/>
                      <a:gd name="T5" fmla="*/ 80 h 511"/>
                      <a:gd name="T6" fmla="*/ 37 w 699"/>
                      <a:gd name="T7" fmla="*/ 122 h 511"/>
                      <a:gd name="T8" fmla="*/ 50 w 699"/>
                      <a:gd name="T9" fmla="*/ 171 h 511"/>
                      <a:gd name="T10" fmla="*/ 82 w 699"/>
                      <a:gd name="T11" fmla="*/ 225 h 511"/>
                      <a:gd name="T12" fmla="*/ 132 w 699"/>
                      <a:gd name="T13" fmla="*/ 282 h 511"/>
                      <a:gd name="T14" fmla="*/ 195 w 699"/>
                      <a:gd name="T15" fmla="*/ 337 h 511"/>
                      <a:gd name="T16" fmla="*/ 272 w 699"/>
                      <a:gd name="T17" fmla="*/ 388 h 511"/>
                      <a:gd name="T18" fmla="*/ 354 w 699"/>
                      <a:gd name="T19" fmla="*/ 429 h 511"/>
                      <a:gd name="T20" fmla="*/ 435 w 699"/>
                      <a:gd name="T21" fmla="*/ 457 h 511"/>
                      <a:gd name="T22" fmla="*/ 508 w 699"/>
                      <a:gd name="T23" fmla="*/ 472 h 511"/>
                      <a:gd name="T24" fmla="*/ 572 w 699"/>
                      <a:gd name="T25" fmla="*/ 472 h 511"/>
                      <a:gd name="T26" fmla="*/ 622 w 699"/>
                      <a:gd name="T27" fmla="*/ 459 h 511"/>
                      <a:gd name="T28" fmla="*/ 653 w 699"/>
                      <a:gd name="T29" fmla="*/ 430 h 511"/>
                      <a:gd name="T30" fmla="*/ 661 w 699"/>
                      <a:gd name="T31" fmla="*/ 389 h 511"/>
                      <a:gd name="T32" fmla="*/ 649 w 699"/>
                      <a:gd name="T33" fmla="*/ 340 h 511"/>
                      <a:gd name="T34" fmla="*/ 617 w 699"/>
                      <a:gd name="T35" fmla="*/ 285 h 511"/>
                      <a:gd name="T36" fmla="*/ 567 w 699"/>
                      <a:gd name="T37" fmla="*/ 228 h 511"/>
                      <a:gd name="T38" fmla="*/ 504 w 699"/>
                      <a:gd name="T39" fmla="*/ 173 h 511"/>
                      <a:gd name="T40" fmla="*/ 426 w 699"/>
                      <a:gd name="T41" fmla="*/ 122 h 511"/>
                      <a:gd name="T42" fmla="*/ 344 w 699"/>
                      <a:gd name="T43" fmla="*/ 82 h 511"/>
                      <a:gd name="T44" fmla="*/ 263 w 699"/>
                      <a:gd name="T45" fmla="*/ 53 h 511"/>
                      <a:gd name="T46" fmla="*/ 190 w 699"/>
                      <a:gd name="T47" fmla="*/ 39 h 511"/>
                      <a:gd name="T48" fmla="*/ 162 w 699"/>
                      <a:gd name="T49" fmla="*/ 0 h 511"/>
                      <a:gd name="T50" fmla="*/ 235 w 699"/>
                      <a:gd name="T51" fmla="*/ 8 h 511"/>
                      <a:gd name="T52" fmla="*/ 316 w 699"/>
                      <a:gd name="T53" fmla="*/ 31 h 511"/>
                      <a:gd name="T54" fmla="*/ 402 w 699"/>
                      <a:gd name="T55" fmla="*/ 67 h 511"/>
                      <a:gd name="T56" fmla="*/ 490 w 699"/>
                      <a:gd name="T57" fmla="*/ 119 h 511"/>
                      <a:gd name="T58" fmla="*/ 569 w 699"/>
                      <a:gd name="T59" fmla="*/ 178 h 511"/>
                      <a:gd name="T60" fmla="*/ 632 w 699"/>
                      <a:gd name="T61" fmla="*/ 243 h 511"/>
                      <a:gd name="T62" fmla="*/ 675 w 699"/>
                      <a:gd name="T63" fmla="*/ 307 h 511"/>
                      <a:gd name="T64" fmla="*/ 696 w 699"/>
                      <a:gd name="T65" fmla="*/ 369 h 511"/>
                      <a:gd name="T66" fmla="*/ 695 w 699"/>
                      <a:gd name="T67" fmla="*/ 424 h 511"/>
                      <a:gd name="T68" fmla="*/ 670 w 699"/>
                      <a:gd name="T69" fmla="*/ 468 h 511"/>
                      <a:gd name="T70" fmla="*/ 628 w 699"/>
                      <a:gd name="T71" fmla="*/ 496 h 511"/>
                      <a:gd name="T72" fmla="*/ 571 w 699"/>
                      <a:gd name="T73" fmla="*/ 509 h 511"/>
                      <a:gd name="T74" fmla="*/ 502 w 699"/>
                      <a:gd name="T75" fmla="*/ 508 h 511"/>
                      <a:gd name="T76" fmla="*/ 424 w 699"/>
                      <a:gd name="T77" fmla="*/ 493 h 511"/>
                      <a:gd name="T78" fmla="*/ 341 w 699"/>
                      <a:gd name="T79" fmla="*/ 464 h 511"/>
                      <a:gd name="T80" fmla="*/ 254 w 699"/>
                      <a:gd name="T81" fmla="*/ 420 h 511"/>
                      <a:gd name="T82" fmla="*/ 166 w 699"/>
                      <a:gd name="T83" fmla="*/ 363 h 511"/>
                      <a:gd name="T84" fmla="*/ 96 w 699"/>
                      <a:gd name="T85" fmla="*/ 300 h 511"/>
                      <a:gd name="T86" fmla="*/ 43 w 699"/>
                      <a:gd name="T87" fmla="*/ 235 h 511"/>
                      <a:gd name="T88" fmla="*/ 10 w 699"/>
                      <a:gd name="T89" fmla="*/ 172 h 511"/>
                      <a:gd name="T90" fmla="*/ 0 w 699"/>
                      <a:gd name="T91" fmla="*/ 114 h 511"/>
                      <a:gd name="T92" fmla="*/ 14 w 699"/>
                      <a:gd name="T93" fmla="*/ 62 h 511"/>
                      <a:gd name="T94" fmla="*/ 47 w 699"/>
                      <a:gd name="T95" fmla="*/ 27 h 511"/>
                      <a:gd name="T96" fmla="*/ 98 w 699"/>
                      <a:gd name="T97" fmla="*/ 6 h 511"/>
                      <a:gd name="T98" fmla="*/ 162 w 699"/>
                      <a:gd name="T99" fmla="*/ 0 h 5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699" h="511">
                        <a:moveTo>
                          <a:pt x="157" y="37"/>
                        </a:moveTo>
                        <a:lnTo>
                          <a:pt x="127" y="38"/>
                        </a:lnTo>
                        <a:lnTo>
                          <a:pt x="101" y="43"/>
                        </a:lnTo>
                        <a:lnTo>
                          <a:pt x="77" y="52"/>
                        </a:lnTo>
                        <a:lnTo>
                          <a:pt x="60" y="64"/>
                        </a:lnTo>
                        <a:lnTo>
                          <a:pt x="46" y="80"/>
                        </a:lnTo>
                        <a:lnTo>
                          <a:pt x="38" y="100"/>
                        </a:lnTo>
                        <a:lnTo>
                          <a:pt x="37" y="122"/>
                        </a:lnTo>
                        <a:lnTo>
                          <a:pt x="41" y="146"/>
                        </a:lnTo>
                        <a:lnTo>
                          <a:pt x="50" y="171"/>
                        </a:lnTo>
                        <a:lnTo>
                          <a:pt x="63" y="198"/>
                        </a:lnTo>
                        <a:lnTo>
                          <a:pt x="82" y="225"/>
                        </a:lnTo>
                        <a:lnTo>
                          <a:pt x="104" y="254"/>
                        </a:lnTo>
                        <a:lnTo>
                          <a:pt x="132" y="282"/>
                        </a:lnTo>
                        <a:lnTo>
                          <a:pt x="162" y="311"/>
                        </a:lnTo>
                        <a:lnTo>
                          <a:pt x="195" y="337"/>
                        </a:lnTo>
                        <a:lnTo>
                          <a:pt x="232" y="364"/>
                        </a:lnTo>
                        <a:lnTo>
                          <a:pt x="272" y="388"/>
                        </a:lnTo>
                        <a:lnTo>
                          <a:pt x="313" y="410"/>
                        </a:lnTo>
                        <a:lnTo>
                          <a:pt x="354" y="429"/>
                        </a:lnTo>
                        <a:lnTo>
                          <a:pt x="395" y="445"/>
                        </a:lnTo>
                        <a:lnTo>
                          <a:pt x="435" y="457"/>
                        </a:lnTo>
                        <a:lnTo>
                          <a:pt x="472" y="466"/>
                        </a:lnTo>
                        <a:lnTo>
                          <a:pt x="508" y="472"/>
                        </a:lnTo>
                        <a:lnTo>
                          <a:pt x="542" y="473"/>
                        </a:lnTo>
                        <a:lnTo>
                          <a:pt x="572" y="472"/>
                        </a:lnTo>
                        <a:lnTo>
                          <a:pt x="599" y="467"/>
                        </a:lnTo>
                        <a:lnTo>
                          <a:pt x="622" y="459"/>
                        </a:lnTo>
                        <a:lnTo>
                          <a:pt x="639" y="446"/>
                        </a:lnTo>
                        <a:lnTo>
                          <a:pt x="653" y="430"/>
                        </a:lnTo>
                        <a:lnTo>
                          <a:pt x="660" y="410"/>
                        </a:lnTo>
                        <a:lnTo>
                          <a:pt x="661" y="389"/>
                        </a:lnTo>
                        <a:lnTo>
                          <a:pt x="658" y="364"/>
                        </a:lnTo>
                        <a:lnTo>
                          <a:pt x="649" y="340"/>
                        </a:lnTo>
                        <a:lnTo>
                          <a:pt x="635" y="312"/>
                        </a:lnTo>
                        <a:lnTo>
                          <a:pt x="617" y="285"/>
                        </a:lnTo>
                        <a:lnTo>
                          <a:pt x="594" y="256"/>
                        </a:lnTo>
                        <a:lnTo>
                          <a:pt x="567" y="228"/>
                        </a:lnTo>
                        <a:lnTo>
                          <a:pt x="537" y="201"/>
                        </a:lnTo>
                        <a:lnTo>
                          <a:pt x="504" y="173"/>
                        </a:lnTo>
                        <a:lnTo>
                          <a:pt x="466" y="147"/>
                        </a:lnTo>
                        <a:lnTo>
                          <a:pt x="426" y="122"/>
                        </a:lnTo>
                        <a:lnTo>
                          <a:pt x="385" y="100"/>
                        </a:lnTo>
                        <a:lnTo>
                          <a:pt x="344" y="82"/>
                        </a:lnTo>
                        <a:lnTo>
                          <a:pt x="303" y="65"/>
                        </a:lnTo>
                        <a:lnTo>
                          <a:pt x="263" y="53"/>
                        </a:lnTo>
                        <a:lnTo>
                          <a:pt x="226" y="44"/>
                        </a:lnTo>
                        <a:lnTo>
                          <a:pt x="190" y="39"/>
                        </a:lnTo>
                        <a:lnTo>
                          <a:pt x="157" y="37"/>
                        </a:lnTo>
                        <a:close/>
                        <a:moveTo>
                          <a:pt x="162" y="0"/>
                        </a:moveTo>
                        <a:lnTo>
                          <a:pt x="198" y="2"/>
                        </a:lnTo>
                        <a:lnTo>
                          <a:pt x="235" y="8"/>
                        </a:lnTo>
                        <a:lnTo>
                          <a:pt x="275" y="17"/>
                        </a:lnTo>
                        <a:lnTo>
                          <a:pt x="316" y="31"/>
                        </a:lnTo>
                        <a:lnTo>
                          <a:pt x="358" y="47"/>
                        </a:lnTo>
                        <a:lnTo>
                          <a:pt x="402" y="67"/>
                        </a:lnTo>
                        <a:lnTo>
                          <a:pt x="445" y="90"/>
                        </a:lnTo>
                        <a:lnTo>
                          <a:pt x="490" y="119"/>
                        </a:lnTo>
                        <a:lnTo>
                          <a:pt x="532" y="147"/>
                        </a:lnTo>
                        <a:lnTo>
                          <a:pt x="569" y="178"/>
                        </a:lnTo>
                        <a:lnTo>
                          <a:pt x="603" y="211"/>
                        </a:lnTo>
                        <a:lnTo>
                          <a:pt x="632" y="243"/>
                        </a:lnTo>
                        <a:lnTo>
                          <a:pt x="655" y="275"/>
                        </a:lnTo>
                        <a:lnTo>
                          <a:pt x="675" y="307"/>
                        </a:lnTo>
                        <a:lnTo>
                          <a:pt x="689" y="338"/>
                        </a:lnTo>
                        <a:lnTo>
                          <a:pt x="696" y="369"/>
                        </a:lnTo>
                        <a:lnTo>
                          <a:pt x="699" y="398"/>
                        </a:lnTo>
                        <a:lnTo>
                          <a:pt x="695" y="424"/>
                        </a:lnTo>
                        <a:lnTo>
                          <a:pt x="685" y="449"/>
                        </a:lnTo>
                        <a:lnTo>
                          <a:pt x="670" y="468"/>
                        </a:lnTo>
                        <a:lnTo>
                          <a:pt x="652" y="483"/>
                        </a:lnTo>
                        <a:lnTo>
                          <a:pt x="628" y="496"/>
                        </a:lnTo>
                        <a:lnTo>
                          <a:pt x="601" y="504"/>
                        </a:lnTo>
                        <a:lnTo>
                          <a:pt x="571" y="509"/>
                        </a:lnTo>
                        <a:lnTo>
                          <a:pt x="537" y="511"/>
                        </a:lnTo>
                        <a:lnTo>
                          <a:pt x="502" y="508"/>
                        </a:lnTo>
                        <a:lnTo>
                          <a:pt x="464" y="502"/>
                        </a:lnTo>
                        <a:lnTo>
                          <a:pt x="424" y="493"/>
                        </a:lnTo>
                        <a:lnTo>
                          <a:pt x="383" y="480"/>
                        </a:lnTo>
                        <a:lnTo>
                          <a:pt x="341" y="464"/>
                        </a:lnTo>
                        <a:lnTo>
                          <a:pt x="297" y="444"/>
                        </a:lnTo>
                        <a:lnTo>
                          <a:pt x="254" y="420"/>
                        </a:lnTo>
                        <a:lnTo>
                          <a:pt x="209" y="393"/>
                        </a:lnTo>
                        <a:lnTo>
                          <a:pt x="166" y="363"/>
                        </a:lnTo>
                        <a:lnTo>
                          <a:pt x="129" y="332"/>
                        </a:lnTo>
                        <a:lnTo>
                          <a:pt x="96" y="300"/>
                        </a:lnTo>
                        <a:lnTo>
                          <a:pt x="67" y="268"/>
                        </a:lnTo>
                        <a:lnTo>
                          <a:pt x="43" y="235"/>
                        </a:lnTo>
                        <a:lnTo>
                          <a:pt x="23" y="203"/>
                        </a:lnTo>
                        <a:lnTo>
                          <a:pt x="10" y="172"/>
                        </a:lnTo>
                        <a:lnTo>
                          <a:pt x="2" y="142"/>
                        </a:lnTo>
                        <a:lnTo>
                          <a:pt x="0" y="114"/>
                        </a:lnTo>
                        <a:lnTo>
                          <a:pt x="4" y="86"/>
                        </a:lnTo>
                        <a:lnTo>
                          <a:pt x="14" y="62"/>
                        </a:lnTo>
                        <a:lnTo>
                          <a:pt x="28" y="43"/>
                        </a:lnTo>
                        <a:lnTo>
                          <a:pt x="47" y="27"/>
                        </a:lnTo>
                        <a:lnTo>
                          <a:pt x="71" y="15"/>
                        </a:lnTo>
                        <a:lnTo>
                          <a:pt x="98" y="6"/>
                        </a:lnTo>
                        <a:lnTo>
                          <a:pt x="128" y="1"/>
                        </a:lnTo>
                        <a:lnTo>
                          <a:pt x="16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0" name="Freeform 1803"/>
                  <p:cNvSpPr>
                    <a:spLocks/>
                  </p:cNvSpPr>
                  <p:nvPr/>
                </p:nvSpPr>
                <p:spPr bwMode="auto">
                  <a:xfrm>
                    <a:off x="3586128" y="-449336"/>
                    <a:ext cx="32637" cy="32637"/>
                  </a:xfrm>
                  <a:custGeom>
                    <a:avLst/>
                    <a:gdLst>
                      <a:gd name="T0" fmla="*/ 92 w 184"/>
                      <a:gd name="T1" fmla="*/ 0 h 184"/>
                      <a:gd name="T2" fmla="*/ 117 w 184"/>
                      <a:gd name="T3" fmla="*/ 4 h 184"/>
                      <a:gd name="T4" fmla="*/ 138 w 184"/>
                      <a:gd name="T5" fmla="*/ 13 h 184"/>
                      <a:gd name="T6" fmla="*/ 157 w 184"/>
                      <a:gd name="T7" fmla="*/ 28 h 184"/>
                      <a:gd name="T8" fmla="*/ 172 w 184"/>
                      <a:gd name="T9" fmla="*/ 46 h 184"/>
                      <a:gd name="T10" fmla="*/ 181 w 184"/>
                      <a:gd name="T11" fmla="*/ 67 h 184"/>
                      <a:gd name="T12" fmla="*/ 184 w 184"/>
                      <a:gd name="T13" fmla="*/ 92 h 184"/>
                      <a:gd name="T14" fmla="*/ 181 w 184"/>
                      <a:gd name="T15" fmla="*/ 117 h 184"/>
                      <a:gd name="T16" fmla="*/ 172 w 184"/>
                      <a:gd name="T17" fmla="*/ 138 h 184"/>
                      <a:gd name="T18" fmla="*/ 157 w 184"/>
                      <a:gd name="T19" fmla="*/ 157 h 184"/>
                      <a:gd name="T20" fmla="*/ 138 w 184"/>
                      <a:gd name="T21" fmla="*/ 172 h 184"/>
                      <a:gd name="T22" fmla="*/ 117 w 184"/>
                      <a:gd name="T23" fmla="*/ 180 h 184"/>
                      <a:gd name="T24" fmla="*/ 92 w 184"/>
                      <a:gd name="T25" fmla="*/ 184 h 184"/>
                      <a:gd name="T26" fmla="*/ 67 w 184"/>
                      <a:gd name="T27" fmla="*/ 180 h 184"/>
                      <a:gd name="T28" fmla="*/ 46 w 184"/>
                      <a:gd name="T29" fmla="*/ 172 h 184"/>
                      <a:gd name="T30" fmla="*/ 28 w 184"/>
                      <a:gd name="T31" fmla="*/ 157 h 184"/>
                      <a:gd name="T32" fmla="*/ 13 w 184"/>
                      <a:gd name="T33" fmla="*/ 138 h 184"/>
                      <a:gd name="T34" fmla="*/ 4 w 184"/>
                      <a:gd name="T35" fmla="*/ 117 h 184"/>
                      <a:gd name="T36" fmla="*/ 0 w 184"/>
                      <a:gd name="T37" fmla="*/ 92 h 184"/>
                      <a:gd name="T38" fmla="*/ 4 w 184"/>
                      <a:gd name="T39" fmla="*/ 67 h 184"/>
                      <a:gd name="T40" fmla="*/ 13 w 184"/>
                      <a:gd name="T41" fmla="*/ 46 h 184"/>
                      <a:gd name="T42" fmla="*/ 28 w 184"/>
                      <a:gd name="T43" fmla="*/ 28 h 184"/>
                      <a:gd name="T44" fmla="*/ 46 w 184"/>
                      <a:gd name="T45" fmla="*/ 13 h 184"/>
                      <a:gd name="T46" fmla="*/ 67 w 184"/>
                      <a:gd name="T47" fmla="*/ 4 h 184"/>
                      <a:gd name="T48" fmla="*/ 92 w 184"/>
                      <a:gd name="T49" fmla="*/ 0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4" h="184">
                        <a:moveTo>
                          <a:pt x="92" y="0"/>
                        </a:moveTo>
                        <a:lnTo>
                          <a:pt x="117" y="4"/>
                        </a:lnTo>
                        <a:lnTo>
                          <a:pt x="138" y="13"/>
                        </a:lnTo>
                        <a:lnTo>
                          <a:pt x="157" y="28"/>
                        </a:lnTo>
                        <a:lnTo>
                          <a:pt x="172" y="46"/>
                        </a:lnTo>
                        <a:lnTo>
                          <a:pt x="181" y="67"/>
                        </a:lnTo>
                        <a:lnTo>
                          <a:pt x="184" y="92"/>
                        </a:lnTo>
                        <a:lnTo>
                          <a:pt x="181" y="117"/>
                        </a:lnTo>
                        <a:lnTo>
                          <a:pt x="172" y="138"/>
                        </a:lnTo>
                        <a:lnTo>
                          <a:pt x="157" y="157"/>
                        </a:lnTo>
                        <a:lnTo>
                          <a:pt x="138" y="172"/>
                        </a:lnTo>
                        <a:lnTo>
                          <a:pt x="117" y="180"/>
                        </a:lnTo>
                        <a:lnTo>
                          <a:pt x="92" y="184"/>
                        </a:lnTo>
                        <a:lnTo>
                          <a:pt x="67" y="180"/>
                        </a:lnTo>
                        <a:lnTo>
                          <a:pt x="46" y="172"/>
                        </a:lnTo>
                        <a:lnTo>
                          <a:pt x="28" y="157"/>
                        </a:lnTo>
                        <a:lnTo>
                          <a:pt x="13" y="138"/>
                        </a:lnTo>
                        <a:lnTo>
                          <a:pt x="4" y="117"/>
                        </a:lnTo>
                        <a:lnTo>
                          <a:pt x="0" y="92"/>
                        </a:lnTo>
                        <a:lnTo>
                          <a:pt x="4" y="67"/>
                        </a:lnTo>
                        <a:lnTo>
                          <a:pt x="13" y="46"/>
                        </a:lnTo>
                        <a:lnTo>
                          <a:pt x="28" y="28"/>
                        </a:lnTo>
                        <a:lnTo>
                          <a:pt x="46" y="13"/>
                        </a:lnTo>
                        <a:lnTo>
                          <a:pt x="67" y="4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1" name="Freeform 1804"/>
                  <p:cNvSpPr>
                    <a:spLocks/>
                  </p:cNvSpPr>
                  <p:nvPr/>
                </p:nvSpPr>
                <p:spPr bwMode="auto">
                  <a:xfrm>
                    <a:off x="3602714" y="-543500"/>
                    <a:ext cx="148202" cy="211335"/>
                  </a:xfrm>
                  <a:custGeom>
                    <a:avLst/>
                    <a:gdLst>
                      <a:gd name="T0" fmla="*/ 159 w 829"/>
                      <a:gd name="T1" fmla="*/ 0 h 1186"/>
                      <a:gd name="T2" fmla="*/ 232 w 829"/>
                      <a:gd name="T3" fmla="*/ 4 h 1186"/>
                      <a:gd name="T4" fmla="*/ 303 w 829"/>
                      <a:gd name="T5" fmla="*/ 15 h 1186"/>
                      <a:gd name="T6" fmla="*/ 370 w 829"/>
                      <a:gd name="T7" fmla="*/ 34 h 1186"/>
                      <a:gd name="T8" fmla="*/ 436 w 829"/>
                      <a:gd name="T9" fmla="*/ 60 h 1186"/>
                      <a:gd name="T10" fmla="*/ 497 w 829"/>
                      <a:gd name="T11" fmla="*/ 91 h 1186"/>
                      <a:gd name="T12" fmla="*/ 554 w 829"/>
                      <a:gd name="T13" fmla="*/ 129 h 1186"/>
                      <a:gd name="T14" fmla="*/ 608 w 829"/>
                      <a:gd name="T15" fmla="*/ 171 h 1186"/>
                      <a:gd name="T16" fmla="*/ 656 w 829"/>
                      <a:gd name="T17" fmla="*/ 220 h 1186"/>
                      <a:gd name="T18" fmla="*/ 700 w 829"/>
                      <a:gd name="T19" fmla="*/ 273 h 1186"/>
                      <a:gd name="T20" fmla="*/ 737 w 829"/>
                      <a:gd name="T21" fmla="*/ 331 h 1186"/>
                      <a:gd name="T22" fmla="*/ 769 w 829"/>
                      <a:gd name="T23" fmla="*/ 392 h 1186"/>
                      <a:gd name="T24" fmla="*/ 794 w 829"/>
                      <a:gd name="T25" fmla="*/ 457 h 1186"/>
                      <a:gd name="T26" fmla="*/ 814 w 829"/>
                      <a:gd name="T27" fmla="*/ 525 h 1186"/>
                      <a:gd name="T28" fmla="*/ 825 w 829"/>
                      <a:gd name="T29" fmla="*/ 596 h 1186"/>
                      <a:gd name="T30" fmla="*/ 829 w 829"/>
                      <a:gd name="T31" fmla="*/ 668 h 1186"/>
                      <a:gd name="T32" fmla="*/ 829 w 829"/>
                      <a:gd name="T33" fmla="*/ 1186 h 1186"/>
                      <a:gd name="T34" fmla="*/ 509 w 829"/>
                      <a:gd name="T35" fmla="*/ 1186 h 1186"/>
                      <a:gd name="T36" fmla="*/ 509 w 829"/>
                      <a:gd name="T37" fmla="*/ 668 h 1186"/>
                      <a:gd name="T38" fmla="*/ 506 w 829"/>
                      <a:gd name="T39" fmla="*/ 597 h 1186"/>
                      <a:gd name="T40" fmla="*/ 495 w 829"/>
                      <a:gd name="T41" fmla="*/ 527 h 1186"/>
                      <a:gd name="T42" fmla="*/ 477 w 829"/>
                      <a:gd name="T43" fmla="*/ 460 h 1186"/>
                      <a:gd name="T44" fmla="*/ 452 w 829"/>
                      <a:gd name="T45" fmla="*/ 397 h 1186"/>
                      <a:gd name="T46" fmla="*/ 421 w 829"/>
                      <a:gd name="T47" fmla="*/ 336 h 1186"/>
                      <a:gd name="T48" fmla="*/ 385 w 829"/>
                      <a:gd name="T49" fmla="*/ 279 h 1186"/>
                      <a:gd name="T50" fmla="*/ 343 w 829"/>
                      <a:gd name="T51" fmla="*/ 227 h 1186"/>
                      <a:gd name="T52" fmla="*/ 296 w 829"/>
                      <a:gd name="T53" fmla="*/ 179 h 1186"/>
                      <a:gd name="T54" fmla="*/ 245 w 829"/>
                      <a:gd name="T55" fmla="*/ 135 h 1186"/>
                      <a:gd name="T56" fmla="*/ 189 w 829"/>
                      <a:gd name="T57" fmla="*/ 98 h 1186"/>
                      <a:gd name="T58" fmla="*/ 129 w 829"/>
                      <a:gd name="T59" fmla="*/ 66 h 1186"/>
                      <a:gd name="T60" fmla="*/ 65 w 829"/>
                      <a:gd name="T61" fmla="*/ 40 h 1186"/>
                      <a:gd name="T62" fmla="*/ 0 w 829"/>
                      <a:gd name="T63" fmla="*/ 20 h 1186"/>
                      <a:gd name="T64" fmla="*/ 51 w 829"/>
                      <a:gd name="T65" fmla="*/ 9 h 1186"/>
                      <a:gd name="T66" fmla="*/ 104 w 829"/>
                      <a:gd name="T67" fmla="*/ 3 h 1186"/>
                      <a:gd name="T68" fmla="*/ 159 w 829"/>
                      <a:gd name="T69" fmla="*/ 0 h 1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29" h="1186">
                        <a:moveTo>
                          <a:pt x="159" y="0"/>
                        </a:moveTo>
                        <a:lnTo>
                          <a:pt x="232" y="4"/>
                        </a:lnTo>
                        <a:lnTo>
                          <a:pt x="303" y="15"/>
                        </a:lnTo>
                        <a:lnTo>
                          <a:pt x="370" y="34"/>
                        </a:lnTo>
                        <a:lnTo>
                          <a:pt x="436" y="60"/>
                        </a:lnTo>
                        <a:lnTo>
                          <a:pt x="497" y="91"/>
                        </a:lnTo>
                        <a:lnTo>
                          <a:pt x="554" y="129"/>
                        </a:lnTo>
                        <a:lnTo>
                          <a:pt x="608" y="171"/>
                        </a:lnTo>
                        <a:lnTo>
                          <a:pt x="656" y="220"/>
                        </a:lnTo>
                        <a:lnTo>
                          <a:pt x="700" y="273"/>
                        </a:lnTo>
                        <a:lnTo>
                          <a:pt x="737" y="331"/>
                        </a:lnTo>
                        <a:lnTo>
                          <a:pt x="769" y="392"/>
                        </a:lnTo>
                        <a:lnTo>
                          <a:pt x="794" y="457"/>
                        </a:lnTo>
                        <a:lnTo>
                          <a:pt x="814" y="525"/>
                        </a:lnTo>
                        <a:lnTo>
                          <a:pt x="825" y="596"/>
                        </a:lnTo>
                        <a:lnTo>
                          <a:pt x="829" y="668"/>
                        </a:lnTo>
                        <a:lnTo>
                          <a:pt x="829" y="1186"/>
                        </a:lnTo>
                        <a:lnTo>
                          <a:pt x="509" y="1186"/>
                        </a:lnTo>
                        <a:lnTo>
                          <a:pt x="509" y="668"/>
                        </a:lnTo>
                        <a:lnTo>
                          <a:pt x="506" y="597"/>
                        </a:lnTo>
                        <a:lnTo>
                          <a:pt x="495" y="527"/>
                        </a:lnTo>
                        <a:lnTo>
                          <a:pt x="477" y="460"/>
                        </a:lnTo>
                        <a:lnTo>
                          <a:pt x="452" y="397"/>
                        </a:lnTo>
                        <a:lnTo>
                          <a:pt x="421" y="336"/>
                        </a:lnTo>
                        <a:lnTo>
                          <a:pt x="385" y="279"/>
                        </a:lnTo>
                        <a:lnTo>
                          <a:pt x="343" y="227"/>
                        </a:lnTo>
                        <a:lnTo>
                          <a:pt x="296" y="179"/>
                        </a:lnTo>
                        <a:lnTo>
                          <a:pt x="245" y="135"/>
                        </a:lnTo>
                        <a:lnTo>
                          <a:pt x="189" y="98"/>
                        </a:lnTo>
                        <a:lnTo>
                          <a:pt x="129" y="66"/>
                        </a:lnTo>
                        <a:lnTo>
                          <a:pt x="65" y="40"/>
                        </a:lnTo>
                        <a:lnTo>
                          <a:pt x="0" y="20"/>
                        </a:lnTo>
                        <a:lnTo>
                          <a:pt x="51" y="9"/>
                        </a:lnTo>
                        <a:lnTo>
                          <a:pt x="104" y="3"/>
                        </a:lnTo>
                        <a:lnTo>
                          <a:pt x="1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2" name="Freeform 1805"/>
                  <p:cNvSpPr>
                    <a:spLocks noEditPoints="1"/>
                  </p:cNvSpPr>
                  <p:nvPr/>
                </p:nvSpPr>
                <p:spPr bwMode="auto">
                  <a:xfrm>
                    <a:off x="3585058" y="-547780"/>
                    <a:ext cx="170137" cy="220430"/>
                  </a:xfrm>
                  <a:custGeom>
                    <a:avLst/>
                    <a:gdLst>
                      <a:gd name="T0" fmla="*/ 218 w 954"/>
                      <a:gd name="T1" fmla="*/ 51 h 1236"/>
                      <a:gd name="T2" fmla="*/ 215 w 954"/>
                      <a:gd name="T3" fmla="*/ 58 h 1236"/>
                      <a:gd name="T4" fmla="*/ 312 w 954"/>
                      <a:gd name="T5" fmla="*/ 110 h 1236"/>
                      <a:gd name="T6" fmla="*/ 364 w 954"/>
                      <a:gd name="T7" fmla="*/ 146 h 1236"/>
                      <a:gd name="T8" fmla="*/ 445 w 954"/>
                      <a:gd name="T9" fmla="*/ 219 h 1236"/>
                      <a:gd name="T10" fmla="*/ 514 w 954"/>
                      <a:gd name="T11" fmla="*/ 304 h 1236"/>
                      <a:gd name="T12" fmla="*/ 548 w 954"/>
                      <a:gd name="T13" fmla="*/ 359 h 1236"/>
                      <a:gd name="T14" fmla="*/ 595 w 954"/>
                      <a:gd name="T15" fmla="*/ 459 h 1236"/>
                      <a:gd name="T16" fmla="*/ 623 w 954"/>
                      <a:gd name="T17" fmla="*/ 567 h 1236"/>
                      <a:gd name="T18" fmla="*/ 632 w 954"/>
                      <a:gd name="T19" fmla="*/ 634 h 1236"/>
                      <a:gd name="T20" fmla="*/ 634 w 954"/>
                      <a:gd name="T21" fmla="*/ 1186 h 1236"/>
                      <a:gd name="T22" fmla="*/ 904 w 954"/>
                      <a:gd name="T23" fmla="*/ 693 h 1236"/>
                      <a:gd name="T24" fmla="*/ 900 w 954"/>
                      <a:gd name="T25" fmla="*/ 624 h 1236"/>
                      <a:gd name="T26" fmla="*/ 890 w 954"/>
                      <a:gd name="T27" fmla="*/ 559 h 1236"/>
                      <a:gd name="T28" fmla="*/ 886 w 954"/>
                      <a:gd name="T29" fmla="*/ 536 h 1236"/>
                      <a:gd name="T30" fmla="*/ 866 w 954"/>
                      <a:gd name="T31" fmla="*/ 473 h 1236"/>
                      <a:gd name="T32" fmla="*/ 840 w 954"/>
                      <a:gd name="T33" fmla="*/ 413 h 1236"/>
                      <a:gd name="T34" fmla="*/ 810 w 954"/>
                      <a:gd name="T35" fmla="*/ 356 h 1236"/>
                      <a:gd name="T36" fmla="*/ 779 w 954"/>
                      <a:gd name="T37" fmla="*/ 311 h 1236"/>
                      <a:gd name="T38" fmla="*/ 715 w 954"/>
                      <a:gd name="T39" fmla="*/ 239 h 1236"/>
                      <a:gd name="T40" fmla="*/ 643 w 954"/>
                      <a:gd name="T41" fmla="*/ 175 h 1236"/>
                      <a:gd name="T42" fmla="*/ 597 w 954"/>
                      <a:gd name="T43" fmla="*/ 144 h 1236"/>
                      <a:gd name="T44" fmla="*/ 540 w 954"/>
                      <a:gd name="T45" fmla="*/ 115 h 1236"/>
                      <a:gd name="T46" fmla="*/ 479 w 954"/>
                      <a:gd name="T47" fmla="*/ 89 h 1236"/>
                      <a:gd name="T48" fmla="*/ 394 w 954"/>
                      <a:gd name="T49" fmla="*/ 64 h 1236"/>
                      <a:gd name="T50" fmla="*/ 361 w 954"/>
                      <a:gd name="T51" fmla="*/ 58 h 1236"/>
                      <a:gd name="T52" fmla="*/ 294 w 954"/>
                      <a:gd name="T53" fmla="*/ 51 h 1236"/>
                      <a:gd name="T54" fmla="*/ 259 w 954"/>
                      <a:gd name="T55" fmla="*/ 0 h 1236"/>
                      <a:gd name="T56" fmla="*/ 327 w 954"/>
                      <a:gd name="T57" fmla="*/ 4 h 1236"/>
                      <a:gd name="T58" fmla="*/ 394 w 954"/>
                      <a:gd name="T59" fmla="*/ 14 h 1236"/>
                      <a:gd name="T60" fmla="*/ 437 w 954"/>
                      <a:gd name="T61" fmla="*/ 23 h 1236"/>
                      <a:gd name="T62" fmla="*/ 530 w 954"/>
                      <a:gd name="T63" fmla="*/ 55 h 1236"/>
                      <a:gd name="T64" fmla="*/ 588 w 954"/>
                      <a:gd name="T65" fmla="*/ 82 h 1236"/>
                      <a:gd name="T66" fmla="*/ 644 w 954"/>
                      <a:gd name="T67" fmla="*/ 116 h 1236"/>
                      <a:gd name="T68" fmla="*/ 678 w 954"/>
                      <a:gd name="T69" fmla="*/ 141 h 1236"/>
                      <a:gd name="T70" fmla="*/ 750 w 954"/>
                      <a:gd name="T71" fmla="*/ 204 h 1236"/>
                      <a:gd name="T72" fmla="*/ 813 w 954"/>
                      <a:gd name="T73" fmla="*/ 276 h 1236"/>
                      <a:gd name="T74" fmla="*/ 838 w 954"/>
                      <a:gd name="T75" fmla="*/ 309 h 1236"/>
                      <a:gd name="T76" fmla="*/ 872 w 954"/>
                      <a:gd name="T77" fmla="*/ 365 h 1236"/>
                      <a:gd name="T78" fmla="*/ 899 w 954"/>
                      <a:gd name="T79" fmla="*/ 423 h 1236"/>
                      <a:gd name="T80" fmla="*/ 922 w 954"/>
                      <a:gd name="T81" fmla="*/ 484 h 1236"/>
                      <a:gd name="T82" fmla="*/ 939 w 954"/>
                      <a:gd name="T83" fmla="*/ 549 h 1236"/>
                      <a:gd name="T84" fmla="*/ 946 w 954"/>
                      <a:gd name="T85" fmla="*/ 591 h 1236"/>
                      <a:gd name="T86" fmla="*/ 953 w 954"/>
                      <a:gd name="T87" fmla="*/ 658 h 1236"/>
                      <a:gd name="T88" fmla="*/ 954 w 954"/>
                      <a:gd name="T89" fmla="*/ 1236 h 1236"/>
                      <a:gd name="T90" fmla="*/ 585 w 954"/>
                      <a:gd name="T91" fmla="*/ 663 h 1236"/>
                      <a:gd name="T92" fmla="*/ 575 w 954"/>
                      <a:gd name="T93" fmla="*/ 577 h 1236"/>
                      <a:gd name="T94" fmla="*/ 565 w 954"/>
                      <a:gd name="T95" fmla="*/ 533 h 1236"/>
                      <a:gd name="T96" fmla="*/ 527 w 954"/>
                      <a:gd name="T97" fmla="*/ 427 h 1236"/>
                      <a:gd name="T98" fmla="*/ 476 w 954"/>
                      <a:gd name="T99" fmla="*/ 335 h 1236"/>
                      <a:gd name="T100" fmla="*/ 410 w 954"/>
                      <a:gd name="T101" fmla="*/ 253 h 1236"/>
                      <a:gd name="T102" fmla="*/ 330 w 954"/>
                      <a:gd name="T103" fmla="*/ 180 h 1236"/>
                      <a:gd name="T104" fmla="*/ 292 w 954"/>
                      <a:gd name="T105" fmla="*/ 156 h 1236"/>
                      <a:gd name="T106" fmla="*/ 195 w 954"/>
                      <a:gd name="T107" fmla="*/ 103 h 1236"/>
                      <a:gd name="T108" fmla="*/ 95 w 954"/>
                      <a:gd name="T109" fmla="*/ 69 h 1236"/>
                      <a:gd name="T110" fmla="*/ 95 w 954"/>
                      <a:gd name="T111" fmla="*/ 22 h 1236"/>
                      <a:gd name="T112" fmla="*/ 138 w 954"/>
                      <a:gd name="T113" fmla="*/ 12 h 1236"/>
                      <a:gd name="T114" fmla="*/ 218 w 954"/>
                      <a:gd name="T115" fmla="*/ 2 h 1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954" h="1236">
                        <a:moveTo>
                          <a:pt x="259" y="50"/>
                        </a:moveTo>
                        <a:lnTo>
                          <a:pt x="218" y="51"/>
                        </a:lnTo>
                        <a:lnTo>
                          <a:pt x="203" y="53"/>
                        </a:lnTo>
                        <a:lnTo>
                          <a:pt x="215" y="58"/>
                        </a:lnTo>
                        <a:lnTo>
                          <a:pt x="265" y="81"/>
                        </a:lnTo>
                        <a:lnTo>
                          <a:pt x="312" y="110"/>
                        </a:lnTo>
                        <a:lnTo>
                          <a:pt x="320" y="115"/>
                        </a:lnTo>
                        <a:lnTo>
                          <a:pt x="364" y="146"/>
                        </a:lnTo>
                        <a:lnTo>
                          <a:pt x="407" y="182"/>
                        </a:lnTo>
                        <a:lnTo>
                          <a:pt x="445" y="219"/>
                        </a:lnTo>
                        <a:lnTo>
                          <a:pt x="481" y="261"/>
                        </a:lnTo>
                        <a:lnTo>
                          <a:pt x="514" y="304"/>
                        </a:lnTo>
                        <a:lnTo>
                          <a:pt x="520" y="312"/>
                        </a:lnTo>
                        <a:lnTo>
                          <a:pt x="548" y="359"/>
                        </a:lnTo>
                        <a:lnTo>
                          <a:pt x="573" y="407"/>
                        </a:lnTo>
                        <a:lnTo>
                          <a:pt x="595" y="459"/>
                        </a:lnTo>
                        <a:lnTo>
                          <a:pt x="611" y="513"/>
                        </a:lnTo>
                        <a:lnTo>
                          <a:pt x="623" y="567"/>
                        </a:lnTo>
                        <a:lnTo>
                          <a:pt x="624" y="577"/>
                        </a:lnTo>
                        <a:lnTo>
                          <a:pt x="632" y="634"/>
                        </a:lnTo>
                        <a:lnTo>
                          <a:pt x="634" y="663"/>
                        </a:lnTo>
                        <a:lnTo>
                          <a:pt x="634" y="1186"/>
                        </a:lnTo>
                        <a:lnTo>
                          <a:pt x="904" y="1186"/>
                        </a:lnTo>
                        <a:lnTo>
                          <a:pt x="904" y="693"/>
                        </a:lnTo>
                        <a:lnTo>
                          <a:pt x="903" y="658"/>
                        </a:lnTo>
                        <a:lnTo>
                          <a:pt x="900" y="624"/>
                        </a:lnTo>
                        <a:lnTo>
                          <a:pt x="897" y="591"/>
                        </a:lnTo>
                        <a:lnTo>
                          <a:pt x="890" y="559"/>
                        </a:lnTo>
                        <a:lnTo>
                          <a:pt x="890" y="559"/>
                        </a:lnTo>
                        <a:lnTo>
                          <a:pt x="886" y="536"/>
                        </a:lnTo>
                        <a:lnTo>
                          <a:pt x="876" y="504"/>
                        </a:lnTo>
                        <a:lnTo>
                          <a:pt x="866" y="473"/>
                        </a:lnTo>
                        <a:lnTo>
                          <a:pt x="853" y="443"/>
                        </a:lnTo>
                        <a:lnTo>
                          <a:pt x="840" y="413"/>
                        </a:lnTo>
                        <a:lnTo>
                          <a:pt x="826" y="385"/>
                        </a:lnTo>
                        <a:lnTo>
                          <a:pt x="810" y="356"/>
                        </a:lnTo>
                        <a:lnTo>
                          <a:pt x="795" y="334"/>
                        </a:lnTo>
                        <a:lnTo>
                          <a:pt x="779" y="311"/>
                        </a:lnTo>
                        <a:lnTo>
                          <a:pt x="759" y="286"/>
                        </a:lnTo>
                        <a:lnTo>
                          <a:pt x="715" y="239"/>
                        </a:lnTo>
                        <a:lnTo>
                          <a:pt x="668" y="195"/>
                        </a:lnTo>
                        <a:lnTo>
                          <a:pt x="643" y="175"/>
                        </a:lnTo>
                        <a:lnTo>
                          <a:pt x="619" y="159"/>
                        </a:lnTo>
                        <a:lnTo>
                          <a:pt x="597" y="144"/>
                        </a:lnTo>
                        <a:lnTo>
                          <a:pt x="568" y="128"/>
                        </a:lnTo>
                        <a:lnTo>
                          <a:pt x="540" y="115"/>
                        </a:lnTo>
                        <a:lnTo>
                          <a:pt x="510" y="101"/>
                        </a:lnTo>
                        <a:lnTo>
                          <a:pt x="479" y="89"/>
                        </a:lnTo>
                        <a:lnTo>
                          <a:pt x="417" y="69"/>
                        </a:lnTo>
                        <a:lnTo>
                          <a:pt x="394" y="64"/>
                        </a:lnTo>
                        <a:lnTo>
                          <a:pt x="394" y="64"/>
                        </a:lnTo>
                        <a:lnTo>
                          <a:pt x="361" y="58"/>
                        </a:lnTo>
                        <a:lnTo>
                          <a:pt x="327" y="54"/>
                        </a:lnTo>
                        <a:lnTo>
                          <a:pt x="294" y="51"/>
                        </a:lnTo>
                        <a:lnTo>
                          <a:pt x="259" y="50"/>
                        </a:lnTo>
                        <a:close/>
                        <a:moveTo>
                          <a:pt x="259" y="0"/>
                        </a:moveTo>
                        <a:lnTo>
                          <a:pt x="294" y="2"/>
                        </a:lnTo>
                        <a:lnTo>
                          <a:pt x="327" y="4"/>
                        </a:lnTo>
                        <a:lnTo>
                          <a:pt x="361" y="8"/>
                        </a:lnTo>
                        <a:lnTo>
                          <a:pt x="394" y="14"/>
                        </a:lnTo>
                        <a:lnTo>
                          <a:pt x="404" y="15"/>
                        </a:lnTo>
                        <a:lnTo>
                          <a:pt x="437" y="23"/>
                        </a:lnTo>
                        <a:lnTo>
                          <a:pt x="499" y="43"/>
                        </a:lnTo>
                        <a:lnTo>
                          <a:pt x="530" y="55"/>
                        </a:lnTo>
                        <a:lnTo>
                          <a:pt x="560" y="69"/>
                        </a:lnTo>
                        <a:lnTo>
                          <a:pt x="588" y="82"/>
                        </a:lnTo>
                        <a:lnTo>
                          <a:pt x="617" y="98"/>
                        </a:lnTo>
                        <a:lnTo>
                          <a:pt x="644" y="116"/>
                        </a:lnTo>
                        <a:lnTo>
                          <a:pt x="652" y="122"/>
                        </a:lnTo>
                        <a:lnTo>
                          <a:pt x="678" y="141"/>
                        </a:lnTo>
                        <a:lnTo>
                          <a:pt x="703" y="160"/>
                        </a:lnTo>
                        <a:lnTo>
                          <a:pt x="750" y="204"/>
                        </a:lnTo>
                        <a:lnTo>
                          <a:pt x="793" y="251"/>
                        </a:lnTo>
                        <a:lnTo>
                          <a:pt x="813" y="276"/>
                        </a:lnTo>
                        <a:lnTo>
                          <a:pt x="832" y="302"/>
                        </a:lnTo>
                        <a:lnTo>
                          <a:pt x="838" y="309"/>
                        </a:lnTo>
                        <a:lnTo>
                          <a:pt x="856" y="337"/>
                        </a:lnTo>
                        <a:lnTo>
                          <a:pt x="872" y="365"/>
                        </a:lnTo>
                        <a:lnTo>
                          <a:pt x="886" y="394"/>
                        </a:lnTo>
                        <a:lnTo>
                          <a:pt x="899" y="423"/>
                        </a:lnTo>
                        <a:lnTo>
                          <a:pt x="912" y="453"/>
                        </a:lnTo>
                        <a:lnTo>
                          <a:pt x="922" y="484"/>
                        </a:lnTo>
                        <a:lnTo>
                          <a:pt x="932" y="516"/>
                        </a:lnTo>
                        <a:lnTo>
                          <a:pt x="939" y="549"/>
                        </a:lnTo>
                        <a:lnTo>
                          <a:pt x="940" y="559"/>
                        </a:lnTo>
                        <a:lnTo>
                          <a:pt x="946" y="591"/>
                        </a:lnTo>
                        <a:lnTo>
                          <a:pt x="950" y="624"/>
                        </a:lnTo>
                        <a:lnTo>
                          <a:pt x="953" y="658"/>
                        </a:lnTo>
                        <a:lnTo>
                          <a:pt x="954" y="693"/>
                        </a:lnTo>
                        <a:lnTo>
                          <a:pt x="954" y="1236"/>
                        </a:lnTo>
                        <a:lnTo>
                          <a:pt x="585" y="1236"/>
                        </a:lnTo>
                        <a:lnTo>
                          <a:pt x="585" y="663"/>
                        </a:lnTo>
                        <a:lnTo>
                          <a:pt x="582" y="634"/>
                        </a:lnTo>
                        <a:lnTo>
                          <a:pt x="575" y="577"/>
                        </a:lnTo>
                        <a:lnTo>
                          <a:pt x="575" y="577"/>
                        </a:lnTo>
                        <a:lnTo>
                          <a:pt x="565" y="533"/>
                        </a:lnTo>
                        <a:lnTo>
                          <a:pt x="548" y="479"/>
                        </a:lnTo>
                        <a:lnTo>
                          <a:pt x="527" y="427"/>
                        </a:lnTo>
                        <a:lnTo>
                          <a:pt x="502" y="379"/>
                        </a:lnTo>
                        <a:lnTo>
                          <a:pt x="476" y="335"/>
                        </a:lnTo>
                        <a:lnTo>
                          <a:pt x="447" y="296"/>
                        </a:lnTo>
                        <a:lnTo>
                          <a:pt x="410" y="253"/>
                        </a:lnTo>
                        <a:lnTo>
                          <a:pt x="372" y="216"/>
                        </a:lnTo>
                        <a:lnTo>
                          <a:pt x="330" y="180"/>
                        </a:lnTo>
                        <a:lnTo>
                          <a:pt x="292" y="154"/>
                        </a:lnTo>
                        <a:lnTo>
                          <a:pt x="292" y="156"/>
                        </a:lnTo>
                        <a:lnTo>
                          <a:pt x="245" y="127"/>
                        </a:lnTo>
                        <a:lnTo>
                          <a:pt x="195" y="103"/>
                        </a:lnTo>
                        <a:lnTo>
                          <a:pt x="143" y="84"/>
                        </a:lnTo>
                        <a:lnTo>
                          <a:pt x="95" y="69"/>
                        </a:lnTo>
                        <a:lnTo>
                          <a:pt x="0" y="41"/>
                        </a:lnTo>
                        <a:lnTo>
                          <a:pt x="95" y="22"/>
                        </a:lnTo>
                        <a:lnTo>
                          <a:pt x="128" y="14"/>
                        </a:lnTo>
                        <a:lnTo>
                          <a:pt x="138" y="12"/>
                        </a:lnTo>
                        <a:lnTo>
                          <a:pt x="178" y="5"/>
                        </a:lnTo>
                        <a:lnTo>
                          <a:pt x="218" y="2"/>
                        </a:lnTo>
                        <a:lnTo>
                          <a:pt x="259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3" name="Freeform 1806"/>
                  <p:cNvSpPr>
                    <a:spLocks/>
                  </p:cNvSpPr>
                  <p:nvPr/>
                </p:nvSpPr>
                <p:spPr bwMode="auto">
                  <a:xfrm>
                    <a:off x="3507480" y="-544570"/>
                    <a:ext cx="190468" cy="217220"/>
                  </a:xfrm>
                  <a:custGeom>
                    <a:avLst/>
                    <a:gdLst>
                      <a:gd name="T0" fmla="*/ 542 w 1070"/>
                      <a:gd name="T1" fmla="*/ 2 h 1216"/>
                      <a:gd name="T2" fmla="*/ 651 w 1070"/>
                      <a:gd name="T3" fmla="*/ 38 h 1216"/>
                      <a:gd name="T4" fmla="*/ 748 w 1070"/>
                      <a:gd name="T5" fmla="*/ 90 h 1216"/>
                      <a:gd name="T6" fmla="*/ 800 w 1070"/>
                      <a:gd name="T7" fmla="*/ 126 h 1216"/>
                      <a:gd name="T8" fmla="*/ 881 w 1070"/>
                      <a:gd name="T9" fmla="*/ 199 h 1216"/>
                      <a:gd name="T10" fmla="*/ 950 w 1070"/>
                      <a:gd name="T11" fmla="*/ 284 h 1216"/>
                      <a:gd name="T12" fmla="*/ 984 w 1070"/>
                      <a:gd name="T13" fmla="*/ 339 h 1216"/>
                      <a:gd name="T14" fmla="*/ 1031 w 1070"/>
                      <a:gd name="T15" fmla="*/ 439 h 1216"/>
                      <a:gd name="T16" fmla="*/ 1059 w 1070"/>
                      <a:gd name="T17" fmla="*/ 547 h 1216"/>
                      <a:gd name="T18" fmla="*/ 1068 w 1070"/>
                      <a:gd name="T19" fmla="*/ 614 h 1216"/>
                      <a:gd name="T20" fmla="*/ 1070 w 1070"/>
                      <a:gd name="T21" fmla="*/ 1216 h 1216"/>
                      <a:gd name="T22" fmla="*/ 258 w 1070"/>
                      <a:gd name="T23" fmla="*/ 1166 h 1216"/>
                      <a:gd name="T24" fmla="*/ 1021 w 1070"/>
                      <a:gd name="T25" fmla="*/ 643 h 1216"/>
                      <a:gd name="T26" fmla="*/ 1011 w 1070"/>
                      <a:gd name="T27" fmla="*/ 557 h 1216"/>
                      <a:gd name="T28" fmla="*/ 1001 w 1070"/>
                      <a:gd name="T29" fmla="*/ 513 h 1216"/>
                      <a:gd name="T30" fmla="*/ 963 w 1070"/>
                      <a:gd name="T31" fmla="*/ 407 h 1216"/>
                      <a:gd name="T32" fmla="*/ 912 w 1070"/>
                      <a:gd name="T33" fmla="*/ 315 h 1216"/>
                      <a:gd name="T34" fmla="*/ 846 w 1070"/>
                      <a:gd name="T35" fmla="*/ 233 h 1216"/>
                      <a:gd name="T36" fmla="*/ 766 w 1070"/>
                      <a:gd name="T37" fmla="*/ 160 h 1216"/>
                      <a:gd name="T38" fmla="*/ 728 w 1070"/>
                      <a:gd name="T39" fmla="*/ 136 h 1216"/>
                      <a:gd name="T40" fmla="*/ 631 w 1070"/>
                      <a:gd name="T41" fmla="*/ 83 h 1216"/>
                      <a:gd name="T42" fmla="*/ 536 w 1070"/>
                      <a:gd name="T43" fmla="*/ 50 h 1216"/>
                      <a:gd name="T44" fmla="*/ 440 w 1070"/>
                      <a:gd name="T45" fmla="*/ 83 h 1216"/>
                      <a:gd name="T46" fmla="*/ 342 w 1070"/>
                      <a:gd name="T47" fmla="*/ 136 h 1216"/>
                      <a:gd name="T48" fmla="*/ 304 w 1070"/>
                      <a:gd name="T49" fmla="*/ 160 h 1216"/>
                      <a:gd name="T50" fmla="*/ 223 w 1070"/>
                      <a:gd name="T51" fmla="*/ 233 h 1216"/>
                      <a:gd name="T52" fmla="*/ 157 w 1070"/>
                      <a:gd name="T53" fmla="*/ 315 h 1216"/>
                      <a:gd name="T54" fmla="*/ 106 w 1070"/>
                      <a:gd name="T55" fmla="*/ 407 h 1216"/>
                      <a:gd name="T56" fmla="*/ 69 w 1070"/>
                      <a:gd name="T57" fmla="*/ 513 h 1216"/>
                      <a:gd name="T58" fmla="*/ 58 w 1070"/>
                      <a:gd name="T59" fmla="*/ 567 h 1216"/>
                      <a:gd name="T60" fmla="*/ 51 w 1070"/>
                      <a:gd name="T61" fmla="*/ 643 h 1216"/>
                      <a:gd name="T62" fmla="*/ 49 w 1070"/>
                      <a:gd name="T63" fmla="*/ 1187 h 1216"/>
                      <a:gd name="T64" fmla="*/ 0 w 1070"/>
                      <a:gd name="T65" fmla="*/ 673 h 1216"/>
                      <a:gd name="T66" fmla="*/ 2 w 1070"/>
                      <a:gd name="T67" fmla="*/ 614 h 1216"/>
                      <a:gd name="T68" fmla="*/ 12 w 1070"/>
                      <a:gd name="T69" fmla="*/ 547 h 1216"/>
                      <a:gd name="T70" fmla="*/ 41 w 1070"/>
                      <a:gd name="T71" fmla="*/ 439 h 1216"/>
                      <a:gd name="T72" fmla="*/ 85 w 1070"/>
                      <a:gd name="T73" fmla="*/ 339 h 1216"/>
                      <a:gd name="T74" fmla="*/ 120 w 1070"/>
                      <a:gd name="T75" fmla="*/ 284 h 1216"/>
                      <a:gd name="T76" fmla="*/ 189 w 1070"/>
                      <a:gd name="T77" fmla="*/ 199 h 1216"/>
                      <a:gd name="T78" fmla="*/ 269 w 1070"/>
                      <a:gd name="T79" fmla="*/ 126 h 1216"/>
                      <a:gd name="T80" fmla="*/ 322 w 1070"/>
                      <a:gd name="T81" fmla="*/ 90 h 1216"/>
                      <a:gd name="T82" fmla="*/ 420 w 1070"/>
                      <a:gd name="T83" fmla="*/ 38 h 1216"/>
                      <a:gd name="T84" fmla="*/ 531 w 1070"/>
                      <a:gd name="T85" fmla="*/ 2 h 1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070" h="1216">
                        <a:moveTo>
                          <a:pt x="536" y="0"/>
                        </a:moveTo>
                        <a:lnTo>
                          <a:pt x="542" y="2"/>
                        </a:lnTo>
                        <a:lnTo>
                          <a:pt x="599" y="18"/>
                        </a:lnTo>
                        <a:lnTo>
                          <a:pt x="651" y="38"/>
                        </a:lnTo>
                        <a:lnTo>
                          <a:pt x="701" y="61"/>
                        </a:lnTo>
                        <a:lnTo>
                          <a:pt x="748" y="90"/>
                        </a:lnTo>
                        <a:lnTo>
                          <a:pt x="756" y="95"/>
                        </a:lnTo>
                        <a:lnTo>
                          <a:pt x="800" y="126"/>
                        </a:lnTo>
                        <a:lnTo>
                          <a:pt x="843" y="162"/>
                        </a:lnTo>
                        <a:lnTo>
                          <a:pt x="881" y="199"/>
                        </a:lnTo>
                        <a:lnTo>
                          <a:pt x="917" y="241"/>
                        </a:lnTo>
                        <a:lnTo>
                          <a:pt x="950" y="284"/>
                        </a:lnTo>
                        <a:lnTo>
                          <a:pt x="956" y="292"/>
                        </a:lnTo>
                        <a:lnTo>
                          <a:pt x="984" y="339"/>
                        </a:lnTo>
                        <a:lnTo>
                          <a:pt x="1009" y="387"/>
                        </a:lnTo>
                        <a:lnTo>
                          <a:pt x="1031" y="439"/>
                        </a:lnTo>
                        <a:lnTo>
                          <a:pt x="1047" y="493"/>
                        </a:lnTo>
                        <a:lnTo>
                          <a:pt x="1059" y="547"/>
                        </a:lnTo>
                        <a:lnTo>
                          <a:pt x="1060" y="557"/>
                        </a:lnTo>
                        <a:lnTo>
                          <a:pt x="1068" y="614"/>
                        </a:lnTo>
                        <a:lnTo>
                          <a:pt x="1070" y="643"/>
                        </a:lnTo>
                        <a:lnTo>
                          <a:pt x="1070" y="1216"/>
                        </a:lnTo>
                        <a:lnTo>
                          <a:pt x="258" y="1216"/>
                        </a:lnTo>
                        <a:lnTo>
                          <a:pt x="258" y="1166"/>
                        </a:lnTo>
                        <a:lnTo>
                          <a:pt x="1021" y="1166"/>
                        </a:lnTo>
                        <a:lnTo>
                          <a:pt x="1021" y="643"/>
                        </a:lnTo>
                        <a:lnTo>
                          <a:pt x="1018" y="614"/>
                        </a:lnTo>
                        <a:lnTo>
                          <a:pt x="1011" y="557"/>
                        </a:lnTo>
                        <a:lnTo>
                          <a:pt x="1011" y="557"/>
                        </a:lnTo>
                        <a:lnTo>
                          <a:pt x="1001" y="513"/>
                        </a:lnTo>
                        <a:lnTo>
                          <a:pt x="984" y="459"/>
                        </a:lnTo>
                        <a:lnTo>
                          <a:pt x="963" y="407"/>
                        </a:lnTo>
                        <a:lnTo>
                          <a:pt x="938" y="359"/>
                        </a:lnTo>
                        <a:lnTo>
                          <a:pt x="912" y="315"/>
                        </a:lnTo>
                        <a:lnTo>
                          <a:pt x="883" y="276"/>
                        </a:lnTo>
                        <a:lnTo>
                          <a:pt x="846" y="233"/>
                        </a:lnTo>
                        <a:lnTo>
                          <a:pt x="808" y="196"/>
                        </a:lnTo>
                        <a:lnTo>
                          <a:pt x="766" y="160"/>
                        </a:lnTo>
                        <a:lnTo>
                          <a:pt x="728" y="134"/>
                        </a:lnTo>
                        <a:lnTo>
                          <a:pt x="728" y="136"/>
                        </a:lnTo>
                        <a:lnTo>
                          <a:pt x="681" y="107"/>
                        </a:lnTo>
                        <a:lnTo>
                          <a:pt x="631" y="83"/>
                        </a:lnTo>
                        <a:lnTo>
                          <a:pt x="579" y="64"/>
                        </a:lnTo>
                        <a:lnTo>
                          <a:pt x="536" y="50"/>
                        </a:lnTo>
                        <a:lnTo>
                          <a:pt x="492" y="64"/>
                        </a:lnTo>
                        <a:lnTo>
                          <a:pt x="440" y="83"/>
                        </a:lnTo>
                        <a:lnTo>
                          <a:pt x="389" y="107"/>
                        </a:lnTo>
                        <a:lnTo>
                          <a:pt x="342" y="136"/>
                        </a:lnTo>
                        <a:lnTo>
                          <a:pt x="342" y="134"/>
                        </a:lnTo>
                        <a:lnTo>
                          <a:pt x="304" y="160"/>
                        </a:lnTo>
                        <a:lnTo>
                          <a:pt x="262" y="196"/>
                        </a:lnTo>
                        <a:lnTo>
                          <a:pt x="223" y="233"/>
                        </a:lnTo>
                        <a:lnTo>
                          <a:pt x="187" y="276"/>
                        </a:lnTo>
                        <a:lnTo>
                          <a:pt x="157" y="315"/>
                        </a:lnTo>
                        <a:lnTo>
                          <a:pt x="131" y="359"/>
                        </a:lnTo>
                        <a:lnTo>
                          <a:pt x="106" y="407"/>
                        </a:lnTo>
                        <a:lnTo>
                          <a:pt x="87" y="459"/>
                        </a:lnTo>
                        <a:lnTo>
                          <a:pt x="69" y="513"/>
                        </a:lnTo>
                        <a:lnTo>
                          <a:pt x="58" y="567"/>
                        </a:lnTo>
                        <a:lnTo>
                          <a:pt x="58" y="567"/>
                        </a:lnTo>
                        <a:lnTo>
                          <a:pt x="52" y="614"/>
                        </a:lnTo>
                        <a:lnTo>
                          <a:pt x="51" y="643"/>
                        </a:lnTo>
                        <a:lnTo>
                          <a:pt x="49" y="673"/>
                        </a:lnTo>
                        <a:lnTo>
                          <a:pt x="49" y="1187"/>
                        </a:lnTo>
                        <a:lnTo>
                          <a:pt x="0" y="1187"/>
                        </a:lnTo>
                        <a:lnTo>
                          <a:pt x="0" y="673"/>
                        </a:lnTo>
                        <a:lnTo>
                          <a:pt x="1" y="643"/>
                        </a:lnTo>
                        <a:lnTo>
                          <a:pt x="2" y="614"/>
                        </a:lnTo>
                        <a:lnTo>
                          <a:pt x="9" y="557"/>
                        </a:lnTo>
                        <a:lnTo>
                          <a:pt x="12" y="547"/>
                        </a:lnTo>
                        <a:lnTo>
                          <a:pt x="23" y="493"/>
                        </a:lnTo>
                        <a:lnTo>
                          <a:pt x="41" y="439"/>
                        </a:lnTo>
                        <a:lnTo>
                          <a:pt x="60" y="387"/>
                        </a:lnTo>
                        <a:lnTo>
                          <a:pt x="85" y="339"/>
                        </a:lnTo>
                        <a:lnTo>
                          <a:pt x="114" y="292"/>
                        </a:lnTo>
                        <a:lnTo>
                          <a:pt x="120" y="284"/>
                        </a:lnTo>
                        <a:lnTo>
                          <a:pt x="153" y="241"/>
                        </a:lnTo>
                        <a:lnTo>
                          <a:pt x="189" y="199"/>
                        </a:lnTo>
                        <a:lnTo>
                          <a:pt x="227" y="162"/>
                        </a:lnTo>
                        <a:lnTo>
                          <a:pt x="269" y="126"/>
                        </a:lnTo>
                        <a:lnTo>
                          <a:pt x="314" y="95"/>
                        </a:lnTo>
                        <a:lnTo>
                          <a:pt x="322" y="90"/>
                        </a:lnTo>
                        <a:lnTo>
                          <a:pt x="369" y="61"/>
                        </a:lnTo>
                        <a:lnTo>
                          <a:pt x="420" y="38"/>
                        </a:lnTo>
                        <a:lnTo>
                          <a:pt x="472" y="18"/>
                        </a:lnTo>
                        <a:lnTo>
                          <a:pt x="531" y="2"/>
                        </a:lnTo>
                        <a:lnTo>
                          <a:pt x="536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4" name="Freeform 1807"/>
                  <p:cNvSpPr>
                    <a:spLocks/>
                  </p:cNvSpPr>
                  <p:nvPr/>
                </p:nvSpPr>
                <p:spPr bwMode="auto">
                  <a:xfrm>
                    <a:off x="3487149" y="-336446"/>
                    <a:ext cx="225780" cy="150877"/>
                  </a:xfrm>
                  <a:custGeom>
                    <a:avLst/>
                    <a:gdLst>
                      <a:gd name="T0" fmla="*/ 0 w 1266"/>
                      <a:gd name="T1" fmla="*/ 0 h 846"/>
                      <a:gd name="T2" fmla="*/ 454 w 1266"/>
                      <a:gd name="T3" fmla="*/ 0 h 846"/>
                      <a:gd name="T4" fmla="*/ 454 w 1266"/>
                      <a:gd name="T5" fmla="*/ 50 h 846"/>
                      <a:gd name="T6" fmla="*/ 49 w 1266"/>
                      <a:gd name="T7" fmla="*/ 50 h 846"/>
                      <a:gd name="T8" fmla="*/ 49 w 1266"/>
                      <a:gd name="T9" fmla="*/ 796 h 846"/>
                      <a:gd name="T10" fmla="*/ 1216 w 1266"/>
                      <a:gd name="T11" fmla="*/ 796 h 846"/>
                      <a:gd name="T12" fmla="*/ 1216 w 1266"/>
                      <a:gd name="T13" fmla="*/ 736 h 846"/>
                      <a:gd name="T14" fmla="*/ 1266 w 1266"/>
                      <a:gd name="T15" fmla="*/ 736 h 846"/>
                      <a:gd name="T16" fmla="*/ 1266 w 1266"/>
                      <a:gd name="T17" fmla="*/ 846 h 846"/>
                      <a:gd name="T18" fmla="*/ 0 w 1266"/>
                      <a:gd name="T19" fmla="*/ 846 h 846"/>
                      <a:gd name="T20" fmla="*/ 0 w 1266"/>
                      <a:gd name="T21" fmla="*/ 0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266" h="846">
                        <a:moveTo>
                          <a:pt x="0" y="0"/>
                        </a:moveTo>
                        <a:lnTo>
                          <a:pt x="454" y="0"/>
                        </a:lnTo>
                        <a:lnTo>
                          <a:pt x="454" y="50"/>
                        </a:lnTo>
                        <a:lnTo>
                          <a:pt x="49" y="50"/>
                        </a:lnTo>
                        <a:lnTo>
                          <a:pt x="49" y="796"/>
                        </a:lnTo>
                        <a:lnTo>
                          <a:pt x="1216" y="796"/>
                        </a:lnTo>
                        <a:lnTo>
                          <a:pt x="1216" y="736"/>
                        </a:lnTo>
                        <a:lnTo>
                          <a:pt x="1266" y="736"/>
                        </a:lnTo>
                        <a:lnTo>
                          <a:pt x="1266" y="846"/>
                        </a:lnTo>
                        <a:lnTo>
                          <a:pt x="0" y="8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2D92C6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5" name="Rectangle 1808"/>
                  <p:cNvSpPr>
                    <a:spLocks noChangeArrowheads="1"/>
                  </p:cNvSpPr>
                  <p:nvPr/>
                </p:nvSpPr>
                <p:spPr bwMode="auto">
                  <a:xfrm>
                    <a:off x="3491964" y="-218205"/>
                    <a:ext cx="217220" cy="28356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46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47557" y="-292039"/>
                    <a:ext cx="42802" cy="81324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3512718" y="-310858"/>
                  <a:ext cx="116100" cy="70209"/>
                  <a:chOff x="3468958" y="-792531"/>
                  <a:chExt cx="251849" cy="70209"/>
                </a:xfrm>
                <a:solidFill>
                  <a:srgbClr val="2D92C6"/>
                </a:solidFill>
              </p:grpSpPr>
              <p:sp>
                <p:nvSpPr>
                  <p:cNvPr id="120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6895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1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2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23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991417" y="-310858"/>
                  <a:ext cx="116100" cy="70209"/>
                  <a:chOff x="3468958" y="-792531"/>
                  <a:chExt cx="251849" cy="70209"/>
                </a:xfrm>
                <a:solidFill>
                  <a:srgbClr val="2D92C6"/>
                </a:solidFill>
              </p:grpSpPr>
              <p:sp>
                <p:nvSpPr>
                  <p:cNvPr id="116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46895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7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8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9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3772851" y="-333507"/>
                  <a:ext cx="83655" cy="70209"/>
                  <a:chOff x="3539339" y="-792531"/>
                  <a:chExt cx="181468" cy="70209"/>
                </a:xfrm>
                <a:solidFill>
                  <a:srgbClr val="2D92C6"/>
                </a:solidFill>
              </p:grpSpPr>
              <p:sp>
                <p:nvSpPr>
                  <p:cNvPr id="113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539339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4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08207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15" name="Rectangle 1829"/>
                  <p:cNvSpPr>
                    <a:spLocks noChangeArrowheads="1"/>
                  </p:cNvSpPr>
                  <p:nvPr/>
                </p:nvSpPr>
                <p:spPr bwMode="auto">
                  <a:xfrm>
                    <a:off x="3675088" y="-792531"/>
                    <a:ext cx="45719" cy="70209"/>
                  </a:xfrm>
                  <a:prstGeom prst="rect">
                    <a:avLst/>
                  </a:prstGeom>
                  <a:grpFill/>
                  <a:ln w="0">
                    <a:solidFill>
                      <a:srgbClr val="2D92C6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</p:grpSp>
          <p:sp>
            <p:nvSpPr>
              <p:cNvPr id="108" name="자유형 107"/>
              <p:cNvSpPr/>
              <p:nvPr userDrawn="1"/>
            </p:nvSpPr>
            <p:spPr>
              <a:xfrm>
                <a:off x="3327350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2" name="그룹 81"/>
            <p:cNvGrpSpPr/>
            <p:nvPr userDrawn="1"/>
          </p:nvGrpSpPr>
          <p:grpSpPr>
            <a:xfrm>
              <a:off x="4416308" y="1584115"/>
              <a:ext cx="646473" cy="646473"/>
              <a:chOff x="4119730" y="1584115"/>
              <a:chExt cx="666376" cy="666376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293418" y="1704382"/>
                <a:ext cx="319000" cy="425843"/>
                <a:chOff x="4456297" y="-694438"/>
                <a:chExt cx="393995" cy="525957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4518887" y="-694438"/>
                  <a:ext cx="259304" cy="135321"/>
                  <a:chOff x="4501037" y="-999542"/>
                  <a:chExt cx="259304" cy="135321"/>
                </a:xfrm>
              </p:grpSpPr>
              <p:sp>
                <p:nvSpPr>
                  <p:cNvPr id="103" name="Freeform 1834"/>
                  <p:cNvSpPr>
                    <a:spLocks/>
                  </p:cNvSpPr>
                  <p:nvPr/>
                </p:nvSpPr>
                <p:spPr bwMode="auto">
                  <a:xfrm>
                    <a:off x="4555165" y="-946145"/>
                    <a:ext cx="82290" cy="81924"/>
                  </a:xfrm>
                  <a:custGeom>
                    <a:avLst/>
                    <a:gdLst>
                      <a:gd name="T0" fmla="*/ 79 w 677"/>
                      <a:gd name="T1" fmla="*/ 0 h 672"/>
                      <a:gd name="T2" fmla="*/ 677 w 677"/>
                      <a:gd name="T3" fmla="*/ 591 h 672"/>
                      <a:gd name="T4" fmla="*/ 597 w 677"/>
                      <a:gd name="T5" fmla="*/ 672 h 672"/>
                      <a:gd name="T6" fmla="*/ 0 w 677"/>
                      <a:gd name="T7" fmla="*/ 81 h 672"/>
                      <a:gd name="T8" fmla="*/ 79 w 677"/>
                      <a:gd name="T9" fmla="*/ 0 h 6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7" h="672">
                        <a:moveTo>
                          <a:pt x="79" y="0"/>
                        </a:moveTo>
                        <a:lnTo>
                          <a:pt x="677" y="591"/>
                        </a:lnTo>
                        <a:lnTo>
                          <a:pt x="597" y="672"/>
                        </a:lnTo>
                        <a:lnTo>
                          <a:pt x="0" y="81"/>
                        </a:lnTo>
                        <a:lnTo>
                          <a:pt x="79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4" name="Freeform 1835"/>
                  <p:cNvSpPr>
                    <a:spLocks/>
                  </p:cNvSpPr>
                  <p:nvPr/>
                </p:nvSpPr>
                <p:spPr bwMode="auto">
                  <a:xfrm>
                    <a:off x="4623557" y="-946145"/>
                    <a:ext cx="82655" cy="81924"/>
                  </a:xfrm>
                  <a:custGeom>
                    <a:avLst/>
                    <a:gdLst>
                      <a:gd name="T0" fmla="*/ 598 w 678"/>
                      <a:gd name="T1" fmla="*/ 0 h 672"/>
                      <a:gd name="T2" fmla="*/ 678 w 678"/>
                      <a:gd name="T3" fmla="*/ 81 h 672"/>
                      <a:gd name="T4" fmla="*/ 80 w 678"/>
                      <a:gd name="T5" fmla="*/ 672 h 672"/>
                      <a:gd name="T6" fmla="*/ 0 w 678"/>
                      <a:gd name="T7" fmla="*/ 591 h 672"/>
                      <a:gd name="T8" fmla="*/ 598 w 678"/>
                      <a:gd name="T9" fmla="*/ 0 h 6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8" h="672">
                        <a:moveTo>
                          <a:pt x="598" y="0"/>
                        </a:moveTo>
                        <a:lnTo>
                          <a:pt x="678" y="81"/>
                        </a:lnTo>
                        <a:lnTo>
                          <a:pt x="80" y="672"/>
                        </a:lnTo>
                        <a:lnTo>
                          <a:pt x="0" y="591"/>
                        </a:lnTo>
                        <a:lnTo>
                          <a:pt x="598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5" name="Freeform 1836"/>
                  <p:cNvSpPr>
                    <a:spLocks noEditPoints="1"/>
                  </p:cNvSpPr>
                  <p:nvPr/>
                </p:nvSpPr>
                <p:spPr bwMode="auto">
                  <a:xfrm>
                    <a:off x="4642575" y="-999542"/>
                    <a:ext cx="117766" cy="118132"/>
                  </a:xfrm>
                  <a:custGeom>
                    <a:avLst/>
                    <a:gdLst>
                      <a:gd name="T0" fmla="*/ 158 w 968"/>
                      <a:gd name="T1" fmla="*/ 882 h 969"/>
                      <a:gd name="T2" fmla="*/ 172 w 968"/>
                      <a:gd name="T3" fmla="*/ 879 h 969"/>
                      <a:gd name="T4" fmla="*/ 211 w 968"/>
                      <a:gd name="T5" fmla="*/ 867 h 969"/>
                      <a:gd name="T6" fmla="*/ 271 w 968"/>
                      <a:gd name="T7" fmla="*/ 843 h 969"/>
                      <a:gd name="T8" fmla="*/ 346 w 968"/>
                      <a:gd name="T9" fmla="*/ 805 h 969"/>
                      <a:gd name="T10" fmla="*/ 431 w 968"/>
                      <a:gd name="T11" fmla="*/ 750 h 969"/>
                      <a:gd name="T12" fmla="*/ 524 w 968"/>
                      <a:gd name="T13" fmla="*/ 673 h 969"/>
                      <a:gd name="T14" fmla="*/ 597 w 968"/>
                      <a:gd name="T15" fmla="*/ 598 h 969"/>
                      <a:gd name="T16" fmla="*/ 658 w 968"/>
                      <a:gd name="T17" fmla="*/ 522 h 969"/>
                      <a:gd name="T18" fmla="*/ 710 w 968"/>
                      <a:gd name="T19" fmla="*/ 447 h 969"/>
                      <a:gd name="T20" fmla="*/ 749 w 968"/>
                      <a:gd name="T21" fmla="*/ 378 h 969"/>
                      <a:gd name="T22" fmla="*/ 780 w 968"/>
                      <a:gd name="T23" fmla="*/ 320 h 969"/>
                      <a:gd name="T24" fmla="*/ 800 w 968"/>
                      <a:gd name="T25" fmla="*/ 277 h 969"/>
                      <a:gd name="T26" fmla="*/ 809 w 968"/>
                      <a:gd name="T27" fmla="*/ 254 h 969"/>
                      <a:gd name="T28" fmla="*/ 968 w 968"/>
                      <a:gd name="T29" fmla="*/ 0 h 969"/>
                      <a:gd name="T30" fmla="*/ 967 w 968"/>
                      <a:gd name="T31" fmla="*/ 17 h 969"/>
                      <a:gd name="T32" fmla="*/ 963 w 968"/>
                      <a:gd name="T33" fmla="*/ 60 h 969"/>
                      <a:gd name="T34" fmla="*/ 956 w 968"/>
                      <a:gd name="T35" fmla="*/ 127 h 969"/>
                      <a:gd name="T36" fmla="*/ 945 w 968"/>
                      <a:gd name="T37" fmla="*/ 211 h 969"/>
                      <a:gd name="T38" fmla="*/ 929 w 968"/>
                      <a:gd name="T39" fmla="*/ 310 h 969"/>
                      <a:gd name="T40" fmla="*/ 905 w 968"/>
                      <a:gd name="T41" fmla="*/ 414 h 969"/>
                      <a:gd name="T42" fmla="*/ 876 w 968"/>
                      <a:gd name="T43" fmla="*/ 522 h 969"/>
                      <a:gd name="T44" fmla="*/ 837 w 968"/>
                      <a:gd name="T45" fmla="*/ 628 h 969"/>
                      <a:gd name="T46" fmla="*/ 790 w 968"/>
                      <a:gd name="T47" fmla="*/ 726 h 969"/>
                      <a:gd name="T48" fmla="*/ 733 w 968"/>
                      <a:gd name="T49" fmla="*/ 812 h 969"/>
                      <a:gd name="T50" fmla="*/ 661 w 968"/>
                      <a:gd name="T51" fmla="*/ 883 h 969"/>
                      <a:gd name="T52" fmla="*/ 576 w 968"/>
                      <a:gd name="T53" fmla="*/ 934 h 969"/>
                      <a:gd name="T54" fmla="*/ 482 w 968"/>
                      <a:gd name="T55" fmla="*/ 963 h 969"/>
                      <a:gd name="T56" fmla="*/ 386 w 968"/>
                      <a:gd name="T57" fmla="*/ 969 h 969"/>
                      <a:gd name="T58" fmla="*/ 289 w 968"/>
                      <a:gd name="T59" fmla="*/ 951 h 969"/>
                      <a:gd name="T60" fmla="*/ 199 w 968"/>
                      <a:gd name="T61" fmla="*/ 911 h 969"/>
                      <a:gd name="T62" fmla="*/ 119 w 968"/>
                      <a:gd name="T63" fmla="*/ 848 h 969"/>
                      <a:gd name="T64" fmla="*/ 56 w 968"/>
                      <a:gd name="T65" fmla="*/ 768 h 969"/>
                      <a:gd name="T66" fmla="*/ 16 w 968"/>
                      <a:gd name="T67" fmla="*/ 678 h 969"/>
                      <a:gd name="T68" fmla="*/ 0 w 968"/>
                      <a:gd name="T69" fmla="*/ 582 h 969"/>
                      <a:gd name="T70" fmla="*/ 4 w 968"/>
                      <a:gd name="T71" fmla="*/ 486 h 969"/>
                      <a:gd name="T72" fmla="*/ 34 w 968"/>
                      <a:gd name="T73" fmla="*/ 392 h 969"/>
                      <a:gd name="T74" fmla="*/ 84 w 968"/>
                      <a:gd name="T75" fmla="*/ 306 h 969"/>
                      <a:gd name="T76" fmla="*/ 156 w 968"/>
                      <a:gd name="T77" fmla="*/ 235 h 969"/>
                      <a:gd name="T78" fmla="*/ 241 w 968"/>
                      <a:gd name="T79" fmla="*/ 177 h 969"/>
                      <a:gd name="T80" fmla="*/ 340 w 968"/>
                      <a:gd name="T81" fmla="*/ 130 h 969"/>
                      <a:gd name="T82" fmla="*/ 445 w 968"/>
                      <a:gd name="T83" fmla="*/ 92 h 969"/>
                      <a:gd name="T84" fmla="*/ 553 w 968"/>
                      <a:gd name="T85" fmla="*/ 62 h 969"/>
                      <a:gd name="T86" fmla="*/ 659 w 968"/>
                      <a:gd name="T87" fmla="*/ 39 h 969"/>
                      <a:gd name="T88" fmla="*/ 756 w 968"/>
                      <a:gd name="T89" fmla="*/ 22 h 969"/>
                      <a:gd name="T90" fmla="*/ 841 w 968"/>
                      <a:gd name="T91" fmla="*/ 12 h 969"/>
                      <a:gd name="T92" fmla="*/ 908 w 968"/>
                      <a:gd name="T93" fmla="*/ 5 h 969"/>
                      <a:gd name="T94" fmla="*/ 951 w 968"/>
                      <a:gd name="T95" fmla="*/ 1 h 969"/>
                      <a:gd name="T96" fmla="*/ 968 w 968"/>
                      <a:gd name="T97" fmla="*/ 0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68" h="969">
                        <a:moveTo>
                          <a:pt x="810" y="250"/>
                        </a:moveTo>
                        <a:lnTo>
                          <a:pt x="158" y="882"/>
                        </a:lnTo>
                        <a:lnTo>
                          <a:pt x="162" y="881"/>
                        </a:lnTo>
                        <a:lnTo>
                          <a:pt x="172" y="879"/>
                        </a:lnTo>
                        <a:lnTo>
                          <a:pt x="189" y="874"/>
                        </a:lnTo>
                        <a:lnTo>
                          <a:pt x="211" y="867"/>
                        </a:lnTo>
                        <a:lnTo>
                          <a:pt x="239" y="856"/>
                        </a:lnTo>
                        <a:lnTo>
                          <a:pt x="271" y="843"/>
                        </a:lnTo>
                        <a:lnTo>
                          <a:pt x="306" y="826"/>
                        </a:lnTo>
                        <a:lnTo>
                          <a:pt x="346" y="805"/>
                        </a:lnTo>
                        <a:lnTo>
                          <a:pt x="387" y="780"/>
                        </a:lnTo>
                        <a:lnTo>
                          <a:pt x="431" y="750"/>
                        </a:lnTo>
                        <a:lnTo>
                          <a:pt x="477" y="714"/>
                        </a:lnTo>
                        <a:lnTo>
                          <a:pt x="524" y="673"/>
                        </a:lnTo>
                        <a:lnTo>
                          <a:pt x="562" y="637"/>
                        </a:lnTo>
                        <a:lnTo>
                          <a:pt x="597" y="598"/>
                        </a:lnTo>
                        <a:lnTo>
                          <a:pt x="629" y="561"/>
                        </a:lnTo>
                        <a:lnTo>
                          <a:pt x="658" y="522"/>
                        </a:lnTo>
                        <a:lnTo>
                          <a:pt x="685" y="483"/>
                        </a:lnTo>
                        <a:lnTo>
                          <a:pt x="710" y="447"/>
                        </a:lnTo>
                        <a:lnTo>
                          <a:pt x="731" y="411"/>
                        </a:lnTo>
                        <a:lnTo>
                          <a:pt x="749" y="378"/>
                        </a:lnTo>
                        <a:lnTo>
                          <a:pt x="766" y="347"/>
                        </a:lnTo>
                        <a:lnTo>
                          <a:pt x="780" y="320"/>
                        </a:lnTo>
                        <a:lnTo>
                          <a:pt x="790" y="296"/>
                        </a:lnTo>
                        <a:lnTo>
                          <a:pt x="800" y="277"/>
                        </a:lnTo>
                        <a:lnTo>
                          <a:pt x="806" y="262"/>
                        </a:lnTo>
                        <a:lnTo>
                          <a:pt x="809" y="254"/>
                        </a:lnTo>
                        <a:lnTo>
                          <a:pt x="810" y="250"/>
                        </a:lnTo>
                        <a:close/>
                        <a:moveTo>
                          <a:pt x="968" y="0"/>
                        </a:moveTo>
                        <a:lnTo>
                          <a:pt x="968" y="5"/>
                        </a:lnTo>
                        <a:lnTo>
                          <a:pt x="967" y="17"/>
                        </a:lnTo>
                        <a:lnTo>
                          <a:pt x="965" y="35"/>
                        </a:lnTo>
                        <a:lnTo>
                          <a:pt x="963" y="60"/>
                        </a:lnTo>
                        <a:lnTo>
                          <a:pt x="961" y="91"/>
                        </a:lnTo>
                        <a:lnTo>
                          <a:pt x="956" y="127"/>
                        </a:lnTo>
                        <a:lnTo>
                          <a:pt x="951" y="168"/>
                        </a:lnTo>
                        <a:lnTo>
                          <a:pt x="945" y="211"/>
                        </a:lnTo>
                        <a:lnTo>
                          <a:pt x="937" y="259"/>
                        </a:lnTo>
                        <a:lnTo>
                          <a:pt x="929" y="310"/>
                        </a:lnTo>
                        <a:lnTo>
                          <a:pt x="918" y="361"/>
                        </a:lnTo>
                        <a:lnTo>
                          <a:pt x="905" y="414"/>
                        </a:lnTo>
                        <a:lnTo>
                          <a:pt x="893" y="468"/>
                        </a:lnTo>
                        <a:lnTo>
                          <a:pt x="876" y="522"/>
                        </a:lnTo>
                        <a:lnTo>
                          <a:pt x="859" y="576"/>
                        </a:lnTo>
                        <a:lnTo>
                          <a:pt x="837" y="628"/>
                        </a:lnTo>
                        <a:lnTo>
                          <a:pt x="815" y="678"/>
                        </a:lnTo>
                        <a:lnTo>
                          <a:pt x="790" y="726"/>
                        </a:lnTo>
                        <a:lnTo>
                          <a:pt x="763" y="771"/>
                        </a:lnTo>
                        <a:lnTo>
                          <a:pt x="733" y="812"/>
                        </a:lnTo>
                        <a:lnTo>
                          <a:pt x="701" y="848"/>
                        </a:lnTo>
                        <a:lnTo>
                          <a:pt x="661" y="883"/>
                        </a:lnTo>
                        <a:lnTo>
                          <a:pt x="620" y="911"/>
                        </a:lnTo>
                        <a:lnTo>
                          <a:pt x="576" y="934"/>
                        </a:lnTo>
                        <a:lnTo>
                          <a:pt x="530" y="951"/>
                        </a:lnTo>
                        <a:lnTo>
                          <a:pt x="482" y="963"/>
                        </a:lnTo>
                        <a:lnTo>
                          <a:pt x="434" y="969"/>
                        </a:lnTo>
                        <a:lnTo>
                          <a:pt x="386" y="969"/>
                        </a:lnTo>
                        <a:lnTo>
                          <a:pt x="338" y="963"/>
                        </a:lnTo>
                        <a:lnTo>
                          <a:pt x="289" y="951"/>
                        </a:lnTo>
                        <a:lnTo>
                          <a:pt x="244" y="934"/>
                        </a:lnTo>
                        <a:lnTo>
                          <a:pt x="199" y="911"/>
                        </a:lnTo>
                        <a:lnTo>
                          <a:pt x="158" y="883"/>
                        </a:lnTo>
                        <a:lnTo>
                          <a:pt x="119" y="848"/>
                        </a:lnTo>
                        <a:lnTo>
                          <a:pt x="84" y="809"/>
                        </a:lnTo>
                        <a:lnTo>
                          <a:pt x="56" y="768"/>
                        </a:lnTo>
                        <a:lnTo>
                          <a:pt x="34" y="724"/>
                        </a:lnTo>
                        <a:lnTo>
                          <a:pt x="16" y="678"/>
                        </a:lnTo>
                        <a:lnTo>
                          <a:pt x="4" y="630"/>
                        </a:lnTo>
                        <a:lnTo>
                          <a:pt x="0" y="582"/>
                        </a:lnTo>
                        <a:lnTo>
                          <a:pt x="0" y="534"/>
                        </a:lnTo>
                        <a:lnTo>
                          <a:pt x="4" y="486"/>
                        </a:lnTo>
                        <a:lnTo>
                          <a:pt x="16" y="438"/>
                        </a:lnTo>
                        <a:lnTo>
                          <a:pt x="34" y="392"/>
                        </a:lnTo>
                        <a:lnTo>
                          <a:pt x="56" y="349"/>
                        </a:lnTo>
                        <a:lnTo>
                          <a:pt x="84" y="306"/>
                        </a:lnTo>
                        <a:lnTo>
                          <a:pt x="119" y="268"/>
                        </a:lnTo>
                        <a:lnTo>
                          <a:pt x="156" y="235"/>
                        </a:lnTo>
                        <a:lnTo>
                          <a:pt x="197" y="204"/>
                        </a:lnTo>
                        <a:lnTo>
                          <a:pt x="241" y="177"/>
                        </a:lnTo>
                        <a:lnTo>
                          <a:pt x="289" y="153"/>
                        </a:lnTo>
                        <a:lnTo>
                          <a:pt x="340" y="130"/>
                        </a:lnTo>
                        <a:lnTo>
                          <a:pt x="392" y="110"/>
                        </a:lnTo>
                        <a:lnTo>
                          <a:pt x="445" y="92"/>
                        </a:lnTo>
                        <a:lnTo>
                          <a:pt x="499" y="76"/>
                        </a:lnTo>
                        <a:lnTo>
                          <a:pt x="553" y="62"/>
                        </a:lnTo>
                        <a:lnTo>
                          <a:pt x="606" y="49"/>
                        </a:lnTo>
                        <a:lnTo>
                          <a:pt x="659" y="39"/>
                        </a:lnTo>
                        <a:lnTo>
                          <a:pt x="708" y="31"/>
                        </a:lnTo>
                        <a:lnTo>
                          <a:pt x="756" y="22"/>
                        </a:lnTo>
                        <a:lnTo>
                          <a:pt x="801" y="17"/>
                        </a:lnTo>
                        <a:lnTo>
                          <a:pt x="841" y="12"/>
                        </a:lnTo>
                        <a:lnTo>
                          <a:pt x="877" y="8"/>
                        </a:lnTo>
                        <a:lnTo>
                          <a:pt x="908" y="5"/>
                        </a:lnTo>
                        <a:lnTo>
                          <a:pt x="932" y="3"/>
                        </a:lnTo>
                        <a:lnTo>
                          <a:pt x="951" y="1"/>
                        </a:lnTo>
                        <a:lnTo>
                          <a:pt x="963" y="1"/>
                        </a:lnTo>
                        <a:lnTo>
                          <a:pt x="968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6" name="Freeform 1837"/>
                  <p:cNvSpPr>
                    <a:spLocks noEditPoints="1"/>
                  </p:cNvSpPr>
                  <p:nvPr/>
                </p:nvSpPr>
                <p:spPr bwMode="auto">
                  <a:xfrm>
                    <a:off x="4501037" y="-999542"/>
                    <a:ext cx="117766" cy="118132"/>
                  </a:xfrm>
                  <a:custGeom>
                    <a:avLst/>
                    <a:gdLst>
                      <a:gd name="T0" fmla="*/ 157 w 968"/>
                      <a:gd name="T1" fmla="*/ 254 h 969"/>
                      <a:gd name="T2" fmla="*/ 168 w 968"/>
                      <a:gd name="T3" fmla="*/ 277 h 969"/>
                      <a:gd name="T4" fmla="*/ 188 w 968"/>
                      <a:gd name="T5" fmla="*/ 320 h 969"/>
                      <a:gd name="T6" fmla="*/ 218 w 968"/>
                      <a:gd name="T7" fmla="*/ 378 h 969"/>
                      <a:gd name="T8" fmla="*/ 258 w 968"/>
                      <a:gd name="T9" fmla="*/ 447 h 969"/>
                      <a:gd name="T10" fmla="*/ 310 w 968"/>
                      <a:gd name="T11" fmla="*/ 522 h 969"/>
                      <a:gd name="T12" fmla="*/ 371 w 968"/>
                      <a:gd name="T13" fmla="*/ 598 h 969"/>
                      <a:gd name="T14" fmla="*/ 444 w 968"/>
                      <a:gd name="T15" fmla="*/ 673 h 969"/>
                      <a:gd name="T16" fmla="*/ 536 w 968"/>
                      <a:gd name="T17" fmla="*/ 750 h 969"/>
                      <a:gd name="T18" fmla="*/ 622 w 968"/>
                      <a:gd name="T19" fmla="*/ 805 h 969"/>
                      <a:gd name="T20" fmla="*/ 697 w 968"/>
                      <a:gd name="T21" fmla="*/ 843 h 969"/>
                      <a:gd name="T22" fmla="*/ 756 w 968"/>
                      <a:gd name="T23" fmla="*/ 867 h 969"/>
                      <a:gd name="T24" fmla="*/ 794 w 968"/>
                      <a:gd name="T25" fmla="*/ 879 h 969"/>
                      <a:gd name="T26" fmla="*/ 809 w 968"/>
                      <a:gd name="T27" fmla="*/ 882 h 969"/>
                      <a:gd name="T28" fmla="*/ 0 w 968"/>
                      <a:gd name="T29" fmla="*/ 0 h 969"/>
                      <a:gd name="T30" fmla="*/ 15 w 968"/>
                      <a:gd name="T31" fmla="*/ 1 h 969"/>
                      <a:gd name="T32" fmla="*/ 60 w 968"/>
                      <a:gd name="T33" fmla="*/ 5 h 969"/>
                      <a:gd name="T34" fmla="*/ 127 w 968"/>
                      <a:gd name="T35" fmla="*/ 12 h 969"/>
                      <a:gd name="T36" fmla="*/ 211 w 968"/>
                      <a:gd name="T37" fmla="*/ 22 h 969"/>
                      <a:gd name="T38" fmla="*/ 309 w 968"/>
                      <a:gd name="T39" fmla="*/ 39 h 969"/>
                      <a:gd name="T40" fmla="*/ 414 w 968"/>
                      <a:gd name="T41" fmla="*/ 62 h 969"/>
                      <a:gd name="T42" fmla="*/ 522 w 968"/>
                      <a:gd name="T43" fmla="*/ 92 h 969"/>
                      <a:gd name="T44" fmla="*/ 628 w 968"/>
                      <a:gd name="T45" fmla="*/ 130 h 969"/>
                      <a:gd name="T46" fmla="*/ 726 w 968"/>
                      <a:gd name="T47" fmla="*/ 177 h 969"/>
                      <a:gd name="T48" fmla="*/ 812 w 968"/>
                      <a:gd name="T49" fmla="*/ 235 h 969"/>
                      <a:gd name="T50" fmla="*/ 882 w 968"/>
                      <a:gd name="T51" fmla="*/ 306 h 969"/>
                      <a:gd name="T52" fmla="*/ 934 w 968"/>
                      <a:gd name="T53" fmla="*/ 392 h 969"/>
                      <a:gd name="T54" fmla="*/ 962 w 968"/>
                      <a:gd name="T55" fmla="*/ 486 h 969"/>
                      <a:gd name="T56" fmla="*/ 968 w 968"/>
                      <a:gd name="T57" fmla="*/ 582 h 969"/>
                      <a:gd name="T58" fmla="*/ 952 w 968"/>
                      <a:gd name="T59" fmla="*/ 678 h 969"/>
                      <a:gd name="T60" fmla="*/ 912 w 968"/>
                      <a:gd name="T61" fmla="*/ 768 h 969"/>
                      <a:gd name="T62" fmla="*/ 848 w 968"/>
                      <a:gd name="T63" fmla="*/ 848 h 969"/>
                      <a:gd name="T64" fmla="*/ 767 w 968"/>
                      <a:gd name="T65" fmla="*/ 911 h 969"/>
                      <a:gd name="T66" fmla="*/ 677 w 968"/>
                      <a:gd name="T67" fmla="*/ 951 h 969"/>
                      <a:gd name="T68" fmla="*/ 582 w 968"/>
                      <a:gd name="T69" fmla="*/ 969 h 969"/>
                      <a:gd name="T70" fmla="*/ 485 w 968"/>
                      <a:gd name="T71" fmla="*/ 963 h 969"/>
                      <a:gd name="T72" fmla="*/ 391 w 968"/>
                      <a:gd name="T73" fmla="*/ 934 h 969"/>
                      <a:gd name="T74" fmla="*/ 305 w 968"/>
                      <a:gd name="T75" fmla="*/ 883 h 969"/>
                      <a:gd name="T76" fmla="*/ 234 w 968"/>
                      <a:gd name="T77" fmla="*/ 812 h 969"/>
                      <a:gd name="T78" fmla="*/ 176 w 968"/>
                      <a:gd name="T79" fmla="*/ 726 h 969"/>
                      <a:gd name="T80" fmla="*/ 129 w 968"/>
                      <a:gd name="T81" fmla="*/ 628 h 969"/>
                      <a:gd name="T82" fmla="*/ 92 w 968"/>
                      <a:gd name="T83" fmla="*/ 522 h 969"/>
                      <a:gd name="T84" fmla="*/ 61 w 968"/>
                      <a:gd name="T85" fmla="*/ 414 h 969"/>
                      <a:gd name="T86" fmla="*/ 39 w 968"/>
                      <a:gd name="T87" fmla="*/ 310 h 969"/>
                      <a:gd name="T88" fmla="*/ 22 w 968"/>
                      <a:gd name="T89" fmla="*/ 211 h 969"/>
                      <a:gd name="T90" fmla="*/ 11 w 968"/>
                      <a:gd name="T91" fmla="*/ 127 h 969"/>
                      <a:gd name="T92" fmla="*/ 5 w 968"/>
                      <a:gd name="T93" fmla="*/ 60 h 969"/>
                      <a:gd name="T94" fmla="*/ 1 w 968"/>
                      <a:gd name="T95" fmla="*/ 17 h 969"/>
                      <a:gd name="T96" fmla="*/ 0 w 968"/>
                      <a:gd name="T97" fmla="*/ 0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68" h="969">
                        <a:moveTo>
                          <a:pt x="156" y="250"/>
                        </a:moveTo>
                        <a:lnTo>
                          <a:pt x="157" y="254"/>
                        </a:lnTo>
                        <a:lnTo>
                          <a:pt x="162" y="262"/>
                        </a:lnTo>
                        <a:lnTo>
                          <a:pt x="168" y="277"/>
                        </a:lnTo>
                        <a:lnTo>
                          <a:pt x="176" y="296"/>
                        </a:lnTo>
                        <a:lnTo>
                          <a:pt x="188" y="320"/>
                        </a:lnTo>
                        <a:lnTo>
                          <a:pt x="202" y="347"/>
                        </a:lnTo>
                        <a:lnTo>
                          <a:pt x="218" y="378"/>
                        </a:lnTo>
                        <a:lnTo>
                          <a:pt x="237" y="411"/>
                        </a:lnTo>
                        <a:lnTo>
                          <a:pt x="258" y="447"/>
                        </a:lnTo>
                        <a:lnTo>
                          <a:pt x="283" y="483"/>
                        </a:lnTo>
                        <a:lnTo>
                          <a:pt x="310" y="522"/>
                        </a:lnTo>
                        <a:lnTo>
                          <a:pt x="339" y="561"/>
                        </a:lnTo>
                        <a:lnTo>
                          <a:pt x="371" y="598"/>
                        </a:lnTo>
                        <a:lnTo>
                          <a:pt x="406" y="637"/>
                        </a:lnTo>
                        <a:lnTo>
                          <a:pt x="444" y="673"/>
                        </a:lnTo>
                        <a:lnTo>
                          <a:pt x="491" y="714"/>
                        </a:lnTo>
                        <a:lnTo>
                          <a:pt x="536" y="750"/>
                        </a:lnTo>
                        <a:lnTo>
                          <a:pt x="580" y="780"/>
                        </a:lnTo>
                        <a:lnTo>
                          <a:pt x="622" y="805"/>
                        </a:lnTo>
                        <a:lnTo>
                          <a:pt x="661" y="826"/>
                        </a:lnTo>
                        <a:lnTo>
                          <a:pt x="697" y="843"/>
                        </a:lnTo>
                        <a:lnTo>
                          <a:pt x="729" y="856"/>
                        </a:lnTo>
                        <a:lnTo>
                          <a:pt x="756" y="867"/>
                        </a:lnTo>
                        <a:lnTo>
                          <a:pt x="778" y="874"/>
                        </a:lnTo>
                        <a:lnTo>
                          <a:pt x="794" y="879"/>
                        </a:lnTo>
                        <a:lnTo>
                          <a:pt x="805" y="881"/>
                        </a:lnTo>
                        <a:lnTo>
                          <a:pt x="809" y="882"/>
                        </a:lnTo>
                        <a:lnTo>
                          <a:pt x="156" y="250"/>
                        </a:lnTo>
                        <a:close/>
                        <a:moveTo>
                          <a:pt x="0" y="0"/>
                        </a:moveTo>
                        <a:lnTo>
                          <a:pt x="4" y="1"/>
                        </a:lnTo>
                        <a:lnTo>
                          <a:pt x="15" y="1"/>
                        </a:lnTo>
                        <a:lnTo>
                          <a:pt x="34" y="3"/>
                        </a:lnTo>
                        <a:lnTo>
                          <a:pt x="60" y="5"/>
                        </a:lnTo>
                        <a:lnTo>
                          <a:pt x="90" y="8"/>
                        </a:lnTo>
                        <a:lnTo>
                          <a:pt x="127" y="12"/>
                        </a:lnTo>
                        <a:lnTo>
                          <a:pt x="167" y="17"/>
                        </a:lnTo>
                        <a:lnTo>
                          <a:pt x="211" y="22"/>
                        </a:lnTo>
                        <a:lnTo>
                          <a:pt x="258" y="31"/>
                        </a:lnTo>
                        <a:lnTo>
                          <a:pt x="309" y="39"/>
                        </a:lnTo>
                        <a:lnTo>
                          <a:pt x="360" y="49"/>
                        </a:lnTo>
                        <a:lnTo>
                          <a:pt x="414" y="62"/>
                        </a:lnTo>
                        <a:lnTo>
                          <a:pt x="468" y="76"/>
                        </a:lnTo>
                        <a:lnTo>
                          <a:pt x="522" y="92"/>
                        </a:lnTo>
                        <a:lnTo>
                          <a:pt x="576" y="110"/>
                        </a:lnTo>
                        <a:lnTo>
                          <a:pt x="628" y="130"/>
                        </a:lnTo>
                        <a:lnTo>
                          <a:pt x="678" y="153"/>
                        </a:lnTo>
                        <a:lnTo>
                          <a:pt x="726" y="177"/>
                        </a:lnTo>
                        <a:lnTo>
                          <a:pt x="771" y="204"/>
                        </a:lnTo>
                        <a:lnTo>
                          <a:pt x="812" y="235"/>
                        </a:lnTo>
                        <a:lnTo>
                          <a:pt x="848" y="268"/>
                        </a:lnTo>
                        <a:lnTo>
                          <a:pt x="882" y="306"/>
                        </a:lnTo>
                        <a:lnTo>
                          <a:pt x="912" y="349"/>
                        </a:lnTo>
                        <a:lnTo>
                          <a:pt x="934" y="392"/>
                        </a:lnTo>
                        <a:lnTo>
                          <a:pt x="952" y="438"/>
                        </a:lnTo>
                        <a:lnTo>
                          <a:pt x="962" y="486"/>
                        </a:lnTo>
                        <a:lnTo>
                          <a:pt x="968" y="534"/>
                        </a:lnTo>
                        <a:lnTo>
                          <a:pt x="968" y="582"/>
                        </a:lnTo>
                        <a:lnTo>
                          <a:pt x="962" y="630"/>
                        </a:lnTo>
                        <a:lnTo>
                          <a:pt x="952" y="678"/>
                        </a:lnTo>
                        <a:lnTo>
                          <a:pt x="934" y="724"/>
                        </a:lnTo>
                        <a:lnTo>
                          <a:pt x="912" y="768"/>
                        </a:lnTo>
                        <a:lnTo>
                          <a:pt x="882" y="809"/>
                        </a:lnTo>
                        <a:lnTo>
                          <a:pt x="848" y="848"/>
                        </a:lnTo>
                        <a:lnTo>
                          <a:pt x="810" y="883"/>
                        </a:lnTo>
                        <a:lnTo>
                          <a:pt x="767" y="911"/>
                        </a:lnTo>
                        <a:lnTo>
                          <a:pt x="724" y="934"/>
                        </a:lnTo>
                        <a:lnTo>
                          <a:pt x="677" y="951"/>
                        </a:lnTo>
                        <a:lnTo>
                          <a:pt x="630" y="963"/>
                        </a:lnTo>
                        <a:lnTo>
                          <a:pt x="582" y="969"/>
                        </a:lnTo>
                        <a:lnTo>
                          <a:pt x="533" y="969"/>
                        </a:lnTo>
                        <a:lnTo>
                          <a:pt x="485" y="963"/>
                        </a:lnTo>
                        <a:lnTo>
                          <a:pt x="438" y="951"/>
                        </a:lnTo>
                        <a:lnTo>
                          <a:pt x="391" y="934"/>
                        </a:lnTo>
                        <a:lnTo>
                          <a:pt x="347" y="911"/>
                        </a:lnTo>
                        <a:lnTo>
                          <a:pt x="305" y="883"/>
                        </a:lnTo>
                        <a:lnTo>
                          <a:pt x="266" y="848"/>
                        </a:lnTo>
                        <a:lnTo>
                          <a:pt x="234" y="812"/>
                        </a:lnTo>
                        <a:lnTo>
                          <a:pt x="204" y="771"/>
                        </a:lnTo>
                        <a:lnTo>
                          <a:pt x="176" y="726"/>
                        </a:lnTo>
                        <a:lnTo>
                          <a:pt x="151" y="678"/>
                        </a:lnTo>
                        <a:lnTo>
                          <a:pt x="129" y="628"/>
                        </a:lnTo>
                        <a:lnTo>
                          <a:pt x="109" y="576"/>
                        </a:lnTo>
                        <a:lnTo>
                          <a:pt x="92" y="522"/>
                        </a:lnTo>
                        <a:lnTo>
                          <a:pt x="75" y="468"/>
                        </a:lnTo>
                        <a:lnTo>
                          <a:pt x="61" y="414"/>
                        </a:lnTo>
                        <a:lnTo>
                          <a:pt x="49" y="361"/>
                        </a:lnTo>
                        <a:lnTo>
                          <a:pt x="39" y="310"/>
                        </a:lnTo>
                        <a:lnTo>
                          <a:pt x="29" y="259"/>
                        </a:lnTo>
                        <a:lnTo>
                          <a:pt x="22" y="211"/>
                        </a:lnTo>
                        <a:lnTo>
                          <a:pt x="16" y="168"/>
                        </a:lnTo>
                        <a:lnTo>
                          <a:pt x="11" y="127"/>
                        </a:lnTo>
                        <a:lnTo>
                          <a:pt x="7" y="91"/>
                        </a:lnTo>
                        <a:lnTo>
                          <a:pt x="5" y="60"/>
                        </a:lnTo>
                        <a:lnTo>
                          <a:pt x="2" y="35"/>
                        </a:lnTo>
                        <a:lnTo>
                          <a:pt x="1" y="17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5B7AA"/>
                  </a:solidFill>
                  <a:ln w="0">
                    <a:solidFill>
                      <a:srgbClr val="25B7AA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  <p:sp>
              <p:nvSpPr>
                <p:cNvPr id="86" name="타원 85"/>
                <p:cNvSpPr/>
                <p:nvPr/>
              </p:nvSpPr>
              <p:spPr>
                <a:xfrm>
                  <a:off x="4456297" y="-562476"/>
                  <a:ext cx="393995" cy="393995"/>
                </a:xfrm>
                <a:prstGeom prst="ellipse">
                  <a:avLst/>
                </a:prstGeom>
                <a:solidFill>
                  <a:srgbClr val="2D9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4544519" y="-550236"/>
                  <a:ext cx="302143" cy="369195"/>
                  <a:chOff x="-3940453" y="-564692"/>
                  <a:chExt cx="1158875" cy="1416051"/>
                </a:xfrm>
                <a:solidFill>
                  <a:srgbClr val="25B7AA"/>
                </a:solidFill>
              </p:grpSpPr>
              <p:sp>
                <p:nvSpPr>
                  <p:cNvPr id="88" name="Freeform 6"/>
                  <p:cNvSpPr>
                    <a:spLocks/>
                  </p:cNvSpPr>
                  <p:nvPr/>
                </p:nvSpPr>
                <p:spPr bwMode="auto">
                  <a:xfrm>
                    <a:off x="-2957791" y="-290054"/>
                    <a:ext cx="176213" cy="447675"/>
                  </a:xfrm>
                  <a:custGeom>
                    <a:avLst/>
                    <a:gdLst>
                      <a:gd name="T0" fmla="*/ 28 w 222"/>
                      <a:gd name="T1" fmla="*/ 0 h 565"/>
                      <a:gd name="T2" fmla="*/ 44 w 222"/>
                      <a:gd name="T3" fmla="*/ 0 h 565"/>
                      <a:gd name="T4" fmla="*/ 63 w 222"/>
                      <a:gd name="T5" fmla="*/ 7 h 565"/>
                      <a:gd name="T6" fmla="*/ 100 w 222"/>
                      <a:gd name="T7" fmla="*/ 59 h 565"/>
                      <a:gd name="T8" fmla="*/ 133 w 222"/>
                      <a:gd name="T9" fmla="*/ 114 h 565"/>
                      <a:gd name="T10" fmla="*/ 162 w 222"/>
                      <a:gd name="T11" fmla="*/ 171 h 565"/>
                      <a:gd name="T12" fmla="*/ 185 w 222"/>
                      <a:gd name="T13" fmla="*/ 228 h 565"/>
                      <a:gd name="T14" fmla="*/ 203 w 222"/>
                      <a:gd name="T15" fmla="*/ 287 h 565"/>
                      <a:gd name="T16" fmla="*/ 215 w 222"/>
                      <a:gd name="T17" fmla="*/ 349 h 565"/>
                      <a:gd name="T18" fmla="*/ 222 w 222"/>
                      <a:gd name="T19" fmla="*/ 412 h 565"/>
                      <a:gd name="T20" fmla="*/ 222 w 222"/>
                      <a:gd name="T21" fmla="*/ 478 h 565"/>
                      <a:gd name="T22" fmla="*/ 212 w 222"/>
                      <a:gd name="T23" fmla="*/ 488 h 565"/>
                      <a:gd name="T24" fmla="*/ 204 w 222"/>
                      <a:gd name="T25" fmla="*/ 500 h 565"/>
                      <a:gd name="T26" fmla="*/ 199 w 222"/>
                      <a:gd name="T27" fmla="*/ 514 h 565"/>
                      <a:gd name="T28" fmla="*/ 192 w 222"/>
                      <a:gd name="T29" fmla="*/ 527 h 565"/>
                      <a:gd name="T30" fmla="*/ 186 w 222"/>
                      <a:gd name="T31" fmla="*/ 541 h 565"/>
                      <a:gd name="T32" fmla="*/ 178 w 222"/>
                      <a:gd name="T33" fmla="*/ 552 h 565"/>
                      <a:gd name="T34" fmla="*/ 168 w 222"/>
                      <a:gd name="T35" fmla="*/ 560 h 565"/>
                      <a:gd name="T36" fmla="*/ 156 w 222"/>
                      <a:gd name="T37" fmla="*/ 565 h 565"/>
                      <a:gd name="T38" fmla="*/ 141 w 222"/>
                      <a:gd name="T39" fmla="*/ 563 h 565"/>
                      <a:gd name="T40" fmla="*/ 122 w 222"/>
                      <a:gd name="T41" fmla="*/ 558 h 565"/>
                      <a:gd name="T42" fmla="*/ 108 w 222"/>
                      <a:gd name="T43" fmla="*/ 547 h 565"/>
                      <a:gd name="T44" fmla="*/ 97 w 222"/>
                      <a:gd name="T45" fmla="*/ 534 h 565"/>
                      <a:gd name="T46" fmla="*/ 87 w 222"/>
                      <a:gd name="T47" fmla="*/ 518 h 565"/>
                      <a:gd name="T48" fmla="*/ 81 w 222"/>
                      <a:gd name="T49" fmla="*/ 500 h 565"/>
                      <a:gd name="T50" fmla="*/ 76 w 222"/>
                      <a:gd name="T51" fmla="*/ 482 h 565"/>
                      <a:gd name="T52" fmla="*/ 72 w 222"/>
                      <a:gd name="T53" fmla="*/ 463 h 565"/>
                      <a:gd name="T54" fmla="*/ 68 w 222"/>
                      <a:gd name="T55" fmla="*/ 442 h 565"/>
                      <a:gd name="T56" fmla="*/ 42 w 222"/>
                      <a:gd name="T57" fmla="*/ 294 h 565"/>
                      <a:gd name="T58" fmla="*/ 13 w 222"/>
                      <a:gd name="T59" fmla="*/ 146 h 565"/>
                      <a:gd name="T60" fmla="*/ 5 w 222"/>
                      <a:gd name="T61" fmla="*/ 124 h 565"/>
                      <a:gd name="T62" fmla="*/ 1 w 222"/>
                      <a:gd name="T63" fmla="*/ 101 h 565"/>
                      <a:gd name="T64" fmla="*/ 0 w 222"/>
                      <a:gd name="T65" fmla="*/ 79 h 565"/>
                      <a:gd name="T66" fmla="*/ 0 w 222"/>
                      <a:gd name="T67" fmla="*/ 55 h 565"/>
                      <a:gd name="T68" fmla="*/ 0 w 222"/>
                      <a:gd name="T69" fmla="*/ 39 h 565"/>
                      <a:gd name="T70" fmla="*/ 2 w 222"/>
                      <a:gd name="T71" fmla="*/ 24 h 565"/>
                      <a:gd name="T72" fmla="*/ 8 w 222"/>
                      <a:gd name="T73" fmla="*/ 13 h 565"/>
                      <a:gd name="T74" fmla="*/ 16 w 222"/>
                      <a:gd name="T75" fmla="*/ 5 h 565"/>
                      <a:gd name="T76" fmla="*/ 28 w 222"/>
                      <a:gd name="T77" fmla="*/ 0 h 5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22" h="565">
                        <a:moveTo>
                          <a:pt x="28" y="0"/>
                        </a:moveTo>
                        <a:lnTo>
                          <a:pt x="44" y="0"/>
                        </a:lnTo>
                        <a:lnTo>
                          <a:pt x="63" y="7"/>
                        </a:lnTo>
                        <a:lnTo>
                          <a:pt x="100" y="59"/>
                        </a:lnTo>
                        <a:lnTo>
                          <a:pt x="133" y="114"/>
                        </a:lnTo>
                        <a:lnTo>
                          <a:pt x="162" y="171"/>
                        </a:lnTo>
                        <a:lnTo>
                          <a:pt x="185" y="228"/>
                        </a:lnTo>
                        <a:lnTo>
                          <a:pt x="203" y="287"/>
                        </a:lnTo>
                        <a:lnTo>
                          <a:pt x="215" y="349"/>
                        </a:lnTo>
                        <a:lnTo>
                          <a:pt x="222" y="412"/>
                        </a:lnTo>
                        <a:lnTo>
                          <a:pt x="222" y="478"/>
                        </a:lnTo>
                        <a:lnTo>
                          <a:pt x="212" y="488"/>
                        </a:lnTo>
                        <a:lnTo>
                          <a:pt x="204" y="500"/>
                        </a:lnTo>
                        <a:lnTo>
                          <a:pt x="199" y="514"/>
                        </a:lnTo>
                        <a:lnTo>
                          <a:pt x="192" y="527"/>
                        </a:lnTo>
                        <a:lnTo>
                          <a:pt x="186" y="541"/>
                        </a:lnTo>
                        <a:lnTo>
                          <a:pt x="178" y="552"/>
                        </a:lnTo>
                        <a:lnTo>
                          <a:pt x="168" y="560"/>
                        </a:lnTo>
                        <a:lnTo>
                          <a:pt x="156" y="565"/>
                        </a:lnTo>
                        <a:lnTo>
                          <a:pt x="141" y="563"/>
                        </a:lnTo>
                        <a:lnTo>
                          <a:pt x="122" y="558"/>
                        </a:lnTo>
                        <a:lnTo>
                          <a:pt x="108" y="547"/>
                        </a:lnTo>
                        <a:lnTo>
                          <a:pt x="97" y="534"/>
                        </a:lnTo>
                        <a:lnTo>
                          <a:pt x="87" y="518"/>
                        </a:lnTo>
                        <a:lnTo>
                          <a:pt x="81" y="500"/>
                        </a:lnTo>
                        <a:lnTo>
                          <a:pt x="76" y="482"/>
                        </a:lnTo>
                        <a:lnTo>
                          <a:pt x="72" y="463"/>
                        </a:lnTo>
                        <a:lnTo>
                          <a:pt x="68" y="442"/>
                        </a:lnTo>
                        <a:lnTo>
                          <a:pt x="42" y="294"/>
                        </a:lnTo>
                        <a:lnTo>
                          <a:pt x="13" y="146"/>
                        </a:lnTo>
                        <a:lnTo>
                          <a:pt x="5" y="124"/>
                        </a:lnTo>
                        <a:lnTo>
                          <a:pt x="1" y="101"/>
                        </a:lnTo>
                        <a:lnTo>
                          <a:pt x="0" y="79"/>
                        </a:lnTo>
                        <a:lnTo>
                          <a:pt x="0" y="55"/>
                        </a:lnTo>
                        <a:lnTo>
                          <a:pt x="0" y="39"/>
                        </a:lnTo>
                        <a:lnTo>
                          <a:pt x="2" y="24"/>
                        </a:lnTo>
                        <a:lnTo>
                          <a:pt x="8" y="13"/>
                        </a:lnTo>
                        <a:lnTo>
                          <a:pt x="16" y="5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89" name="Freeform 7"/>
                  <p:cNvSpPr>
                    <a:spLocks/>
                  </p:cNvSpPr>
                  <p:nvPr/>
                </p:nvSpPr>
                <p:spPr bwMode="auto">
                  <a:xfrm>
                    <a:off x="-3283228" y="-564692"/>
                    <a:ext cx="257175" cy="168275"/>
                  </a:xfrm>
                  <a:custGeom>
                    <a:avLst/>
                    <a:gdLst>
                      <a:gd name="T0" fmla="*/ 0 w 324"/>
                      <a:gd name="T1" fmla="*/ 0 h 211"/>
                      <a:gd name="T2" fmla="*/ 45 w 324"/>
                      <a:gd name="T3" fmla="*/ 9 h 211"/>
                      <a:gd name="T4" fmla="*/ 88 w 324"/>
                      <a:gd name="T5" fmla="*/ 24 h 211"/>
                      <a:gd name="T6" fmla="*/ 129 w 324"/>
                      <a:gd name="T7" fmla="*/ 42 h 211"/>
                      <a:gd name="T8" fmla="*/ 169 w 324"/>
                      <a:gd name="T9" fmla="*/ 64 h 211"/>
                      <a:gd name="T10" fmla="*/ 207 w 324"/>
                      <a:gd name="T11" fmla="*/ 87 h 211"/>
                      <a:gd name="T12" fmla="*/ 245 w 324"/>
                      <a:gd name="T13" fmla="*/ 111 h 211"/>
                      <a:gd name="T14" fmla="*/ 282 w 324"/>
                      <a:gd name="T15" fmla="*/ 135 h 211"/>
                      <a:gd name="T16" fmla="*/ 324 w 324"/>
                      <a:gd name="T17" fmla="*/ 188 h 211"/>
                      <a:gd name="T18" fmla="*/ 313 w 324"/>
                      <a:gd name="T19" fmla="*/ 200 h 211"/>
                      <a:gd name="T20" fmla="*/ 299 w 324"/>
                      <a:gd name="T21" fmla="*/ 208 h 211"/>
                      <a:gd name="T22" fmla="*/ 282 w 324"/>
                      <a:gd name="T23" fmla="*/ 211 h 211"/>
                      <a:gd name="T24" fmla="*/ 245 w 324"/>
                      <a:gd name="T25" fmla="*/ 186 h 211"/>
                      <a:gd name="T26" fmla="*/ 208 w 324"/>
                      <a:gd name="T27" fmla="*/ 162 h 211"/>
                      <a:gd name="T28" fmla="*/ 171 w 324"/>
                      <a:gd name="T29" fmla="*/ 138 h 211"/>
                      <a:gd name="T30" fmla="*/ 134 w 324"/>
                      <a:gd name="T31" fmla="*/ 115 h 211"/>
                      <a:gd name="T32" fmla="*/ 97 w 324"/>
                      <a:gd name="T33" fmla="*/ 90 h 211"/>
                      <a:gd name="T34" fmla="*/ 63 w 324"/>
                      <a:gd name="T35" fmla="*/ 63 h 211"/>
                      <a:gd name="T36" fmla="*/ 30 w 324"/>
                      <a:gd name="T37" fmla="*/ 33 h 211"/>
                      <a:gd name="T38" fmla="*/ 0 w 324"/>
                      <a:gd name="T39" fmla="*/ 0 h 2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4" h="211">
                        <a:moveTo>
                          <a:pt x="0" y="0"/>
                        </a:moveTo>
                        <a:lnTo>
                          <a:pt x="45" y="9"/>
                        </a:lnTo>
                        <a:lnTo>
                          <a:pt x="88" y="24"/>
                        </a:lnTo>
                        <a:lnTo>
                          <a:pt x="129" y="42"/>
                        </a:lnTo>
                        <a:lnTo>
                          <a:pt x="169" y="64"/>
                        </a:lnTo>
                        <a:lnTo>
                          <a:pt x="207" y="87"/>
                        </a:lnTo>
                        <a:lnTo>
                          <a:pt x="245" y="111"/>
                        </a:lnTo>
                        <a:lnTo>
                          <a:pt x="282" y="135"/>
                        </a:lnTo>
                        <a:lnTo>
                          <a:pt x="324" y="188"/>
                        </a:lnTo>
                        <a:lnTo>
                          <a:pt x="313" y="200"/>
                        </a:lnTo>
                        <a:lnTo>
                          <a:pt x="299" y="208"/>
                        </a:lnTo>
                        <a:lnTo>
                          <a:pt x="282" y="211"/>
                        </a:lnTo>
                        <a:lnTo>
                          <a:pt x="245" y="186"/>
                        </a:lnTo>
                        <a:lnTo>
                          <a:pt x="208" y="162"/>
                        </a:lnTo>
                        <a:lnTo>
                          <a:pt x="171" y="138"/>
                        </a:lnTo>
                        <a:lnTo>
                          <a:pt x="134" y="115"/>
                        </a:lnTo>
                        <a:lnTo>
                          <a:pt x="97" y="90"/>
                        </a:lnTo>
                        <a:lnTo>
                          <a:pt x="63" y="63"/>
                        </a:lnTo>
                        <a:lnTo>
                          <a:pt x="30" y="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0" name="Freeform 8"/>
                  <p:cNvSpPr>
                    <a:spLocks/>
                  </p:cNvSpPr>
                  <p:nvPr/>
                </p:nvSpPr>
                <p:spPr bwMode="auto">
                  <a:xfrm>
                    <a:off x="-3057803" y="-415467"/>
                    <a:ext cx="107950" cy="187325"/>
                  </a:xfrm>
                  <a:custGeom>
                    <a:avLst/>
                    <a:gdLst>
                      <a:gd name="T0" fmla="*/ 42 w 136"/>
                      <a:gd name="T1" fmla="*/ 0 h 234"/>
                      <a:gd name="T2" fmla="*/ 54 w 136"/>
                      <a:gd name="T3" fmla="*/ 12 h 234"/>
                      <a:gd name="T4" fmla="*/ 68 w 136"/>
                      <a:gd name="T5" fmla="*/ 23 h 234"/>
                      <a:gd name="T6" fmla="*/ 83 w 136"/>
                      <a:gd name="T7" fmla="*/ 31 h 234"/>
                      <a:gd name="T8" fmla="*/ 98 w 136"/>
                      <a:gd name="T9" fmla="*/ 42 h 234"/>
                      <a:gd name="T10" fmla="*/ 110 w 136"/>
                      <a:gd name="T11" fmla="*/ 55 h 234"/>
                      <a:gd name="T12" fmla="*/ 118 w 136"/>
                      <a:gd name="T13" fmla="*/ 71 h 234"/>
                      <a:gd name="T14" fmla="*/ 131 w 136"/>
                      <a:gd name="T15" fmla="*/ 104 h 234"/>
                      <a:gd name="T16" fmla="*/ 136 w 136"/>
                      <a:gd name="T17" fmla="*/ 137 h 234"/>
                      <a:gd name="T18" fmla="*/ 135 w 136"/>
                      <a:gd name="T19" fmla="*/ 170 h 234"/>
                      <a:gd name="T20" fmla="*/ 128 w 136"/>
                      <a:gd name="T21" fmla="*/ 203 h 234"/>
                      <a:gd name="T22" fmla="*/ 117 w 136"/>
                      <a:gd name="T23" fmla="*/ 234 h 234"/>
                      <a:gd name="T24" fmla="*/ 92 w 136"/>
                      <a:gd name="T25" fmla="*/ 218 h 234"/>
                      <a:gd name="T26" fmla="*/ 70 w 136"/>
                      <a:gd name="T27" fmla="*/ 199 h 234"/>
                      <a:gd name="T28" fmla="*/ 54 w 136"/>
                      <a:gd name="T29" fmla="*/ 178 h 234"/>
                      <a:gd name="T30" fmla="*/ 42 w 136"/>
                      <a:gd name="T31" fmla="*/ 155 h 234"/>
                      <a:gd name="T32" fmla="*/ 31 w 136"/>
                      <a:gd name="T33" fmla="*/ 129 h 234"/>
                      <a:gd name="T34" fmla="*/ 22 w 136"/>
                      <a:gd name="T35" fmla="*/ 103 h 234"/>
                      <a:gd name="T36" fmla="*/ 16 w 136"/>
                      <a:gd name="T37" fmla="*/ 76 h 234"/>
                      <a:gd name="T38" fmla="*/ 7 w 136"/>
                      <a:gd name="T39" fmla="*/ 50 h 234"/>
                      <a:gd name="T40" fmla="*/ 0 w 136"/>
                      <a:gd name="T41" fmla="*/ 23 h 234"/>
                      <a:gd name="T42" fmla="*/ 7 w 136"/>
                      <a:gd name="T43" fmla="*/ 12 h 234"/>
                      <a:gd name="T44" fmla="*/ 17 w 136"/>
                      <a:gd name="T45" fmla="*/ 5 h 234"/>
                      <a:gd name="T46" fmla="*/ 29 w 136"/>
                      <a:gd name="T47" fmla="*/ 1 h 234"/>
                      <a:gd name="T48" fmla="*/ 42 w 136"/>
                      <a:gd name="T49" fmla="*/ 0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36" h="234">
                        <a:moveTo>
                          <a:pt x="42" y="0"/>
                        </a:moveTo>
                        <a:lnTo>
                          <a:pt x="54" y="12"/>
                        </a:lnTo>
                        <a:lnTo>
                          <a:pt x="68" y="23"/>
                        </a:lnTo>
                        <a:lnTo>
                          <a:pt x="83" y="31"/>
                        </a:lnTo>
                        <a:lnTo>
                          <a:pt x="98" y="42"/>
                        </a:lnTo>
                        <a:lnTo>
                          <a:pt x="110" y="55"/>
                        </a:lnTo>
                        <a:lnTo>
                          <a:pt x="118" y="71"/>
                        </a:lnTo>
                        <a:lnTo>
                          <a:pt x="131" y="104"/>
                        </a:lnTo>
                        <a:lnTo>
                          <a:pt x="136" y="137"/>
                        </a:lnTo>
                        <a:lnTo>
                          <a:pt x="135" y="170"/>
                        </a:lnTo>
                        <a:lnTo>
                          <a:pt x="128" y="203"/>
                        </a:lnTo>
                        <a:lnTo>
                          <a:pt x="117" y="234"/>
                        </a:lnTo>
                        <a:lnTo>
                          <a:pt x="92" y="218"/>
                        </a:lnTo>
                        <a:lnTo>
                          <a:pt x="70" y="199"/>
                        </a:lnTo>
                        <a:lnTo>
                          <a:pt x="54" y="178"/>
                        </a:lnTo>
                        <a:lnTo>
                          <a:pt x="42" y="155"/>
                        </a:lnTo>
                        <a:lnTo>
                          <a:pt x="31" y="129"/>
                        </a:lnTo>
                        <a:lnTo>
                          <a:pt x="22" y="103"/>
                        </a:lnTo>
                        <a:lnTo>
                          <a:pt x="16" y="76"/>
                        </a:lnTo>
                        <a:lnTo>
                          <a:pt x="7" y="50"/>
                        </a:lnTo>
                        <a:lnTo>
                          <a:pt x="0" y="23"/>
                        </a:lnTo>
                        <a:lnTo>
                          <a:pt x="7" y="12"/>
                        </a:lnTo>
                        <a:lnTo>
                          <a:pt x="17" y="5"/>
                        </a:lnTo>
                        <a:lnTo>
                          <a:pt x="29" y="1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1" name="Freeform 9"/>
                  <p:cNvSpPr>
                    <a:spLocks/>
                  </p:cNvSpPr>
                  <p:nvPr/>
                </p:nvSpPr>
                <p:spPr bwMode="auto">
                  <a:xfrm>
                    <a:off x="-3940453" y="-556754"/>
                    <a:ext cx="887413" cy="1408113"/>
                  </a:xfrm>
                  <a:custGeom>
                    <a:avLst/>
                    <a:gdLst>
                      <a:gd name="T0" fmla="*/ 757 w 1118"/>
                      <a:gd name="T1" fmla="*/ 61 h 1775"/>
                      <a:gd name="T2" fmla="*/ 689 w 1118"/>
                      <a:gd name="T3" fmla="*/ 87 h 1775"/>
                      <a:gd name="T4" fmla="*/ 616 w 1118"/>
                      <a:gd name="T5" fmla="*/ 83 h 1775"/>
                      <a:gd name="T6" fmla="*/ 501 w 1118"/>
                      <a:gd name="T7" fmla="*/ 128 h 1775"/>
                      <a:gd name="T8" fmla="*/ 421 w 1118"/>
                      <a:gd name="T9" fmla="*/ 173 h 1775"/>
                      <a:gd name="T10" fmla="*/ 392 w 1118"/>
                      <a:gd name="T11" fmla="*/ 214 h 1775"/>
                      <a:gd name="T12" fmla="*/ 432 w 1118"/>
                      <a:gd name="T13" fmla="*/ 271 h 1775"/>
                      <a:gd name="T14" fmla="*/ 493 w 1118"/>
                      <a:gd name="T15" fmla="*/ 261 h 1775"/>
                      <a:gd name="T16" fmla="*/ 580 w 1118"/>
                      <a:gd name="T17" fmla="*/ 207 h 1775"/>
                      <a:gd name="T18" fmla="*/ 689 w 1118"/>
                      <a:gd name="T19" fmla="*/ 260 h 1775"/>
                      <a:gd name="T20" fmla="*/ 729 w 1118"/>
                      <a:gd name="T21" fmla="*/ 338 h 1775"/>
                      <a:gd name="T22" fmla="*/ 644 w 1118"/>
                      <a:gd name="T23" fmla="*/ 394 h 1775"/>
                      <a:gd name="T24" fmla="*/ 567 w 1118"/>
                      <a:gd name="T25" fmla="*/ 453 h 1775"/>
                      <a:gd name="T26" fmla="*/ 530 w 1118"/>
                      <a:gd name="T27" fmla="*/ 535 h 1775"/>
                      <a:gd name="T28" fmla="*/ 473 w 1118"/>
                      <a:gd name="T29" fmla="*/ 601 h 1775"/>
                      <a:gd name="T30" fmla="*/ 460 w 1118"/>
                      <a:gd name="T31" fmla="*/ 630 h 1775"/>
                      <a:gd name="T32" fmla="*/ 439 w 1118"/>
                      <a:gd name="T33" fmla="*/ 649 h 1775"/>
                      <a:gd name="T34" fmla="*/ 386 w 1118"/>
                      <a:gd name="T35" fmla="*/ 625 h 1775"/>
                      <a:gd name="T36" fmla="*/ 284 w 1118"/>
                      <a:gd name="T37" fmla="*/ 611 h 1775"/>
                      <a:gd name="T38" fmla="*/ 202 w 1118"/>
                      <a:gd name="T39" fmla="*/ 660 h 1775"/>
                      <a:gd name="T40" fmla="*/ 244 w 1118"/>
                      <a:gd name="T41" fmla="*/ 772 h 1775"/>
                      <a:gd name="T42" fmla="*/ 335 w 1118"/>
                      <a:gd name="T43" fmla="*/ 833 h 1775"/>
                      <a:gd name="T44" fmla="*/ 391 w 1118"/>
                      <a:gd name="T45" fmla="*/ 928 h 1775"/>
                      <a:gd name="T46" fmla="*/ 508 w 1118"/>
                      <a:gd name="T47" fmla="*/ 964 h 1775"/>
                      <a:gd name="T48" fmla="*/ 733 w 1118"/>
                      <a:gd name="T49" fmla="*/ 973 h 1775"/>
                      <a:gd name="T50" fmla="*/ 954 w 1118"/>
                      <a:gd name="T51" fmla="*/ 1094 h 1775"/>
                      <a:gd name="T52" fmla="*/ 1006 w 1118"/>
                      <a:gd name="T53" fmla="*/ 1116 h 1775"/>
                      <a:gd name="T54" fmla="*/ 1069 w 1118"/>
                      <a:gd name="T55" fmla="*/ 1132 h 1775"/>
                      <a:gd name="T56" fmla="*/ 1113 w 1118"/>
                      <a:gd name="T57" fmla="*/ 1164 h 1775"/>
                      <a:gd name="T58" fmla="*/ 1107 w 1118"/>
                      <a:gd name="T59" fmla="*/ 1237 h 1775"/>
                      <a:gd name="T60" fmla="*/ 1062 w 1118"/>
                      <a:gd name="T61" fmla="*/ 1336 h 1775"/>
                      <a:gd name="T62" fmla="*/ 1011 w 1118"/>
                      <a:gd name="T63" fmla="*/ 1423 h 1775"/>
                      <a:gd name="T64" fmla="*/ 922 w 1118"/>
                      <a:gd name="T65" fmla="*/ 1477 h 1775"/>
                      <a:gd name="T66" fmla="*/ 855 w 1118"/>
                      <a:gd name="T67" fmla="*/ 1544 h 1775"/>
                      <a:gd name="T68" fmla="*/ 745 w 1118"/>
                      <a:gd name="T69" fmla="*/ 1610 h 1775"/>
                      <a:gd name="T70" fmla="*/ 656 w 1118"/>
                      <a:gd name="T71" fmla="*/ 1691 h 1775"/>
                      <a:gd name="T72" fmla="*/ 567 w 1118"/>
                      <a:gd name="T73" fmla="*/ 1775 h 1775"/>
                      <a:gd name="T74" fmla="*/ 567 w 1118"/>
                      <a:gd name="T75" fmla="*/ 1658 h 1775"/>
                      <a:gd name="T76" fmla="*/ 579 w 1118"/>
                      <a:gd name="T77" fmla="*/ 1465 h 1775"/>
                      <a:gd name="T78" fmla="*/ 554 w 1118"/>
                      <a:gd name="T79" fmla="*/ 1380 h 1775"/>
                      <a:gd name="T80" fmla="*/ 479 w 1118"/>
                      <a:gd name="T81" fmla="*/ 1246 h 1775"/>
                      <a:gd name="T82" fmla="*/ 462 w 1118"/>
                      <a:gd name="T83" fmla="*/ 1102 h 1775"/>
                      <a:gd name="T84" fmla="*/ 464 w 1118"/>
                      <a:gd name="T85" fmla="*/ 1012 h 1775"/>
                      <a:gd name="T86" fmla="*/ 394 w 1118"/>
                      <a:gd name="T87" fmla="*/ 1009 h 1775"/>
                      <a:gd name="T88" fmla="*/ 292 w 1118"/>
                      <a:gd name="T89" fmla="*/ 929 h 1775"/>
                      <a:gd name="T90" fmla="*/ 162 w 1118"/>
                      <a:gd name="T91" fmla="*/ 854 h 1775"/>
                      <a:gd name="T92" fmla="*/ 110 w 1118"/>
                      <a:gd name="T93" fmla="*/ 802 h 1775"/>
                      <a:gd name="T94" fmla="*/ 84 w 1118"/>
                      <a:gd name="T95" fmla="*/ 740 h 1775"/>
                      <a:gd name="T96" fmla="*/ 66 w 1118"/>
                      <a:gd name="T97" fmla="*/ 706 h 1775"/>
                      <a:gd name="T98" fmla="*/ 49 w 1118"/>
                      <a:gd name="T99" fmla="*/ 673 h 1775"/>
                      <a:gd name="T100" fmla="*/ 4 w 1118"/>
                      <a:gd name="T101" fmla="*/ 578 h 1775"/>
                      <a:gd name="T102" fmla="*/ 14 w 1118"/>
                      <a:gd name="T103" fmla="*/ 408 h 1775"/>
                      <a:gd name="T104" fmla="*/ 48 w 1118"/>
                      <a:gd name="T105" fmla="*/ 298 h 1775"/>
                      <a:gd name="T106" fmla="*/ 64 w 1118"/>
                      <a:gd name="T107" fmla="*/ 210 h 1775"/>
                      <a:gd name="T108" fmla="*/ 29 w 1118"/>
                      <a:gd name="T109" fmla="*/ 133 h 1775"/>
                      <a:gd name="T110" fmla="*/ 58 w 1118"/>
                      <a:gd name="T111" fmla="*/ 92 h 1775"/>
                      <a:gd name="T112" fmla="*/ 137 w 1118"/>
                      <a:gd name="T113" fmla="*/ 59 h 1775"/>
                      <a:gd name="T114" fmla="*/ 229 w 1118"/>
                      <a:gd name="T115" fmla="*/ 50 h 1775"/>
                      <a:gd name="T116" fmla="*/ 318 w 1118"/>
                      <a:gd name="T117" fmla="*/ 88 h 1775"/>
                      <a:gd name="T118" fmla="*/ 395 w 1118"/>
                      <a:gd name="T119" fmla="*/ 51 h 1775"/>
                      <a:gd name="T120" fmla="*/ 515 w 1118"/>
                      <a:gd name="T121" fmla="*/ 4 h 17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118" h="1775">
                        <a:moveTo>
                          <a:pt x="579" y="0"/>
                        </a:moveTo>
                        <a:lnTo>
                          <a:pt x="644" y="4"/>
                        </a:lnTo>
                        <a:lnTo>
                          <a:pt x="708" y="14"/>
                        </a:lnTo>
                        <a:lnTo>
                          <a:pt x="757" y="61"/>
                        </a:lnTo>
                        <a:lnTo>
                          <a:pt x="742" y="76"/>
                        </a:lnTo>
                        <a:lnTo>
                          <a:pt x="724" y="84"/>
                        </a:lnTo>
                        <a:lnTo>
                          <a:pt x="707" y="87"/>
                        </a:lnTo>
                        <a:lnTo>
                          <a:pt x="689" y="87"/>
                        </a:lnTo>
                        <a:lnTo>
                          <a:pt x="671" y="84"/>
                        </a:lnTo>
                        <a:lnTo>
                          <a:pt x="652" y="83"/>
                        </a:lnTo>
                        <a:lnTo>
                          <a:pt x="634" y="81"/>
                        </a:lnTo>
                        <a:lnTo>
                          <a:pt x="616" y="83"/>
                        </a:lnTo>
                        <a:lnTo>
                          <a:pt x="585" y="89"/>
                        </a:lnTo>
                        <a:lnTo>
                          <a:pt x="556" y="99"/>
                        </a:lnTo>
                        <a:lnTo>
                          <a:pt x="528" y="113"/>
                        </a:lnTo>
                        <a:lnTo>
                          <a:pt x="501" y="128"/>
                        </a:lnTo>
                        <a:lnTo>
                          <a:pt x="475" y="144"/>
                        </a:lnTo>
                        <a:lnTo>
                          <a:pt x="447" y="158"/>
                        </a:lnTo>
                        <a:lnTo>
                          <a:pt x="435" y="165"/>
                        </a:lnTo>
                        <a:lnTo>
                          <a:pt x="421" y="173"/>
                        </a:lnTo>
                        <a:lnTo>
                          <a:pt x="410" y="181"/>
                        </a:lnTo>
                        <a:lnTo>
                          <a:pt x="401" y="191"/>
                        </a:lnTo>
                        <a:lnTo>
                          <a:pt x="394" y="202"/>
                        </a:lnTo>
                        <a:lnTo>
                          <a:pt x="392" y="214"/>
                        </a:lnTo>
                        <a:lnTo>
                          <a:pt x="395" y="229"/>
                        </a:lnTo>
                        <a:lnTo>
                          <a:pt x="405" y="246"/>
                        </a:lnTo>
                        <a:lnTo>
                          <a:pt x="417" y="261"/>
                        </a:lnTo>
                        <a:lnTo>
                          <a:pt x="432" y="271"/>
                        </a:lnTo>
                        <a:lnTo>
                          <a:pt x="447" y="275"/>
                        </a:lnTo>
                        <a:lnTo>
                          <a:pt x="462" y="275"/>
                        </a:lnTo>
                        <a:lnTo>
                          <a:pt x="477" y="269"/>
                        </a:lnTo>
                        <a:lnTo>
                          <a:pt x="493" y="261"/>
                        </a:lnTo>
                        <a:lnTo>
                          <a:pt x="505" y="249"/>
                        </a:lnTo>
                        <a:lnTo>
                          <a:pt x="531" y="227"/>
                        </a:lnTo>
                        <a:lnTo>
                          <a:pt x="556" y="213"/>
                        </a:lnTo>
                        <a:lnTo>
                          <a:pt x="580" y="207"/>
                        </a:lnTo>
                        <a:lnTo>
                          <a:pt x="606" y="212"/>
                        </a:lnTo>
                        <a:lnTo>
                          <a:pt x="633" y="221"/>
                        </a:lnTo>
                        <a:lnTo>
                          <a:pt x="660" y="238"/>
                        </a:lnTo>
                        <a:lnTo>
                          <a:pt x="689" y="260"/>
                        </a:lnTo>
                        <a:lnTo>
                          <a:pt x="709" y="282"/>
                        </a:lnTo>
                        <a:lnTo>
                          <a:pt x="723" y="301"/>
                        </a:lnTo>
                        <a:lnTo>
                          <a:pt x="730" y="320"/>
                        </a:lnTo>
                        <a:lnTo>
                          <a:pt x="729" y="338"/>
                        </a:lnTo>
                        <a:lnTo>
                          <a:pt x="719" y="354"/>
                        </a:lnTo>
                        <a:lnTo>
                          <a:pt x="703" y="369"/>
                        </a:lnTo>
                        <a:lnTo>
                          <a:pt x="676" y="382"/>
                        </a:lnTo>
                        <a:lnTo>
                          <a:pt x="644" y="394"/>
                        </a:lnTo>
                        <a:lnTo>
                          <a:pt x="617" y="404"/>
                        </a:lnTo>
                        <a:lnTo>
                          <a:pt x="597" y="417"/>
                        </a:lnTo>
                        <a:lnTo>
                          <a:pt x="580" y="434"/>
                        </a:lnTo>
                        <a:lnTo>
                          <a:pt x="567" y="453"/>
                        </a:lnTo>
                        <a:lnTo>
                          <a:pt x="556" y="472"/>
                        </a:lnTo>
                        <a:lnTo>
                          <a:pt x="547" y="493"/>
                        </a:lnTo>
                        <a:lnTo>
                          <a:pt x="538" y="515"/>
                        </a:lnTo>
                        <a:lnTo>
                          <a:pt x="530" y="535"/>
                        </a:lnTo>
                        <a:lnTo>
                          <a:pt x="519" y="555"/>
                        </a:lnTo>
                        <a:lnTo>
                          <a:pt x="506" y="573"/>
                        </a:lnTo>
                        <a:lnTo>
                          <a:pt x="491" y="589"/>
                        </a:lnTo>
                        <a:lnTo>
                          <a:pt x="473" y="601"/>
                        </a:lnTo>
                        <a:lnTo>
                          <a:pt x="467" y="605"/>
                        </a:lnTo>
                        <a:lnTo>
                          <a:pt x="464" y="612"/>
                        </a:lnTo>
                        <a:lnTo>
                          <a:pt x="461" y="621"/>
                        </a:lnTo>
                        <a:lnTo>
                          <a:pt x="460" y="630"/>
                        </a:lnTo>
                        <a:lnTo>
                          <a:pt x="458" y="637"/>
                        </a:lnTo>
                        <a:lnTo>
                          <a:pt x="454" y="644"/>
                        </a:lnTo>
                        <a:lnTo>
                          <a:pt x="449" y="648"/>
                        </a:lnTo>
                        <a:lnTo>
                          <a:pt x="439" y="649"/>
                        </a:lnTo>
                        <a:lnTo>
                          <a:pt x="427" y="647"/>
                        </a:lnTo>
                        <a:lnTo>
                          <a:pt x="414" y="634"/>
                        </a:lnTo>
                        <a:lnTo>
                          <a:pt x="401" y="627"/>
                        </a:lnTo>
                        <a:lnTo>
                          <a:pt x="386" y="625"/>
                        </a:lnTo>
                        <a:lnTo>
                          <a:pt x="370" y="625"/>
                        </a:lnTo>
                        <a:lnTo>
                          <a:pt x="354" y="625"/>
                        </a:lnTo>
                        <a:lnTo>
                          <a:pt x="318" y="614"/>
                        </a:lnTo>
                        <a:lnTo>
                          <a:pt x="284" y="611"/>
                        </a:lnTo>
                        <a:lnTo>
                          <a:pt x="248" y="614"/>
                        </a:lnTo>
                        <a:lnTo>
                          <a:pt x="213" y="625"/>
                        </a:lnTo>
                        <a:lnTo>
                          <a:pt x="213" y="626"/>
                        </a:lnTo>
                        <a:lnTo>
                          <a:pt x="202" y="660"/>
                        </a:lnTo>
                        <a:lnTo>
                          <a:pt x="199" y="696"/>
                        </a:lnTo>
                        <a:lnTo>
                          <a:pt x="202" y="730"/>
                        </a:lnTo>
                        <a:lnTo>
                          <a:pt x="213" y="765"/>
                        </a:lnTo>
                        <a:lnTo>
                          <a:pt x="244" y="772"/>
                        </a:lnTo>
                        <a:lnTo>
                          <a:pt x="272" y="781"/>
                        </a:lnTo>
                        <a:lnTo>
                          <a:pt x="296" y="796"/>
                        </a:lnTo>
                        <a:lnTo>
                          <a:pt x="317" y="813"/>
                        </a:lnTo>
                        <a:lnTo>
                          <a:pt x="335" y="833"/>
                        </a:lnTo>
                        <a:lnTo>
                          <a:pt x="350" y="855"/>
                        </a:lnTo>
                        <a:lnTo>
                          <a:pt x="365" y="879"/>
                        </a:lnTo>
                        <a:lnTo>
                          <a:pt x="377" y="903"/>
                        </a:lnTo>
                        <a:lnTo>
                          <a:pt x="391" y="928"/>
                        </a:lnTo>
                        <a:lnTo>
                          <a:pt x="403" y="953"/>
                        </a:lnTo>
                        <a:lnTo>
                          <a:pt x="438" y="964"/>
                        </a:lnTo>
                        <a:lnTo>
                          <a:pt x="473" y="968"/>
                        </a:lnTo>
                        <a:lnTo>
                          <a:pt x="508" y="964"/>
                        </a:lnTo>
                        <a:lnTo>
                          <a:pt x="542" y="954"/>
                        </a:lnTo>
                        <a:lnTo>
                          <a:pt x="608" y="954"/>
                        </a:lnTo>
                        <a:lnTo>
                          <a:pt x="671" y="961"/>
                        </a:lnTo>
                        <a:lnTo>
                          <a:pt x="733" y="973"/>
                        </a:lnTo>
                        <a:lnTo>
                          <a:pt x="793" y="994"/>
                        </a:lnTo>
                        <a:lnTo>
                          <a:pt x="849" y="1020"/>
                        </a:lnTo>
                        <a:lnTo>
                          <a:pt x="903" y="1053"/>
                        </a:lnTo>
                        <a:lnTo>
                          <a:pt x="954" y="1094"/>
                        </a:lnTo>
                        <a:lnTo>
                          <a:pt x="965" y="1101"/>
                        </a:lnTo>
                        <a:lnTo>
                          <a:pt x="977" y="1108"/>
                        </a:lnTo>
                        <a:lnTo>
                          <a:pt x="991" y="1112"/>
                        </a:lnTo>
                        <a:lnTo>
                          <a:pt x="1006" y="1116"/>
                        </a:lnTo>
                        <a:lnTo>
                          <a:pt x="1022" y="1120"/>
                        </a:lnTo>
                        <a:lnTo>
                          <a:pt x="1039" y="1124"/>
                        </a:lnTo>
                        <a:lnTo>
                          <a:pt x="1054" y="1128"/>
                        </a:lnTo>
                        <a:lnTo>
                          <a:pt x="1069" y="1132"/>
                        </a:lnTo>
                        <a:lnTo>
                          <a:pt x="1083" y="1138"/>
                        </a:lnTo>
                        <a:lnTo>
                          <a:pt x="1095" y="1145"/>
                        </a:lnTo>
                        <a:lnTo>
                          <a:pt x="1106" y="1153"/>
                        </a:lnTo>
                        <a:lnTo>
                          <a:pt x="1113" y="1164"/>
                        </a:lnTo>
                        <a:lnTo>
                          <a:pt x="1117" y="1178"/>
                        </a:lnTo>
                        <a:lnTo>
                          <a:pt x="1118" y="1194"/>
                        </a:lnTo>
                        <a:lnTo>
                          <a:pt x="1114" y="1213"/>
                        </a:lnTo>
                        <a:lnTo>
                          <a:pt x="1107" y="1237"/>
                        </a:lnTo>
                        <a:lnTo>
                          <a:pt x="1094" y="1264"/>
                        </a:lnTo>
                        <a:lnTo>
                          <a:pt x="1083" y="1288"/>
                        </a:lnTo>
                        <a:lnTo>
                          <a:pt x="1073" y="1311"/>
                        </a:lnTo>
                        <a:lnTo>
                          <a:pt x="1062" y="1336"/>
                        </a:lnTo>
                        <a:lnTo>
                          <a:pt x="1052" y="1359"/>
                        </a:lnTo>
                        <a:lnTo>
                          <a:pt x="1040" y="1382"/>
                        </a:lnTo>
                        <a:lnTo>
                          <a:pt x="1026" y="1404"/>
                        </a:lnTo>
                        <a:lnTo>
                          <a:pt x="1011" y="1423"/>
                        </a:lnTo>
                        <a:lnTo>
                          <a:pt x="991" y="1441"/>
                        </a:lnTo>
                        <a:lnTo>
                          <a:pt x="967" y="1456"/>
                        </a:lnTo>
                        <a:lnTo>
                          <a:pt x="940" y="1467"/>
                        </a:lnTo>
                        <a:lnTo>
                          <a:pt x="922" y="1477"/>
                        </a:lnTo>
                        <a:lnTo>
                          <a:pt x="907" y="1489"/>
                        </a:lnTo>
                        <a:lnTo>
                          <a:pt x="892" y="1504"/>
                        </a:lnTo>
                        <a:lnTo>
                          <a:pt x="875" y="1518"/>
                        </a:lnTo>
                        <a:lnTo>
                          <a:pt x="855" y="1544"/>
                        </a:lnTo>
                        <a:lnTo>
                          <a:pt x="832" y="1568"/>
                        </a:lnTo>
                        <a:lnTo>
                          <a:pt x="804" y="1587"/>
                        </a:lnTo>
                        <a:lnTo>
                          <a:pt x="773" y="1596"/>
                        </a:lnTo>
                        <a:lnTo>
                          <a:pt x="745" y="1610"/>
                        </a:lnTo>
                        <a:lnTo>
                          <a:pt x="719" y="1627"/>
                        </a:lnTo>
                        <a:lnTo>
                          <a:pt x="697" y="1647"/>
                        </a:lnTo>
                        <a:lnTo>
                          <a:pt x="675" y="1668"/>
                        </a:lnTo>
                        <a:lnTo>
                          <a:pt x="656" y="1691"/>
                        </a:lnTo>
                        <a:lnTo>
                          <a:pt x="635" y="1714"/>
                        </a:lnTo>
                        <a:lnTo>
                          <a:pt x="615" y="1736"/>
                        </a:lnTo>
                        <a:lnTo>
                          <a:pt x="591" y="1757"/>
                        </a:lnTo>
                        <a:lnTo>
                          <a:pt x="567" y="1775"/>
                        </a:lnTo>
                        <a:lnTo>
                          <a:pt x="557" y="1746"/>
                        </a:lnTo>
                        <a:lnTo>
                          <a:pt x="554" y="1716"/>
                        </a:lnTo>
                        <a:lnTo>
                          <a:pt x="557" y="1687"/>
                        </a:lnTo>
                        <a:lnTo>
                          <a:pt x="567" y="1658"/>
                        </a:lnTo>
                        <a:lnTo>
                          <a:pt x="568" y="1588"/>
                        </a:lnTo>
                        <a:lnTo>
                          <a:pt x="579" y="1547"/>
                        </a:lnTo>
                        <a:lnTo>
                          <a:pt x="582" y="1506"/>
                        </a:lnTo>
                        <a:lnTo>
                          <a:pt x="579" y="1465"/>
                        </a:lnTo>
                        <a:lnTo>
                          <a:pt x="568" y="1423"/>
                        </a:lnTo>
                        <a:lnTo>
                          <a:pt x="564" y="1408"/>
                        </a:lnTo>
                        <a:lnTo>
                          <a:pt x="561" y="1393"/>
                        </a:lnTo>
                        <a:lnTo>
                          <a:pt x="554" y="1380"/>
                        </a:lnTo>
                        <a:lnTo>
                          <a:pt x="534" y="1347"/>
                        </a:lnTo>
                        <a:lnTo>
                          <a:pt x="513" y="1314"/>
                        </a:lnTo>
                        <a:lnTo>
                          <a:pt x="494" y="1279"/>
                        </a:lnTo>
                        <a:lnTo>
                          <a:pt x="479" y="1246"/>
                        </a:lnTo>
                        <a:lnTo>
                          <a:pt x="467" y="1212"/>
                        </a:lnTo>
                        <a:lnTo>
                          <a:pt x="460" y="1176"/>
                        </a:lnTo>
                        <a:lnTo>
                          <a:pt x="457" y="1139"/>
                        </a:lnTo>
                        <a:lnTo>
                          <a:pt x="462" y="1102"/>
                        </a:lnTo>
                        <a:lnTo>
                          <a:pt x="475" y="1064"/>
                        </a:lnTo>
                        <a:lnTo>
                          <a:pt x="497" y="1024"/>
                        </a:lnTo>
                        <a:lnTo>
                          <a:pt x="480" y="1014"/>
                        </a:lnTo>
                        <a:lnTo>
                          <a:pt x="464" y="1012"/>
                        </a:lnTo>
                        <a:lnTo>
                          <a:pt x="446" y="1012"/>
                        </a:lnTo>
                        <a:lnTo>
                          <a:pt x="428" y="1012"/>
                        </a:lnTo>
                        <a:lnTo>
                          <a:pt x="412" y="1012"/>
                        </a:lnTo>
                        <a:lnTo>
                          <a:pt x="394" y="1009"/>
                        </a:lnTo>
                        <a:lnTo>
                          <a:pt x="379" y="1001"/>
                        </a:lnTo>
                        <a:lnTo>
                          <a:pt x="349" y="979"/>
                        </a:lnTo>
                        <a:lnTo>
                          <a:pt x="321" y="954"/>
                        </a:lnTo>
                        <a:lnTo>
                          <a:pt x="292" y="929"/>
                        </a:lnTo>
                        <a:lnTo>
                          <a:pt x="263" y="906"/>
                        </a:lnTo>
                        <a:lnTo>
                          <a:pt x="233" y="885"/>
                        </a:lnTo>
                        <a:lnTo>
                          <a:pt x="199" y="868"/>
                        </a:lnTo>
                        <a:lnTo>
                          <a:pt x="162" y="854"/>
                        </a:lnTo>
                        <a:lnTo>
                          <a:pt x="144" y="847"/>
                        </a:lnTo>
                        <a:lnTo>
                          <a:pt x="129" y="835"/>
                        </a:lnTo>
                        <a:lnTo>
                          <a:pt x="118" y="820"/>
                        </a:lnTo>
                        <a:lnTo>
                          <a:pt x="110" y="802"/>
                        </a:lnTo>
                        <a:lnTo>
                          <a:pt x="103" y="783"/>
                        </a:lnTo>
                        <a:lnTo>
                          <a:pt x="97" y="762"/>
                        </a:lnTo>
                        <a:lnTo>
                          <a:pt x="95" y="743"/>
                        </a:lnTo>
                        <a:lnTo>
                          <a:pt x="84" y="740"/>
                        </a:lnTo>
                        <a:lnTo>
                          <a:pt x="77" y="734"/>
                        </a:lnTo>
                        <a:lnTo>
                          <a:pt x="71" y="726"/>
                        </a:lnTo>
                        <a:lnTo>
                          <a:pt x="69" y="717"/>
                        </a:lnTo>
                        <a:lnTo>
                          <a:pt x="66" y="706"/>
                        </a:lnTo>
                        <a:lnTo>
                          <a:pt x="63" y="696"/>
                        </a:lnTo>
                        <a:lnTo>
                          <a:pt x="60" y="686"/>
                        </a:lnTo>
                        <a:lnTo>
                          <a:pt x="56" y="678"/>
                        </a:lnTo>
                        <a:lnTo>
                          <a:pt x="49" y="673"/>
                        </a:lnTo>
                        <a:lnTo>
                          <a:pt x="38" y="670"/>
                        </a:lnTo>
                        <a:lnTo>
                          <a:pt x="25" y="671"/>
                        </a:lnTo>
                        <a:lnTo>
                          <a:pt x="11" y="625"/>
                        </a:lnTo>
                        <a:lnTo>
                          <a:pt x="4" y="578"/>
                        </a:lnTo>
                        <a:lnTo>
                          <a:pt x="1" y="531"/>
                        </a:lnTo>
                        <a:lnTo>
                          <a:pt x="0" y="483"/>
                        </a:lnTo>
                        <a:lnTo>
                          <a:pt x="0" y="437"/>
                        </a:lnTo>
                        <a:lnTo>
                          <a:pt x="14" y="408"/>
                        </a:lnTo>
                        <a:lnTo>
                          <a:pt x="25" y="378"/>
                        </a:lnTo>
                        <a:lnTo>
                          <a:pt x="34" y="347"/>
                        </a:lnTo>
                        <a:lnTo>
                          <a:pt x="48" y="319"/>
                        </a:lnTo>
                        <a:lnTo>
                          <a:pt x="48" y="298"/>
                        </a:lnTo>
                        <a:lnTo>
                          <a:pt x="52" y="276"/>
                        </a:lnTo>
                        <a:lnTo>
                          <a:pt x="58" y="254"/>
                        </a:lnTo>
                        <a:lnTo>
                          <a:pt x="62" y="232"/>
                        </a:lnTo>
                        <a:lnTo>
                          <a:pt x="64" y="210"/>
                        </a:lnTo>
                        <a:lnTo>
                          <a:pt x="62" y="190"/>
                        </a:lnTo>
                        <a:lnTo>
                          <a:pt x="52" y="168"/>
                        </a:lnTo>
                        <a:lnTo>
                          <a:pt x="36" y="146"/>
                        </a:lnTo>
                        <a:lnTo>
                          <a:pt x="29" y="133"/>
                        </a:lnTo>
                        <a:lnTo>
                          <a:pt x="29" y="122"/>
                        </a:lnTo>
                        <a:lnTo>
                          <a:pt x="36" y="111"/>
                        </a:lnTo>
                        <a:lnTo>
                          <a:pt x="45" y="102"/>
                        </a:lnTo>
                        <a:lnTo>
                          <a:pt x="58" y="92"/>
                        </a:lnTo>
                        <a:lnTo>
                          <a:pt x="70" y="85"/>
                        </a:lnTo>
                        <a:lnTo>
                          <a:pt x="93" y="77"/>
                        </a:lnTo>
                        <a:lnTo>
                          <a:pt x="115" y="67"/>
                        </a:lnTo>
                        <a:lnTo>
                          <a:pt x="137" y="59"/>
                        </a:lnTo>
                        <a:lnTo>
                          <a:pt x="159" y="51"/>
                        </a:lnTo>
                        <a:lnTo>
                          <a:pt x="182" y="47"/>
                        </a:lnTo>
                        <a:lnTo>
                          <a:pt x="206" y="46"/>
                        </a:lnTo>
                        <a:lnTo>
                          <a:pt x="229" y="50"/>
                        </a:lnTo>
                        <a:lnTo>
                          <a:pt x="255" y="58"/>
                        </a:lnTo>
                        <a:lnTo>
                          <a:pt x="281" y="76"/>
                        </a:lnTo>
                        <a:lnTo>
                          <a:pt x="299" y="84"/>
                        </a:lnTo>
                        <a:lnTo>
                          <a:pt x="318" y="88"/>
                        </a:lnTo>
                        <a:lnTo>
                          <a:pt x="338" y="85"/>
                        </a:lnTo>
                        <a:lnTo>
                          <a:pt x="358" y="78"/>
                        </a:lnTo>
                        <a:lnTo>
                          <a:pt x="377" y="66"/>
                        </a:lnTo>
                        <a:lnTo>
                          <a:pt x="395" y="51"/>
                        </a:lnTo>
                        <a:lnTo>
                          <a:pt x="412" y="33"/>
                        </a:lnTo>
                        <a:lnTo>
                          <a:pt x="425" y="14"/>
                        </a:lnTo>
                        <a:lnTo>
                          <a:pt x="450" y="14"/>
                        </a:lnTo>
                        <a:lnTo>
                          <a:pt x="515" y="4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2" name="Freeform 10"/>
                  <p:cNvSpPr>
                    <a:spLocks/>
                  </p:cNvSpPr>
                  <p:nvPr/>
                </p:nvSpPr>
                <p:spPr bwMode="auto">
                  <a:xfrm>
                    <a:off x="-3414991" y="-498017"/>
                    <a:ext cx="85725" cy="85725"/>
                  </a:xfrm>
                  <a:custGeom>
                    <a:avLst/>
                    <a:gdLst>
                      <a:gd name="T0" fmla="*/ 70 w 109"/>
                      <a:gd name="T1" fmla="*/ 0 h 107"/>
                      <a:gd name="T2" fmla="*/ 87 w 109"/>
                      <a:gd name="T3" fmla="*/ 6 h 107"/>
                      <a:gd name="T4" fmla="*/ 105 w 109"/>
                      <a:gd name="T5" fmla="*/ 17 h 107"/>
                      <a:gd name="T6" fmla="*/ 103 w 109"/>
                      <a:gd name="T7" fmla="*/ 26 h 107"/>
                      <a:gd name="T8" fmla="*/ 105 w 109"/>
                      <a:gd name="T9" fmla="*/ 39 h 107"/>
                      <a:gd name="T10" fmla="*/ 106 w 109"/>
                      <a:gd name="T11" fmla="*/ 51 h 107"/>
                      <a:gd name="T12" fmla="*/ 107 w 109"/>
                      <a:gd name="T13" fmla="*/ 63 h 107"/>
                      <a:gd name="T14" fmla="*/ 109 w 109"/>
                      <a:gd name="T15" fmla="*/ 74 h 107"/>
                      <a:gd name="T16" fmla="*/ 107 w 109"/>
                      <a:gd name="T17" fmla="*/ 85 h 107"/>
                      <a:gd name="T18" fmla="*/ 105 w 109"/>
                      <a:gd name="T19" fmla="*/ 94 h 107"/>
                      <a:gd name="T20" fmla="*/ 98 w 109"/>
                      <a:gd name="T21" fmla="*/ 101 h 107"/>
                      <a:gd name="T22" fmla="*/ 87 w 109"/>
                      <a:gd name="T23" fmla="*/ 106 h 107"/>
                      <a:gd name="T24" fmla="*/ 72 w 109"/>
                      <a:gd name="T25" fmla="*/ 107 h 107"/>
                      <a:gd name="T26" fmla="*/ 50 w 109"/>
                      <a:gd name="T27" fmla="*/ 105 h 107"/>
                      <a:gd name="T28" fmla="*/ 29 w 109"/>
                      <a:gd name="T29" fmla="*/ 94 h 107"/>
                      <a:gd name="T30" fmla="*/ 14 w 109"/>
                      <a:gd name="T31" fmla="*/ 79 h 107"/>
                      <a:gd name="T32" fmla="*/ 4 w 109"/>
                      <a:gd name="T33" fmla="*/ 58 h 107"/>
                      <a:gd name="T34" fmla="*/ 0 w 109"/>
                      <a:gd name="T35" fmla="*/ 35 h 107"/>
                      <a:gd name="T36" fmla="*/ 14 w 109"/>
                      <a:gd name="T37" fmla="*/ 24 h 107"/>
                      <a:gd name="T38" fmla="*/ 28 w 109"/>
                      <a:gd name="T39" fmla="*/ 14 h 107"/>
                      <a:gd name="T40" fmla="*/ 42 w 109"/>
                      <a:gd name="T41" fmla="*/ 6 h 107"/>
                      <a:gd name="T42" fmla="*/ 55 w 109"/>
                      <a:gd name="T43" fmla="*/ 2 h 107"/>
                      <a:gd name="T44" fmla="*/ 70 w 109"/>
                      <a:gd name="T45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09" h="107">
                        <a:moveTo>
                          <a:pt x="70" y="0"/>
                        </a:moveTo>
                        <a:lnTo>
                          <a:pt x="87" y="6"/>
                        </a:lnTo>
                        <a:lnTo>
                          <a:pt x="105" y="17"/>
                        </a:lnTo>
                        <a:lnTo>
                          <a:pt x="103" y="26"/>
                        </a:lnTo>
                        <a:lnTo>
                          <a:pt x="105" y="39"/>
                        </a:lnTo>
                        <a:lnTo>
                          <a:pt x="106" y="51"/>
                        </a:lnTo>
                        <a:lnTo>
                          <a:pt x="107" y="63"/>
                        </a:lnTo>
                        <a:lnTo>
                          <a:pt x="109" y="74"/>
                        </a:lnTo>
                        <a:lnTo>
                          <a:pt x="107" y="85"/>
                        </a:lnTo>
                        <a:lnTo>
                          <a:pt x="105" y="94"/>
                        </a:lnTo>
                        <a:lnTo>
                          <a:pt x="98" y="101"/>
                        </a:lnTo>
                        <a:lnTo>
                          <a:pt x="87" y="106"/>
                        </a:lnTo>
                        <a:lnTo>
                          <a:pt x="72" y="107"/>
                        </a:lnTo>
                        <a:lnTo>
                          <a:pt x="50" y="105"/>
                        </a:lnTo>
                        <a:lnTo>
                          <a:pt x="29" y="94"/>
                        </a:lnTo>
                        <a:lnTo>
                          <a:pt x="14" y="79"/>
                        </a:lnTo>
                        <a:lnTo>
                          <a:pt x="4" y="58"/>
                        </a:lnTo>
                        <a:lnTo>
                          <a:pt x="0" y="35"/>
                        </a:lnTo>
                        <a:lnTo>
                          <a:pt x="14" y="24"/>
                        </a:lnTo>
                        <a:lnTo>
                          <a:pt x="28" y="14"/>
                        </a:lnTo>
                        <a:lnTo>
                          <a:pt x="42" y="6"/>
                        </a:lnTo>
                        <a:lnTo>
                          <a:pt x="55" y="2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3" name="Freeform 11"/>
                  <p:cNvSpPr>
                    <a:spLocks/>
                  </p:cNvSpPr>
                  <p:nvPr/>
                </p:nvSpPr>
                <p:spPr bwMode="auto">
                  <a:xfrm>
                    <a:off x="-3451503" y="-509129"/>
                    <a:ext cx="130175" cy="38100"/>
                  </a:xfrm>
                  <a:custGeom>
                    <a:avLst/>
                    <a:gdLst>
                      <a:gd name="T0" fmla="*/ 58 w 163"/>
                      <a:gd name="T1" fmla="*/ 0 h 50"/>
                      <a:gd name="T2" fmla="*/ 80 w 163"/>
                      <a:gd name="T3" fmla="*/ 2 h 50"/>
                      <a:gd name="T4" fmla="*/ 100 w 163"/>
                      <a:gd name="T5" fmla="*/ 3 h 50"/>
                      <a:gd name="T6" fmla="*/ 121 w 163"/>
                      <a:gd name="T7" fmla="*/ 3 h 50"/>
                      <a:gd name="T8" fmla="*/ 141 w 163"/>
                      <a:gd name="T9" fmla="*/ 2 h 50"/>
                      <a:gd name="T10" fmla="*/ 163 w 163"/>
                      <a:gd name="T11" fmla="*/ 25 h 50"/>
                      <a:gd name="T12" fmla="*/ 157 w 163"/>
                      <a:gd name="T13" fmla="*/ 33 h 50"/>
                      <a:gd name="T14" fmla="*/ 150 w 163"/>
                      <a:gd name="T15" fmla="*/ 33 h 50"/>
                      <a:gd name="T16" fmla="*/ 141 w 163"/>
                      <a:gd name="T17" fmla="*/ 26 h 50"/>
                      <a:gd name="T18" fmla="*/ 45 w 163"/>
                      <a:gd name="T19" fmla="*/ 50 h 50"/>
                      <a:gd name="T20" fmla="*/ 0 w 163"/>
                      <a:gd name="T21" fmla="*/ 24 h 50"/>
                      <a:gd name="T22" fmla="*/ 18 w 163"/>
                      <a:gd name="T23" fmla="*/ 11 h 50"/>
                      <a:gd name="T24" fmla="*/ 39 w 163"/>
                      <a:gd name="T25" fmla="*/ 3 h 50"/>
                      <a:gd name="T26" fmla="*/ 58 w 163"/>
                      <a:gd name="T27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3" h="50">
                        <a:moveTo>
                          <a:pt x="58" y="0"/>
                        </a:moveTo>
                        <a:lnTo>
                          <a:pt x="80" y="2"/>
                        </a:lnTo>
                        <a:lnTo>
                          <a:pt x="100" y="3"/>
                        </a:lnTo>
                        <a:lnTo>
                          <a:pt x="121" y="3"/>
                        </a:lnTo>
                        <a:lnTo>
                          <a:pt x="141" y="2"/>
                        </a:lnTo>
                        <a:lnTo>
                          <a:pt x="163" y="25"/>
                        </a:lnTo>
                        <a:lnTo>
                          <a:pt x="157" y="33"/>
                        </a:lnTo>
                        <a:lnTo>
                          <a:pt x="150" y="33"/>
                        </a:lnTo>
                        <a:lnTo>
                          <a:pt x="141" y="26"/>
                        </a:lnTo>
                        <a:lnTo>
                          <a:pt x="45" y="50"/>
                        </a:lnTo>
                        <a:lnTo>
                          <a:pt x="0" y="24"/>
                        </a:lnTo>
                        <a:lnTo>
                          <a:pt x="18" y="11"/>
                        </a:lnTo>
                        <a:lnTo>
                          <a:pt x="39" y="3"/>
                        </a:lnTo>
                        <a:lnTo>
                          <a:pt x="5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4" name="Freeform 12"/>
                  <p:cNvSpPr>
                    <a:spLocks/>
                  </p:cNvSpPr>
                  <p:nvPr/>
                </p:nvSpPr>
                <p:spPr bwMode="auto">
                  <a:xfrm>
                    <a:off x="-3489603" y="573546"/>
                    <a:ext cx="20638" cy="130175"/>
                  </a:xfrm>
                  <a:custGeom>
                    <a:avLst/>
                    <a:gdLst>
                      <a:gd name="T0" fmla="*/ 0 w 26"/>
                      <a:gd name="T1" fmla="*/ 0 h 165"/>
                      <a:gd name="T2" fmla="*/ 18 w 26"/>
                      <a:gd name="T3" fmla="*/ 33 h 165"/>
                      <a:gd name="T4" fmla="*/ 26 w 26"/>
                      <a:gd name="T5" fmla="*/ 66 h 165"/>
                      <a:gd name="T6" fmla="*/ 26 w 26"/>
                      <a:gd name="T7" fmla="*/ 99 h 165"/>
                      <a:gd name="T8" fmla="*/ 18 w 26"/>
                      <a:gd name="T9" fmla="*/ 132 h 165"/>
                      <a:gd name="T10" fmla="*/ 0 w 26"/>
                      <a:gd name="T11" fmla="*/ 165 h 165"/>
                      <a:gd name="T12" fmla="*/ 0 w 26"/>
                      <a:gd name="T13" fmla="*/ 0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" h="165">
                        <a:moveTo>
                          <a:pt x="0" y="0"/>
                        </a:moveTo>
                        <a:lnTo>
                          <a:pt x="18" y="33"/>
                        </a:lnTo>
                        <a:lnTo>
                          <a:pt x="26" y="66"/>
                        </a:lnTo>
                        <a:lnTo>
                          <a:pt x="26" y="99"/>
                        </a:lnTo>
                        <a:lnTo>
                          <a:pt x="18" y="132"/>
                        </a:lnTo>
                        <a:lnTo>
                          <a:pt x="0" y="1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5" name="Freeform 13"/>
                  <p:cNvSpPr>
                    <a:spLocks/>
                  </p:cNvSpPr>
                  <p:nvPr/>
                </p:nvSpPr>
                <p:spPr bwMode="auto">
                  <a:xfrm>
                    <a:off x="-3376891" y="-490079"/>
                    <a:ext cx="55563" cy="84138"/>
                  </a:xfrm>
                  <a:custGeom>
                    <a:avLst/>
                    <a:gdLst>
                      <a:gd name="T0" fmla="*/ 68 w 68"/>
                      <a:gd name="T1" fmla="*/ 0 h 106"/>
                      <a:gd name="T2" fmla="*/ 68 w 68"/>
                      <a:gd name="T3" fmla="*/ 38 h 106"/>
                      <a:gd name="T4" fmla="*/ 68 w 68"/>
                      <a:gd name="T5" fmla="*/ 67 h 106"/>
                      <a:gd name="T6" fmla="*/ 66 w 68"/>
                      <a:gd name="T7" fmla="*/ 86 h 106"/>
                      <a:gd name="T8" fmla="*/ 60 w 68"/>
                      <a:gd name="T9" fmla="*/ 99 h 106"/>
                      <a:gd name="T10" fmla="*/ 52 w 68"/>
                      <a:gd name="T11" fmla="*/ 106 h 106"/>
                      <a:gd name="T12" fmla="*/ 40 w 68"/>
                      <a:gd name="T13" fmla="*/ 106 h 106"/>
                      <a:gd name="T14" fmla="*/ 23 w 68"/>
                      <a:gd name="T15" fmla="*/ 101 h 106"/>
                      <a:gd name="T16" fmla="*/ 0 w 68"/>
                      <a:gd name="T17" fmla="*/ 95 h 106"/>
                      <a:gd name="T18" fmla="*/ 18 w 68"/>
                      <a:gd name="T19" fmla="*/ 91 h 106"/>
                      <a:gd name="T20" fmla="*/ 30 w 68"/>
                      <a:gd name="T21" fmla="*/ 84 h 106"/>
                      <a:gd name="T22" fmla="*/ 38 w 68"/>
                      <a:gd name="T23" fmla="*/ 75 h 106"/>
                      <a:gd name="T24" fmla="*/ 44 w 68"/>
                      <a:gd name="T25" fmla="*/ 64 h 106"/>
                      <a:gd name="T26" fmla="*/ 45 w 68"/>
                      <a:gd name="T27" fmla="*/ 52 h 106"/>
                      <a:gd name="T28" fmla="*/ 46 w 68"/>
                      <a:gd name="T29" fmla="*/ 40 h 106"/>
                      <a:gd name="T30" fmla="*/ 45 w 68"/>
                      <a:gd name="T31" fmla="*/ 26 h 106"/>
                      <a:gd name="T32" fmla="*/ 45 w 68"/>
                      <a:gd name="T33" fmla="*/ 14 h 106"/>
                      <a:gd name="T34" fmla="*/ 46 w 68"/>
                      <a:gd name="T35" fmla="*/ 1 h 106"/>
                      <a:gd name="T36" fmla="*/ 68 w 68"/>
                      <a:gd name="T37" fmla="*/ 0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68" h="106">
                        <a:moveTo>
                          <a:pt x="68" y="0"/>
                        </a:moveTo>
                        <a:lnTo>
                          <a:pt x="68" y="38"/>
                        </a:lnTo>
                        <a:lnTo>
                          <a:pt x="68" y="67"/>
                        </a:lnTo>
                        <a:lnTo>
                          <a:pt x="66" y="86"/>
                        </a:lnTo>
                        <a:lnTo>
                          <a:pt x="60" y="99"/>
                        </a:lnTo>
                        <a:lnTo>
                          <a:pt x="52" y="106"/>
                        </a:lnTo>
                        <a:lnTo>
                          <a:pt x="40" y="106"/>
                        </a:lnTo>
                        <a:lnTo>
                          <a:pt x="23" y="101"/>
                        </a:lnTo>
                        <a:lnTo>
                          <a:pt x="0" y="95"/>
                        </a:lnTo>
                        <a:lnTo>
                          <a:pt x="18" y="91"/>
                        </a:lnTo>
                        <a:lnTo>
                          <a:pt x="30" y="84"/>
                        </a:lnTo>
                        <a:lnTo>
                          <a:pt x="38" y="75"/>
                        </a:lnTo>
                        <a:lnTo>
                          <a:pt x="44" y="64"/>
                        </a:lnTo>
                        <a:lnTo>
                          <a:pt x="45" y="52"/>
                        </a:lnTo>
                        <a:lnTo>
                          <a:pt x="46" y="40"/>
                        </a:lnTo>
                        <a:lnTo>
                          <a:pt x="45" y="26"/>
                        </a:lnTo>
                        <a:lnTo>
                          <a:pt x="45" y="14"/>
                        </a:lnTo>
                        <a:lnTo>
                          <a:pt x="46" y="1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6" name="Freeform 14"/>
                  <p:cNvSpPr>
                    <a:spLocks/>
                  </p:cNvSpPr>
                  <p:nvPr/>
                </p:nvSpPr>
                <p:spPr bwMode="auto">
                  <a:xfrm>
                    <a:off x="-3602316" y="-78916"/>
                    <a:ext cx="38100" cy="80963"/>
                  </a:xfrm>
                  <a:custGeom>
                    <a:avLst/>
                    <a:gdLst>
                      <a:gd name="T0" fmla="*/ 48 w 48"/>
                      <a:gd name="T1" fmla="*/ 0 h 103"/>
                      <a:gd name="T2" fmla="*/ 47 w 48"/>
                      <a:gd name="T3" fmla="*/ 94 h 103"/>
                      <a:gd name="T4" fmla="*/ 32 w 48"/>
                      <a:gd name="T5" fmla="*/ 103 h 103"/>
                      <a:gd name="T6" fmla="*/ 17 w 48"/>
                      <a:gd name="T7" fmla="*/ 103 h 103"/>
                      <a:gd name="T8" fmla="*/ 0 w 48"/>
                      <a:gd name="T9" fmla="*/ 94 h 103"/>
                      <a:gd name="T10" fmla="*/ 2 w 48"/>
                      <a:gd name="T11" fmla="*/ 46 h 103"/>
                      <a:gd name="T12" fmla="*/ 48 w 48"/>
                      <a:gd name="T13" fmla="*/ 0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03">
                        <a:moveTo>
                          <a:pt x="48" y="0"/>
                        </a:moveTo>
                        <a:lnTo>
                          <a:pt x="47" y="94"/>
                        </a:lnTo>
                        <a:lnTo>
                          <a:pt x="32" y="103"/>
                        </a:lnTo>
                        <a:lnTo>
                          <a:pt x="17" y="103"/>
                        </a:lnTo>
                        <a:lnTo>
                          <a:pt x="0" y="94"/>
                        </a:lnTo>
                        <a:lnTo>
                          <a:pt x="2" y="46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7" name="Freeform 15"/>
                  <p:cNvSpPr>
                    <a:spLocks/>
                  </p:cNvSpPr>
                  <p:nvPr/>
                </p:nvSpPr>
                <p:spPr bwMode="auto">
                  <a:xfrm>
                    <a:off x="-3772178" y="-82091"/>
                    <a:ext cx="112713" cy="20638"/>
                  </a:xfrm>
                  <a:custGeom>
                    <a:avLst/>
                    <a:gdLst>
                      <a:gd name="T0" fmla="*/ 56 w 141"/>
                      <a:gd name="T1" fmla="*/ 0 h 26"/>
                      <a:gd name="T2" fmla="*/ 85 w 141"/>
                      <a:gd name="T3" fmla="*/ 0 h 26"/>
                      <a:gd name="T4" fmla="*/ 114 w 141"/>
                      <a:gd name="T5" fmla="*/ 8 h 26"/>
                      <a:gd name="T6" fmla="*/ 141 w 141"/>
                      <a:gd name="T7" fmla="*/ 26 h 26"/>
                      <a:gd name="T8" fmla="*/ 0 w 141"/>
                      <a:gd name="T9" fmla="*/ 26 h 26"/>
                      <a:gd name="T10" fmla="*/ 28 w 141"/>
                      <a:gd name="T11" fmla="*/ 8 h 26"/>
                      <a:gd name="T12" fmla="*/ 56 w 141"/>
                      <a:gd name="T13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41" h="26">
                        <a:moveTo>
                          <a:pt x="56" y="0"/>
                        </a:moveTo>
                        <a:lnTo>
                          <a:pt x="85" y="0"/>
                        </a:lnTo>
                        <a:lnTo>
                          <a:pt x="114" y="8"/>
                        </a:lnTo>
                        <a:lnTo>
                          <a:pt x="141" y="26"/>
                        </a:lnTo>
                        <a:lnTo>
                          <a:pt x="0" y="26"/>
                        </a:lnTo>
                        <a:lnTo>
                          <a:pt x="28" y="8"/>
                        </a:lnTo>
                        <a:lnTo>
                          <a:pt x="5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8" name="Freeform 16"/>
                  <p:cNvSpPr>
                    <a:spLocks/>
                  </p:cNvSpPr>
                  <p:nvPr/>
                </p:nvSpPr>
                <p:spPr bwMode="auto">
                  <a:xfrm>
                    <a:off x="-3619778" y="198896"/>
                    <a:ext cx="109538" cy="20638"/>
                  </a:xfrm>
                  <a:custGeom>
                    <a:avLst/>
                    <a:gdLst>
                      <a:gd name="T0" fmla="*/ 0 w 139"/>
                      <a:gd name="T1" fmla="*/ 0 h 26"/>
                      <a:gd name="T2" fmla="*/ 139 w 139"/>
                      <a:gd name="T3" fmla="*/ 1 h 26"/>
                      <a:gd name="T4" fmla="*/ 112 w 139"/>
                      <a:gd name="T5" fmla="*/ 18 h 26"/>
                      <a:gd name="T6" fmla="*/ 84 w 139"/>
                      <a:gd name="T7" fmla="*/ 26 h 26"/>
                      <a:gd name="T8" fmla="*/ 55 w 139"/>
                      <a:gd name="T9" fmla="*/ 26 h 26"/>
                      <a:gd name="T10" fmla="*/ 28 w 139"/>
                      <a:gd name="T11" fmla="*/ 18 h 26"/>
                      <a:gd name="T12" fmla="*/ 0 w 139"/>
                      <a:gd name="T13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9" h="26">
                        <a:moveTo>
                          <a:pt x="0" y="0"/>
                        </a:moveTo>
                        <a:lnTo>
                          <a:pt x="139" y="1"/>
                        </a:lnTo>
                        <a:lnTo>
                          <a:pt x="112" y="18"/>
                        </a:lnTo>
                        <a:lnTo>
                          <a:pt x="84" y="26"/>
                        </a:lnTo>
                        <a:lnTo>
                          <a:pt x="55" y="26"/>
                        </a:lnTo>
                        <a:lnTo>
                          <a:pt x="28" y="1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99" name="Freeform 17"/>
                  <p:cNvSpPr>
                    <a:spLocks/>
                  </p:cNvSpPr>
                  <p:nvPr/>
                </p:nvSpPr>
                <p:spPr bwMode="auto">
                  <a:xfrm>
                    <a:off x="-3792816" y="-59866"/>
                    <a:ext cx="20638" cy="109538"/>
                  </a:xfrm>
                  <a:custGeom>
                    <a:avLst/>
                    <a:gdLst>
                      <a:gd name="T0" fmla="*/ 26 w 26"/>
                      <a:gd name="T1" fmla="*/ 0 h 139"/>
                      <a:gd name="T2" fmla="*/ 26 w 26"/>
                      <a:gd name="T3" fmla="*/ 139 h 139"/>
                      <a:gd name="T4" fmla="*/ 9 w 26"/>
                      <a:gd name="T5" fmla="*/ 111 h 139"/>
                      <a:gd name="T6" fmla="*/ 0 w 26"/>
                      <a:gd name="T7" fmla="*/ 84 h 139"/>
                      <a:gd name="T8" fmla="*/ 0 w 26"/>
                      <a:gd name="T9" fmla="*/ 55 h 139"/>
                      <a:gd name="T10" fmla="*/ 9 w 26"/>
                      <a:gd name="T11" fmla="*/ 28 h 139"/>
                      <a:gd name="T12" fmla="*/ 26 w 26"/>
                      <a:gd name="T13" fmla="*/ 0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6" h="139">
                        <a:moveTo>
                          <a:pt x="26" y="0"/>
                        </a:moveTo>
                        <a:lnTo>
                          <a:pt x="26" y="139"/>
                        </a:lnTo>
                        <a:lnTo>
                          <a:pt x="9" y="111"/>
                        </a:lnTo>
                        <a:lnTo>
                          <a:pt x="0" y="84"/>
                        </a:lnTo>
                        <a:lnTo>
                          <a:pt x="0" y="55"/>
                        </a:lnTo>
                        <a:lnTo>
                          <a:pt x="9" y="28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0" name="Freeform 18"/>
                  <p:cNvSpPr>
                    <a:spLocks/>
                  </p:cNvSpPr>
                  <p:nvPr/>
                </p:nvSpPr>
                <p:spPr bwMode="auto">
                  <a:xfrm>
                    <a:off x="-3302278" y="648159"/>
                    <a:ext cx="57150" cy="53975"/>
                  </a:xfrm>
                  <a:custGeom>
                    <a:avLst/>
                    <a:gdLst>
                      <a:gd name="T0" fmla="*/ 71 w 71"/>
                      <a:gd name="T1" fmla="*/ 0 h 69"/>
                      <a:gd name="T2" fmla="*/ 67 w 71"/>
                      <a:gd name="T3" fmla="*/ 23 h 69"/>
                      <a:gd name="T4" fmla="*/ 58 w 71"/>
                      <a:gd name="T5" fmla="*/ 43 h 69"/>
                      <a:gd name="T6" fmla="*/ 44 w 71"/>
                      <a:gd name="T7" fmla="*/ 56 h 69"/>
                      <a:gd name="T8" fmla="*/ 25 w 71"/>
                      <a:gd name="T9" fmla="*/ 66 h 69"/>
                      <a:gd name="T10" fmla="*/ 0 w 71"/>
                      <a:gd name="T11" fmla="*/ 69 h 69"/>
                      <a:gd name="T12" fmla="*/ 14 w 71"/>
                      <a:gd name="T13" fmla="*/ 47 h 69"/>
                      <a:gd name="T14" fmla="*/ 29 w 71"/>
                      <a:gd name="T15" fmla="*/ 28 h 69"/>
                      <a:gd name="T16" fmla="*/ 49 w 71"/>
                      <a:gd name="T17" fmla="*/ 13 h 69"/>
                      <a:gd name="T18" fmla="*/ 71 w 71"/>
                      <a:gd name="T19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69">
                        <a:moveTo>
                          <a:pt x="71" y="0"/>
                        </a:moveTo>
                        <a:lnTo>
                          <a:pt x="67" y="23"/>
                        </a:lnTo>
                        <a:lnTo>
                          <a:pt x="58" y="43"/>
                        </a:lnTo>
                        <a:lnTo>
                          <a:pt x="44" y="56"/>
                        </a:lnTo>
                        <a:lnTo>
                          <a:pt x="25" y="66"/>
                        </a:lnTo>
                        <a:lnTo>
                          <a:pt x="0" y="69"/>
                        </a:lnTo>
                        <a:lnTo>
                          <a:pt x="14" y="47"/>
                        </a:lnTo>
                        <a:lnTo>
                          <a:pt x="29" y="28"/>
                        </a:lnTo>
                        <a:lnTo>
                          <a:pt x="49" y="13"/>
                        </a:lnTo>
                        <a:lnTo>
                          <a:pt x="7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1" name="Freeform 19"/>
                  <p:cNvSpPr>
                    <a:spLocks/>
                  </p:cNvSpPr>
                  <p:nvPr/>
                </p:nvSpPr>
                <p:spPr bwMode="auto">
                  <a:xfrm>
                    <a:off x="-3510241" y="759284"/>
                    <a:ext cx="19050" cy="92075"/>
                  </a:xfrm>
                  <a:custGeom>
                    <a:avLst/>
                    <a:gdLst>
                      <a:gd name="T0" fmla="*/ 25 w 25"/>
                      <a:gd name="T1" fmla="*/ 0 h 117"/>
                      <a:gd name="T2" fmla="*/ 25 w 25"/>
                      <a:gd name="T3" fmla="*/ 117 h 117"/>
                      <a:gd name="T4" fmla="*/ 8 w 25"/>
                      <a:gd name="T5" fmla="*/ 93 h 117"/>
                      <a:gd name="T6" fmla="*/ 0 w 25"/>
                      <a:gd name="T7" fmla="*/ 70 h 117"/>
                      <a:gd name="T8" fmla="*/ 0 w 25"/>
                      <a:gd name="T9" fmla="*/ 47 h 117"/>
                      <a:gd name="T10" fmla="*/ 8 w 25"/>
                      <a:gd name="T11" fmla="*/ 23 h 117"/>
                      <a:gd name="T12" fmla="*/ 25 w 25"/>
                      <a:gd name="T13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5" h="117">
                        <a:moveTo>
                          <a:pt x="25" y="0"/>
                        </a:moveTo>
                        <a:lnTo>
                          <a:pt x="25" y="117"/>
                        </a:lnTo>
                        <a:lnTo>
                          <a:pt x="8" y="93"/>
                        </a:lnTo>
                        <a:lnTo>
                          <a:pt x="0" y="70"/>
                        </a:lnTo>
                        <a:lnTo>
                          <a:pt x="0" y="47"/>
                        </a:lnTo>
                        <a:lnTo>
                          <a:pt x="8" y="23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  <p:sp>
                <p:nvSpPr>
                  <p:cNvPr id="102" name="Freeform 20"/>
                  <p:cNvSpPr>
                    <a:spLocks/>
                  </p:cNvSpPr>
                  <p:nvPr/>
                </p:nvSpPr>
                <p:spPr bwMode="auto">
                  <a:xfrm>
                    <a:off x="-3640416" y="236996"/>
                    <a:ext cx="93663" cy="19050"/>
                  </a:xfrm>
                  <a:custGeom>
                    <a:avLst/>
                    <a:gdLst>
                      <a:gd name="T0" fmla="*/ 52 w 118"/>
                      <a:gd name="T1" fmla="*/ 0 h 25"/>
                      <a:gd name="T2" fmla="*/ 70 w 118"/>
                      <a:gd name="T3" fmla="*/ 0 h 25"/>
                      <a:gd name="T4" fmla="*/ 86 w 118"/>
                      <a:gd name="T5" fmla="*/ 4 h 25"/>
                      <a:gd name="T6" fmla="*/ 103 w 118"/>
                      <a:gd name="T7" fmla="*/ 11 h 25"/>
                      <a:gd name="T8" fmla="*/ 118 w 118"/>
                      <a:gd name="T9" fmla="*/ 25 h 25"/>
                      <a:gd name="T10" fmla="*/ 100 w 118"/>
                      <a:gd name="T11" fmla="*/ 24 h 25"/>
                      <a:gd name="T12" fmla="*/ 82 w 118"/>
                      <a:gd name="T13" fmla="*/ 25 h 25"/>
                      <a:gd name="T14" fmla="*/ 64 w 118"/>
                      <a:gd name="T15" fmla="*/ 25 h 25"/>
                      <a:gd name="T16" fmla="*/ 48 w 118"/>
                      <a:gd name="T17" fmla="*/ 25 h 25"/>
                      <a:gd name="T18" fmla="*/ 30 w 118"/>
                      <a:gd name="T19" fmla="*/ 22 h 25"/>
                      <a:gd name="T20" fmla="*/ 15 w 118"/>
                      <a:gd name="T21" fmla="*/ 15 h 25"/>
                      <a:gd name="T22" fmla="*/ 0 w 118"/>
                      <a:gd name="T23" fmla="*/ 2 h 25"/>
                      <a:gd name="T24" fmla="*/ 16 w 118"/>
                      <a:gd name="T25" fmla="*/ 3 h 25"/>
                      <a:gd name="T26" fmla="*/ 34 w 118"/>
                      <a:gd name="T27" fmla="*/ 2 h 25"/>
                      <a:gd name="T28" fmla="*/ 52 w 118"/>
                      <a:gd name="T29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8" h="25">
                        <a:moveTo>
                          <a:pt x="52" y="0"/>
                        </a:moveTo>
                        <a:lnTo>
                          <a:pt x="70" y="0"/>
                        </a:lnTo>
                        <a:lnTo>
                          <a:pt x="86" y="4"/>
                        </a:lnTo>
                        <a:lnTo>
                          <a:pt x="103" y="11"/>
                        </a:lnTo>
                        <a:lnTo>
                          <a:pt x="118" y="25"/>
                        </a:lnTo>
                        <a:lnTo>
                          <a:pt x="100" y="24"/>
                        </a:lnTo>
                        <a:lnTo>
                          <a:pt x="82" y="25"/>
                        </a:lnTo>
                        <a:lnTo>
                          <a:pt x="64" y="25"/>
                        </a:lnTo>
                        <a:lnTo>
                          <a:pt x="48" y="25"/>
                        </a:lnTo>
                        <a:lnTo>
                          <a:pt x="30" y="22"/>
                        </a:lnTo>
                        <a:lnTo>
                          <a:pt x="15" y="15"/>
                        </a:lnTo>
                        <a:lnTo>
                          <a:pt x="0" y="2"/>
                        </a:lnTo>
                        <a:lnTo>
                          <a:pt x="16" y="3"/>
                        </a:lnTo>
                        <a:lnTo>
                          <a:pt x="34" y="2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800"/>
                  </a:p>
                </p:txBody>
              </p:sp>
            </p:grpSp>
          </p:grpSp>
          <p:sp>
            <p:nvSpPr>
              <p:cNvPr id="84" name="자유형 83"/>
              <p:cNvSpPr/>
              <p:nvPr userDrawn="1"/>
            </p:nvSpPr>
            <p:spPr>
              <a:xfrm>
                <a:off x="4119730" y="1584115"/>
                <a:ext cx="666376" cy="666376"/>
              </a:xfrm>
              <a:custGeom>
                <a:avLst/>
                <a:gdLst>
                  <a:gd name="connsiteX0" fmla="*/ 333188 w 666376"/>
                  <a:gd name="connsiteY0" fmla="*/ 50468 h 666376"/>
                  <a:gd name="connsiteX1" fmla="*/ 50468 w 666376"/>
                  <a:gd name="connsiteY1" fmla="*/ 333188 h 666376"/>
                  <a:gd name="connsiteX2" fmla="*/ 333188 w 666376"/>
                  <a:gd name="connsiteY2" fmla="*/ 615908 h 666376"/>
                  <a:gd name="connsiteX3" fmla="*/ 615908 w 666376"/>
                  <a:gd name="connsiteY3" fmla="*/ 333188 h 666376"/>
                  <a:gd name="connsiteX4" fmla="*/ 333188 w 666376"/>
                  <a:gd name="connsiteY4" fmla="*/ 50468 h 666376"/>
                  <a:gd name="connsiteX5" fmla="*/ 333188 w 666376"/>
                  <a:gd name="connsiteY5" fmla="*/ 0 h 666376"/>
                  <a:gd name="connsiteX6" fmla="*/ 666376 w 666376"/>
                  <a:gd name="connsiteY6" fmla="*/ 333188 h 666376"/>
                  <a:gd name="connsiteX7" fmla="*/ 333188 w 666376"/>
                  <a:gd name="connsiteY7" fmla="*/ 666376 h 666376"/>
                  <a:gd name="connsiteX8" fmla="*/ 0 w 666376"/>
                  <a:gd name="connsiteY8" fmla="*/ 333188 h 666376"/>
                  <a:gd name="connsiteX9" fmla="*/ 333188 w 666376"/>
                  <a:gd name="connsiteY9" fmla="*/ 0 h 66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376" h="666376">
                    <a:moveTo>
                      <a:pt x="333188" y="50468"/>
                    </a:moveTo>
                    <a:cubicBezTo>
                      <a:pt x="177046" y="50468"/>
                      <a:pt x="50468" y="177046"/>
                      <a:pt x="50468" y="333188"/>
                    </a:cubicBezTo>
                    <a:cubicBezTo>
                      <a:pt x="50468" y="489330"/>
                      <a:pt x="177046" y="615908"/>
                      <a:pt x="333188" y="615908"/>
                    </a:cubicBezTo>
                    <a:cubicBezTo>
                      <a:pt x="489330" y="615908"/>
                      <a:pt x="615908" y="489330"/>
                      <a:pt x="615908" y="333188"/>
                    </a:cubicBezTo>
                    <a:cubicBezTo>
                      <a:pt x="615908" y="177046"/>
                      <a:pt x="489330" y="50468"/>
                      <a:pt x="333188" y="50468"/>
                    </a:cubicBezTo>
                    <a:close/>
                    <a:moveTo>
                      <a:pt x="333188" y="0"/>
                    </a:moveTo>
                    <a:cubicBezTo>
                      <a:pt x="517203" y="0"/>
                      <a:pt x="666376" y="149173"/>
                      <a:pt x="666376" y="333188"/>
                    </a:cubicBezTo>
                    <a:cubicBezTo>
                      <a:pt x="666376" y="517203"/>
                      <a:pt x="517203" y="666376"/>
                      <a:pt x="333188" y="666376"/>
                    </a:cubicBezTo>
                    <a:cubicBezTo>
                      <a:pt x="149173" y="666376"/>
                      <a:pt x="0" y="517203"/>
                      <a:pt x="0" y="333188"/>
                    </a:cubicBezTo>
                    <a:cubicBezTo>
                      <a:pt x="0" y="149173"/>
                      <a:pt x="149173" y="0"/>
                      <a:pt x="333188" y="0"/>
                    </a:cubicBezTo>
                    <a:close/>
                  </a:path>
                </a:pathLst>
              </a:custGeom>
              <a:solidFill>
                <a:srgbClr val="909FB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1997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 rot="19909172">
            <a:off x="7971974" y="4330653"/>
            <a:ext cx="4003097" cy="3211448"/>
            <a:chOff x="563958" y="562154"/>
            <a:chExt cx="6092826" cy="4887913"/>
          </a:xfrm>
          <a:gradFill>
            <a:gsLst>
              <a:gs pos="0">
                <a:srgbClr val="F5F5F5">
                  <a:alpha val="0"/>
                </a:srgbClr>
              </a:gs>
              <a:gs pos="73000">
                <a:srgbClr val="E4E8EE"/>
              </a:gs>
            </a:gsLst>
            <a:lin ang="18000000" scaled="0"/>
          </a:gradFill>
        </p:grpSpPr>
        <p:sp>
          <p:nvSpPr>
            <p:cNvPr id="3" name="Freeform 18"/>
            <p:cNvSpPr>
              <a:spLocks/>
            </p:cNvSpPr>
            <p:nvPr/>
          </p:nvSpPr>
          <p:spPr bwMode="auto">
            <a:xfrm>
              <a:off x="563958" y="1725792"/>
              <a:ext cx="6048375" cy="3144838"/>
            </a:xfrm>
            <a:custGeom>
              <a:avLst/>
              <a:gdLst>
                <a:gd name="T0" fmla="*/ 493 w 3810"/>
                <a:gd name="T1" fmla="*/ 4 h 1981"/>
                <a:gd name="T2" fmla="*/ 705 w 3810"/>
                <a:gd name="T3" fmla="*/ 33 h 1981"/>
                <a:gd name="T4" fmla="*/ 946 w 3810"/>
                <a:gd name="T5" fmla="*/ 89 h 1981"/>
                <a:gd name="T6" fmla="*/ 1211 w 3810"/>
                <a:gd name="T7" fmla="*/ 170 h 1981"/>
                <a:gd name="T8" fmla="*/ 1495 w 3810"/>
                <a:gd name="T9" fmla="*/ 275 h 1981"/>
                <a:gd name="T10" fmla="*/ 1792 w 3810"/>
                <a:gd name="T11" fmla="*/ 405 h 1981"/>
                <a:gd name="T12" fmla="*/ 2101 w 3810"/>
                <a:gd name="T13" fmla="*/ 555 h 1981"/>
                <a:gd name="T14" fmla="*/ 2435 w 3810"/>
                <a:gd name="T15" fmla="*/ 738 h 1981"/>
                <a:gd name="T16" fmla="*/ 2754 w 3810"/>
                <a:gd name="T17" fmla="*/ 938 h 1981"/>
                <a:gd name="T18" fmla="*/ 3042 w 3810"/>
                <a:gd name="T19" fmla="*/ 1139 h 1981"/>
                <a:gd name="T20" fmla="*/ 3291 w 3810"/>
                <a:gd name="T21" fmla="*/ 1338 h 1981"/>
                <a:gd name="T22" fmla="*/ 3499 w 3810"/>
                <a:gd name="T23" fmla="*/ 1532 h 1981"/>
                <a:gd name="T24" fmla="*/ 3660 w 3810"/>
                <a:gd name="T25" fmla="*/ 1714 h 1981"/>
                <a:gd name="T26" fmla="*/ 3768 w 3810"/>
                <a:gd name="T27" fmla="*/ 1881 h 1981"/>
                <a:gd name="T28" fmla="*/ 3784 w 3810"/>
                <a:gd name="T29" fmla="*/ 1928 h 1981"/>
                <a:gd name="T30" fmla="*/ 3667 w 3810"/>
                <a:gd name="T31" fmla="*/ 1759 h 1981"/>
                <a:gd name="T32" fmla="*/ 3498 w 3810"/>
                <a:gd name="T33" fmla="*/ 1575 h 1981"/>
                <a:gd name="T34" fmla="*/ 3282 w 3810"/>
                <a:gd name="T35" fmla="*/ 1380 h 1981"/>
                <a:gd name="T36" fmla="*/ 3023 w 3810"/>
                <a:gd name="T37" fmla="*/ 1179 h 1981"/>
                <a:gd name="T38" fmla="*/ 2728 w 3810"/>
                <a:gd name="T39" fmla="*/ 979 h 1981"/>
                <a:gd name="T40" fmla="*/ 2400 w 3810"/>
                <a:gd name="T41" fmla="*/ 783 h 1981"/>
                <a:gd name="T42" fmla="*/ 2076 w 3810"/>
                <a:gd name="T43" fmla="*/ 611 h 1981"/>
                <a:gd name="T44" fmla="*/ 1771 w 3810"/>
                <a:gd name="T45" fmla="*/ 469 h 1981"/>
                <a:gd name="T46" fmla="*/ 1478 w 3810"/>
                <a:gd name="T47" fmla="*/ 350 h 1981"/>
                <a:gd name="T48" fmla="*/ 1202 w 3810"/>
                <a:gd name="T49" fmla="*/ 255 h 1981"/>
                <a:gd name="T50" fmla="*/ 948 w 3810"/>
                <a:gd name="T51" fmla="*/ 186 h 1981"/>
                <a:gd name="T52" fmla="*/ 719 w 3810"/>
                <a:gd name="T53" fmla="*/ 144 h 1981"/>
                <a:gd name="T54" fmla="*/ 523 w 3810"/>
                <a:gd name="T55" fmla="*/ 129 h 1981"/>
                <a:gd name="T56" fmla="*/ 362 w 3810"/>
                <a:gd name="T57" fmla="*/ 144 h 1981"/>
                <a:gd name="T58" fmla="*/ 244 w 3810"/>
                <a:gd name="T59" fmla="*/ 188 h 1981"/>
                <a:gd name="T60" fmla="*/ 170 w 3810"/>
                <a:gd name="T61" fmla="*/ 263 h 1981"/>
                <a:gd name="T62" fmla="*/ 148 w 3810"/>
                <a:gd name="T63" fmla="*/ 366 h 1981"/>
                <a:gd name="T64" fmla="*/ 177 w 3810"/>
                <a:gd name="T65" fmla="*/ 489 h 1981"/>
                <a:gd name="T66" fmla="*/ 253 w 3810"/>
                <a:gd name="T67" fmla="*/ 631 h 1981"/>
                <a:gd name="T68" fmla="*/ 373 w 3810"/>
                <a:gd name="T69" fmla="*/ 786 h 1981"/>
                <a:gd name="T70" fmla="*/ 533 w 3810"/>
                <a:gd name="T71" fmla="*/ 953 h 1981"/>
                <a:gd name="T72" fmla="*/ 730 w 3810"/>
                <a:gd name="T73" fmla="*/ 1128 h 1981"/>
                <a:gd name="T74" fmla="*/ 510 w 3810"/>
                <a:gd name="T75" fmla="*/ 948 h 1981"/>
                <a:gd name="T76" fmla="*/ 325 w 3810"/>
                <a:gd name="T77" fmla="*/ 774 h 1981"/>
                <a:gd name="T78" fmla="*/ 178 w 3810"/>
                <a:gd name="T79" fmla="*/ 609 h 1981"/>
                <a:gd name="T80" fmla="*/ 73 w 3810"/>
                <a:gd name="T81" fmla="*/ 457 h 1981"/>
                <a:gd name="T82" fmla="*/ 14 w 3810"/>
                <a:gd name="T83" fmla="*/ 319 h 1981"/>
                <a:gd name="T84" fmla="*/ 2 w 3810"/>
                <a:gd name="T85" fmla="*/ 202 h 1981"/>
                <a:gd name="T86" fmla="*/ 42 w 3810"/>
                <a:gd name="T87" fmla="*/ 107 h 1981"/>
                <a:gd name="T88" fmla="*/ 129 w 3810"/>
                <a:gd name="T89" fmla="*/ 43 h 1981"/>
                <a:gd name="T90" fmla="*/ 260 w 3810"/>
                <a:gd name="T91" fmla="*/ 7 h 1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10" h="1981">
                  <a:moveTo>
                    <a:pt x="368" y="0"/>
                  </a:moveTo>
                  <a:lnTo>
                    <a:pt x="429" y="0"/>
                  </a:lnTo>
                  <a:lnTo>
                    <a:pt x="493" y="4"/>
                  </a:lnTo>
                  <a:lnTo>
                    <a:pt x="561" y="11"/>
                  </a:lnTo>
                  <a:lnTo>
                    <a:pt x="632" y="21"/>
                  </a:lnTo>
                  <a:lnTo>
                    <a:pt x="705" y="33"/>
                  </a:lnTo>
                  <a:lnTo>
                    <a:pt x="783" y="49"/>
                  </a:lnTo>
                  <a:lnTo>
                    <a:pt x="864" y="67"/>
                  </a:lnTo>
                  <a:lnTo>
                    <a:pt x="946" y="89"/>
                  </a:lnTo>
                  <a:lnTo>
                    <a:pt x="1033" y="114"/>
                  </a:lnTo>
                  <a:lnTo>
                    <a:pt x="1121" y="141"/>
                  </a:lnTo>
                  <a:lnTo>
                    <a:pt x="1211" y="170"/>
                  </a:lnTo>
                  <a:lnTo>
                    <a:pt x="1304" y="203"/>
                  </a:lnTo>
                  <a:lnTo>
                    <a:pt x="1399" y="238"/>
                  </a:lnTo>
                  <a:lnTo>
                    <a:pt x="1495" y="275"/>
                  </a:lnTo>
                  <a:lnTo>
                    <a:pt x="1593" y="316"/>
                  </a:lnTo>
                  <a:lnTo>
                    <a:pt x="1692" y="359"/>
                  </a:lnTo>
                  <a:lnTo>
                    <a:pt x="1792" y="405"/>
                  </a:lnTo>
                  <a:lnTo>
                    <a:pt x="1895" y="452"/>
                  </a:lnTo>
                  <a:lnTo>
                    <a:pt x="1998" y="503"/>
                  </a:lnTo>
                  <a:lnTo>
                    <a:pt x="2101" y="555"/>
                  </a:lnTo>
                  <a:lnTo>
                    <a:pt x="2205" y="610"/>
                  </a:lnTo>
                  <a:lnTo>
                    <a:pt x="2322" y="674"/>
                  </a:lnTo>
                  <a:lnTo>
                    <a:pt x="2435" y="738"/>
                  </a:lnTo>
                  <a:lnTo>
                    <a:pt x="2544" y="805"/>
                  </a:lnTo>
                  <a:lnTo>
                    <a:pt x="2651" y="870"/>
                  </a:lnTo>
                  <a:lnTo>
                    <a:pt x="2754" y="938"/>
                  </a:lnTo>
                  <a:lnTo>
                    <a:pt x="2854" y="1004"/>
                  </a:lnTo>
                  <a:lnTo>
                    <a:pt x="2950" y="1072"/>
                  </a:lnTo>
                  <a:lnTo>
                    <a:pt x="3042" y="1139"/>
                  </a:lnTo>
                  <a:lnTo>
                    <a:pt x="3129" y="1206"/>
                  </a:lnTo>
                  <a:lnTo>
                    <a:pt x="3212" y="1273"/>
                  </a:lnTo>
                  <a:lnTo>
                    <a:pt x="3291" y="1338"/>
                  </a:lnTo>
                  <a:lnTo>
                    <a:pt x="3366" y="1405"/>
                  </a:lnTo>
                  <a:lnTo>
                    <a:pt x="3435" y="1469"/>
                  </a:lnTo>
                  <a:lnTo>
                    <a:pt x="3499" y="1532"/>
                  </a:lnTo>
                  <a:lnTo>
                    <a:pt x="3558" y="1594"/>
                  </a:lnTo>
                  <a:lnTo>
                    <a:pt x="3612" y="1655"/>
                  </a:lnTo>
                  <a:lnTo>
                    <a:pt x="3660" y="1714"/>
                  </a:lnTo>
                  <a:lnTo>
                    <a:pt x="3701" y="1772"/>
                  </a:lnTo>
                  <a:lnTo>
                    <a:pt x="3738" y="1827"/>
                  </a:lnTo>
                  <a:lnTo>
                    <a:pt x="3768" y="1881"/>
                  </a:lnTo>
                  <a:lnTo>
                    <a:pt x="3792" y="1932"/>
                  </a:lnTo>
                  <a:lnTo>
                    <a:pt x="3810" y="1981"/>
                  </a:lnTo>
                  <a:lnTo>
                    <a:pt x="3784" y="1928"/>
                  </a:lnTo>
                  <a:lnTo>
                    <a:pt x="3750" y="1875"/>
                  </a:lnTo>
                  <a:lnTo>
                    <a:pt x="3712" y="1818"/>
                  </a:lnTo>
                  <a:lnTo>
                    <a:pt x="3667" y="1759"/>
                  </a:lnTo>
                  <a:lnTo>
                    <a:pt x="3616" y="1700"/>
                  </a:lnTo>
                  <a:lnTo>
                    <a:pt x="3559" y="1638"/>
                  </a:lnTo>
                  <a:lnTo>
                    <a:pt x="3498" y="1575"/>
                  </a:lnTo>
                  <a:lnTo>
                    <a:pt x="3431" y="1511"/>
                  </a:lnTo>
                  <a:lnTo>
                    <a:pt x="3359" y="1445"/>
                  </a:lnTo>
                  <a:lnTo>
                    <a:pt x="3282" y="1380"/>
                  </a:lnTo>
                  <a:lnTo>
                    <a:pt x="3200" y="1314"/>
                  </a:lnTo>
                  <a:lnTo>
                    <a:pt x="3114" y="1247"/>
                  </a:lnTo>
                  <a:lnTo>
                    <a:pt x="3023" y="1179"/>
                  </a:lnTo>
                  <a:lnTo>
                    <a:pt x="2929" y="1113"/>
                  </a:lnTo>
                  <a:lnTo>
                    <a:pt x="2830" y="1045"/>
                  </a:lnTo>
                  <a:lnTo>
                    <a:pt x="2728" y="979"/>
                  </a:lnTo>
                  <a:lnTo>
                    <a:pt x="2622" y="912"/>
                  </a:lnTo>
                  <a:lnTo>
                    <a:pt x="2513" y="847"/>
                  </a:lnTo>
                  <a:lnTo>
                    <a:pt x="2400" y="783"/>
                  </a:lnTo>
                  <a:lnTo>
                    <a:pt x="2284" y="718"/>
                  </a:lnTo>
                  <a:lnTo>
                    <a:pt x="2179" y="664"/>
                  </a:lnTo>
                  <a:lnTo>
                    <a:pt x="2076" y="611"/>
                  </a:lnTo>
                  <a:lnTo>
                    <a:pt x="1973" y="561"/>
                  </a:lnTo>
                  <a:lnTo>
                    <a:pt x="1872" y="513"/>
                  </a:lnTo>
                  <a:lnTo>
                    <a:pt x="1771" y="469"/>
                  </a:lnTo>
                  <a:lnTo>
                    <a:pt x="1671" y="426"/>
                  </a:lnTo>
                  <a:lnTo>
                    <a:pt x="1573" y="386"/>
                  </a:lnTo>
                  <a:lnTo>
                    <a:pt x="1478" y="350"/>
                  </a:lnTo>
                  <a:lnTo>
                    <a:pt x="1383" y="315"/>
                  </a:lnTo>
                  <a:lnTo>
                    <a:pt x="1291" y="283"/>
                  </a:lnTo>
                  <a:lnTo>
                    <a:pt x="1202" y="255"/>
                  </a:lnTo>
                  <a:lnTo>
                    <a:pt x="1114" y="230"/>
                  </a:lnTo>
                  <a:lnTo>
                    <a:pt x="1029" y="206"/>
                  </a:lnTo>
                  <a:lnTo>
                    <a:pt x="948" y="186"/>
                  </a:lnTo>
                  <a:lnTo>
                    <a:pt x="868" y="169"/>
                  </a:lnTo>
                  <a:lnTo>
                    <a:pt x="793" y="155"/>
                  </a:lnTo>
                  <a:lnTo>
                    <a:pt x="719" y="144"/>
                  </a:lnTo>
                  <a:lnTo>
                    <a:pt x="650" y="136"/>
                  </a:lnTo>
                  <a:lnTo>
                    <a:pt x="585" y="131"/>
                  </a:lnTo>
                  <a:lnTo>
                    <a:pt x="523" y="129"/>
                  </a:lnTo>
                  <a:lnTo>
                    <a:pt x="465" y="131"/>
                  </a:lnTo>
                  <a:lnTo>
                    <a:pt x="413" y="136"/>
                  </a:lnTo>
                  <a:lnTo>
                    <a:pt x="362" y="144"/>
                  </a:lnTo>
                  <a:lnTo>
                    <a:pt x="318" y="155"/>
                  </a:lnTo>
                  <a:lnTo>
                    <a:pt x="279" y="170"/>
                  </a:lnTo>
                  <a:lnTo>
                    <a:pt x="244" y="188"/>
                  </a:lnTo>
                  <a:lnTo>
                    <a:pt x="214" y="210"/>
                  </a:lnTo>
                  <a:lnTo>
                    <a:pt x="190" y="234"/>
                  </a:lnTo>
                  <a:lnTo>
                    <a:pt x="170" y="263"/>
                  </a:lnTo>
                  <a:lnTo>
                    <a:pt x="157" y="295"/>
                  </a:lnTo>
                  <a:lnTo>
                    <a:pt x="150" y="329"/>
                  </a:lnTo>
                  <a:lnTo>
                    <a:pt x="148" y="366"/>
                  </a:lnTo>
                  <a:lnTo>
                    <a:pt x="153" y="405"/>
                  </a:lnTo>
                  <a:lnTo>
                    <a:pt x="162" y="445"/>
                  </a:lnTo>
                  <a:lnTo>
                    <a:pt x="177" y="489"/>
                  </a:lnTo>
                  <a:lnTo>
                    <a:pt x="197" y="534"/>
                  </a:lnTo>
                  <a:lnTo>
                    <a:pt x="223" y="582"/>
                  </a:lnTo>
                  <a:lnTo>
                    <a:pt x="253" y="631"/>
                  </a:lnTo>
                  <a:lnTo>
                    <a:pt x="288" y="681"/>
                  </a:lnTo>
                  <a:lnTo>
                    <a:pt x="329" y="734"/>
                  </a:lnTo>
                  <a:lnTo>
                    <a:pt x="373" y="786"/>
                  </a:lnTo>
                  <a:lnTo>
                    <a:pt x="422" y="841"/>
                  </a:lnTo>
                  <a:lnTo>
                    <a:pt x="476" y="897"/>
                  </a:lnTo>
                  <a:lnTo>
                    <a:pt x="533" y="953"/>
                  </a:lnTo>
                  <a:lnTo>
                    <a:pt x="594" y="1010"/>
                  </a:lnTo>
                  <a:lnTo>
                    <a:pt x="660" y="1069"/>
                  </a:lnTo>
                  <a:lnTo>
                    <a:pt x="730" y="1128"/>
                  </a:lnTo>
                  <a:lnTo>
                    <a:pt x="653" y="1067"/>
                  </a:lnTo>
                  <a:lnTo>
                    <a:pt x="579" y="1008"/>
                  </a:lnTo>
                  <a:lnTo>
                    <a:pt x="510" y="948"/>
                  </a:lnTo>
                  <a:lnTo>
                    <a:pt x="444" y="889"/>
                  </a:lnTo>
                  <a:lnTo>
                    <a:pt x="382" y="832"/>
                  </a:lnTo>
                  <a:lnTo>
                    <a:pt x="325" y="774"/>
                  </a:lnTo>
                  <a:lnTo>
                    <a:pt x="272" y="718"/>
                  </a:lnTo>
                  <a:lnTo>
                    <a:pt x="223" y="662"/>
                  </a:lnTo>
                  <a:lnTo>
                    <a:pt x="178" y="609"/>
                  </a:lnTo>
                  <a:lnTo>
                    <a:pt x="139" y="557"/>
                  </a:lnTo>
                  <a:lnTo>
                    <a:pt x="104" y="506"/>
                  </a:lnTo>
                  <a:lnTo>
                    <a:pt x="73" y="457"/>
                  </a:lnTo>
                  <a:lnTo>
                    <a:pt x="48" y="409"/>
                  </a:lnTo>
                  <a:lnTo>
                    <a:pt x="28" y="364"/>
                  </a:lnTo>
                  <a:lnTo>
                    <a:pt x="14" y="319"/>
                  </a:lnTo>
                  <a:lnTo>
                    <a:pt x="3" y="279"/>
                  </a:lnTo>
                  <a:lnTo>
                    <a:pt x="0" y="239"/>
                  </a:lnTo>
                  <a:lnTo>
                    <a:pt x="2" y="202"/>
                  </a:lnTo>
                  <a:lnTo>
                    <a:pt x="9" y="168"/>
                  </a:lnTo>
                  <a:lnTo>
                    <a:pt x="23" y="136"/>
                  </a:lnTo>
                  <a:lnTo>
                    <a:pt x="42" y="107"/>
                  </a:lnTo>
                  <a:lnTo>
                    <a:pt x="65" y="82"/>
                  </a:lnTo>
                  <a:lnTo>
                    <a:pt x="94" y="60"/>
                  </a:lnTo>
                  <a:lnTo>
                    <a:pt x="129" y="43"/>
                  </a:lnTo>
                  <a:lnTo>
                    <a:pt x="168" y="28"/>
                  </a:lnTo>
                  <a:lnTo>
                    <a:pt x="211" y="16"/>
                  </a:lnTo>
                  <a:lnTo>
                    <a:pt x="260" y="7"/>
                  </a:lnTo>
                  <a:lnTo>
                    <a:pt x="311" y="2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1032271" y="1425754"/>
              <a:ext cx="5624513" cy="3349625"/>
            </a:xfrm>
            <a:custGeom>
              <a:avLst/>
              <a:gdLst>
                <a:gd name="T0" fmla="*/ 3244 w 3543"/>
                <a:gd name="T1" fmla="*/ 7 h 2110"/>
                <a:gd name="T2" fmla="*/ 3384 w 3543"/>
                <a:gd name="T3" fmla="*/ 44 h 2110"/>
                <a:gd name="T4" fmla="*/ 3483 w 3543"/>
                <a:gd name="T5" fmla="*/ 114 h 2110"/>
                <a:gd name="T6" fmla="*/ 3537 w 3543"/>
                <a:gd name="T7" fmla="*/ 219 h 2110"/>
                <a:gd name="T8" fmla="*/ 3538 w 3543"/>
                <a:gd name="T9" fmla="*/ 350 h 2110"/>
                <a:gd name="T10" fmla="*/ 3492 w 3543"/>
                <a:gd name="T11" fmla="*/ 500 h 2110"/>
                <a:gd name="T12" fmla="*/ 3399 w 3543"/>
                <a:gd name="T13" fmla="*/ 669 h 2110"/>
                <a:gd name="T14" fmla="*/ 3267 w 3543"/>
                <a:gd name="T15" fmla="*/ 851 h 2110"/>
                <a:gd name="T16" fmla="*/ 3094 w 3543"/>
                <a:gd name="T17" fmla="*/ 1044 h 2110"/>
                <a:gd name="T18" fmla="*/ 2887 w 3543"/>
                <a:gd name="T19" fmla="*/ 1241 h 2110"/>
                <a:gd name="T20" fmla="*/ 2647 w 3543"/>
                <a:gd name="T21" fmla="*/ 1440 h 2110"/>
                <a:gd name="T22" fmla="*/ 2720 w 3543"/>
                <a:gd name="T23" fmla="*/ 1374 h 2110"/>
                <a:gd name="T24" fmla="*/ 2932 w 3543"/>
                <a:gd name="T25" fmla="*/ 1178 h 2110"/>
                <a:gd name="T26" fmla="*/ 3108 w 3543"/>
                <a:gd name="T27" fmla="*/ 987 h 2110"/>
                <a:gd name="T28" fmla="*/ 3247 w 3543"/>
                <a:gd name="T29" fmla="*/ 805 h 2110"/>
                <a:gd name="T30" fmla="*/ 3341 w 3543"/>
                <a:gd name="T31" fmla="*/ 636 h 2110"/>
                <a:gd name="T32" fmla="*/ 3391 w 3543"/>
                <a:gd name="T33" fmla="*/ 484 h 2110"/>
                <a:gd name="T34" fmla="*/ 3391 w 3543"/>
                <a:gd name="T35" fmla="*/ 354 h 2110"/>
                <a:gd name="T36" fmla="*/ 3340 w 3543"/>
                <a:gd name="T37" fmla="*/ 250 h 2110"/>
                <a:gd name="T38" fmla="*/ 3244 w 3543"/>
                <a:gd name="T39" fmla="*/ 183 h 2110"/>
                <a:gd name="T40" fmla="*/ 3109 w 3543"/>
                <a:gd name="T41" fmla="*/ 147 h 2110"/>
                <a:gd name="T42" fmla="*/ 2939 w 3543"/>
                <a:gd name="T43" fmla="*/ 142 h 2110"/>
                <a:gd name="T44" fmla="*/ 2740 w 3543"/>
                <a:gd name="T45" fmla="*/ 166 h 2110"/>
                <a:gd name="T46" fmla="*/ 2514 w 3543"/>
                <a:gd name="T47" fmla="*/ 220 h 2110"/>
                <a:gd name="T48" fmla="*/ 2267 w 3543"/>
                <a:gd name="T49" fmla="*/ 301 h 2110"/>
                <a:gd name="T50" fmla="*/ 2002 w 3543"/>
                <a:gd name="T51" fmla="*/ 409 h 2110"/>
                <a:gd name="T52" fmla="*/ 1726 w 3543"/>
                <a:gd name="T53" fmla="*/ 542 h 2110"/>
                <a:gd name="T54" fmla="*/ 1443 w 3543"/>
                <a:gd name="T55" fmla="*/ 700 h 2110"/>
                <a:gd name="T56" fmla="*/ 1134 w 3543"/>
                <a:gd name="T57" fmla="*/ 896 h 2110"/>
                <a:gd name="T58" fmla="*/ 841 w 3543"/>
                <a:gd name="T59" fmla="*/ 1109 h 2110"/>
                <a:gd name="T60" fmla="*/ 583 w 3543"/>
                <a:gd name="T61" fmla="*/ 1326 h 2110"/>
                <a:gd name="T62" fmla="*/ 365 w 3543"/>
                <a:gd name="T63" fmla="*/ 1540 h 2110"/>
                <a:gd name="T64" fmla="*/ 192 w 3543"/>
                <a:gd name="T65" fmla="*/ 1745 h 2110"/>
                <a:gd name="T66" fmla="*/ 69 w 3543"/>
                <a:gd name="T67" fmla="*/ 1938 h 2110"/>
                <a:gd name="T68" fmla="*/ 0 w 3543"/>
                <a:gd name="T69" fmla="*/ 2110 h 2110"/>
                <a:gd name="T70" fmla="*/ 43 w 3543"/>
                <a:gd name="T71" fmla="*/ 1955 h 2110"/>
                <a:gd name="T72" fmla="*/ 135 w 3543"/>
                <a:gd name="T73" fmla="*/ 1780 h 2110"/>
                <a:gd name="T74" fmla="*/ 273 w 3543"/>
                <a:gd name="T75" fmla="*/ 1590 h 2110"/>
                <a:gd name="T76" fmla="*/ 453 w 3543"/>
                <a:gd name="T77" fmla="*/ 1389 h 2110"/>
                <a:gd name="T78" fmla="*/ 671 w 3543"/>
                <a:gd name="T79" fmla="*/ 1184 h 2110"/>
                <a:gd name="T80" fmla="*/ 924 w 3543"/>
                <a:gd name="T81" fmla="*/ 976 h 2110"/>
                <a:gd name="T82" fmla="*/ 1208 w 3543"/>
                <a:gd name="T83" fmla="*/ 772 h 2110"/>
                <a:gd name="T84" fmla="*/ 1511 w 3543"/>
                <a:gd name="T85" fmla="*/ 581 h 2110"/>
                <a:gd name="T86" fmla="*/ 1806 w 3543"/>
                <a:gd name="T87" fmla="*/ 416 h 2110"/>
                <a:gd name="T88" fmla="*/ 2093 w 3543"/>
                <a:gd name="T89" fmla="*/ 278 h 2110"/>
                <a:gd name="T90" fmla="*/ 2368 w 3543"/>
                <a:gd name="T91" fmla="*/ 166 h 2110"/>
                <a:gd name="T92" fmla="*/ 2624 w 3543"/>
                <a:gd name="T93" fmla="*/ 82 h 2110"/>
                <a:gd name="T94" fmla="*/ 2860 w 3543"/>
                <a:gd name="T95" fmla="*/ 26 h 2110"/>
                <a:gd name="T96" fmla="*/ 3069 w 3543"/>
                <a:gd name="T97" fmla="*/ 1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3" h="2110">
                  <a:moveTo>
                    <a:pt x="3130" y="0"/>
                  </a:moveTo>
                  <a:lnTo>
                    <a:pt x="3190" y="1"/>
                  </a:lnTo>
                  <a:lnTo>
                    <a:pt x="3244" y="7"/>
                  </a:lnTo>
                  <a:lnTo>
                    <a:pt x="3296" y="15"/>
                  </a:lnTo>
                  <a:lnTo>
                    <a:pt x="3342" y="28"/>
                  </a:lnTo>
                  <a:lnTo>
                    <a:pt x="3384" y="44"/>
                  </a:lnTo>
                  <a:lnTo>
                    <a:pt x="3423" y="64"/>
                  </a:lnTo>
                  <a:lnTo>
                    <a:pt x="3455" y="87"/>
                  </a:lnTo>
                  <a:lnTo>
                    <a:pt x="3483" y="114"/>
                  </a:lnTo>
                  <a:lnTo>
                    <a:pt x="3507" y="145"/>
                  </a:lnTo>
                  <a:lnTo>
                    <a:pt x="3524" y="180"/>
                  </a:lnTo>
                  <a:lnTo>
                    <a:pt x="3537" y="219"/>
                  </a:lnTo>
                  <a:lnTo>
                    <a:pt x="3543" y="260"/>
                  </a:lnTo>
                  <a:lnTo>
                    <a:pt x="3543" y="303"/>
                  </a:lnTo>
                  <a:lnTo>
                    <a:pt x="3538" y="350"/>
                  </a:lnTo>
                  <a:lnTo>
                    <a:pt x="3528" y="398"/>
                  </a:lnTo>
                  <a:lnTo>
                    <a:pt x="3513" y="448"/>
                  </a:lnTo>
                  <a:lnTo>
                    <a:pt x="3492" y="500"/>
                  </a:lnTo>
                  <a:lnTo>
                    <a:pt x="3466" y="555"/>
                  </a:lnTo>
                  <a:lnTo>
                    <a:pt x="3436" y="612"/>
                  </a:lnTo>
                  <a:lnTo>
                    <a:pt x="3399" y="669"/>
                  </a:lnTo>
                  <a:lnTo>
                    <a:pt x="3360" y="729"/>
                  </a:lnTo>
                  <a:lnTo>
                    <a:pt x="3316" y="790"/>
                  </a:lnTo>
                  <a:lnTo>
                    <a:pt x="3267" y="851"/>
                  </a:lnTo>
                  <a:lnTo>
                    <a:pt x="3213" y="914"/>
                  </a:lnTo>
                  <a:lnTo>
                    <a:pt x="3156" y="979"/>
                  </a:lnTo>
                  <a:lnTo>
                    <a:pt x="3094" y="1044"/>
                  </a:lnTo>
                  <a:lnTo>
                    <a:pt x="3029" y="1109"/>
                  </a:lnTo>
                  <a:lnTo>
                    <a:pt x="2959" y="1175"/>
                  </a:lnTo>
                  <a:lnTo>
                    <a:pt x="2887" y="1241"/>
                  </a:lnTo>
                  <a:lnTo>
                    <a:pt x="2810" y="1307"/>
                  </a:lnTo>
                  <a:lnTo>
                    <a:pt x="2731" y="1373"/>
                  </a:lnTo>
                  <a:lnTo>
                    <a:pt x="2647" y="1440"/>
                  </a:lnTo>
                  <a:lnTo>
                    <a:pt x="2560" y="1505"/>
                  </a:lnTo>
                  <a:lnTo>
                    <a:pt x="2642" y="1440"/>
                  </a:lnTo>
                  <a:lnTo>
                    <a:pt x="2720" y="1374"/>
                  </a:lnTo>
                  <a:lnTo>
                    <a:pt x="2795" y="1308"/>
                  </a:lnTo>
                  <a:lnTo>
                    <a:pt x="2866" y="1242"/>
                  </a:lnTo>
                  <a:lnTo>
                    <a:pt x="2932" y="1178"/>
                  </a:lnTo>
                  <a:lnTo>
                    <a:pt x="2995" y="1113"/>
                  </a:lnTo>
                  <a:lnTo>
                    <a:pt x="3055" y="1050"/>
                  </a:lnTo>
                  <a:lnTo>
                    <a:pt x="3108" y="987"/>
                  </a:lnTo>
                  <a:lnTo>
                    <a:pt x="3159" y="925"/>
                  </a:lnTo>
                  <a:lnTo>
                    <a:pt x="3205" y="864"/>
                  </a:lnTo>
                  <a:lnTo>
                    <a:pt x="3247" y="805"/>
                  </a:lnTo>
                  <a:lnTo>
                    <a:pt x="3283" y="746"/>
                  </a:lnTo>
                  <a:lnTo>
                    <a:pt x="3314" y="690"/>
                  </a:lnTo>
                  <a:lnTo>
                    <a:pt x="3341" y="636"/>
                  </a:lnTo>
                  <a:lnTo>
                    <a:pt x="3363" y="583"/>
                  </a:lnTo>
                  <a:lnTo>
                    <a:pt x="3380" y="532"/>
                  </a:lnTo>
                  <a:lnTo>
                    <a:pt x="3391" y="484"/>
                  </a:lnTo>
                  <a:lnTo>
                    <a:pt x="3396" y="438"/>
                  </a:lnTo>
                  <a:lnTo>
                    <a:pt x="3397" y="394"/>
                  </a:lnTo>
                  <a:lnTo>
                    <a:pt x="3391" y="354"/>
                  </a:lnTo>
                  <a:lnTo>
                    <a:pt x="3380" y="316"/>
                  </a:lnTo>
                  <a:lnTo>
                    <a:pt x="3362" y="281"/>
                  </a:lnTo>
                  <a:lnTo>
                    <a:pt x="3340" y="250"/>
                  </a:lnTo>
                  <a:lnTo>
                    <a:pt x="3312" y="225"/>
                  </a:lnTo>
                  <a:lnTo>
                    <a:pt x="3281" y="201"/>
                  </a:lnTo>
                  <a:lnTo>
                    <a:pt x="3244" y="183"/>
                  </a:lnTo>
                  <a:lnTo>
                    <a:pt x="3204" y="168"/>
                  </a:lnTo>
                  <a:lnTo>
                    <a:pt x="3158" y="156"/>
                  </a:lnTo>
                  <a:lnTo>
                    <a:pt x="3109" y="147"/>
                  </a:lnTo>
                  <a:lnTo>
                    <a:pt x="3057" y="142"/>
                  </a:lnTo>
                  <a:lnTo>
                    <a:pt x="3000" y="140"/>
                  </a:lnTo>
                  <a:lnTo>
                    <a:pt x="2939" y="142"/>
                  </a:lnTo>
                  <a:lnTo>
                    <a:pt x="2876" y="147"/>
                  </a:lnTo>
                  <a:lnTo>
                    <a:pt x="2810" y="155"/>
                  </a:lnTo>
                  <a:lnTo>
                    <a:pt x="2740" y="166"/>
                  </a:lnTo>
                  <a:lnTo>
                    <a:pt x="2666" y="182"/>
                  </a:lnTo>
                  <a:lnTo>
                    <a:pt x="2592" y="199"/>
                  </a:lnTo>
                  <a:lnTo>
                    <a:pt x="2514" y="220"/>
                  </a:lnTo>
                  <a:lnTo>
                    <a:pt x="2433" y="243"/>
                  </a:lnTo>
                  <a:lnTo>
                    <a:pt x="2351" y="271"/>
                  </a:lnTo>
                  <a:lnTo>
                    <a:pt x="2267" y="301"/>
                  </a:lnTo>
                  <a:lnTo>
                    <a:pt x="2179" y="334"/>
                  </a:lnTo>
                  <a:lnTo>
                    <a:pt x="2092" y="370"/>
                  </a:lnTo>
                  <a:lnTo>
                    <a:pt x="2002" y="409"/>
                  </a:lnTo>
                  <a:lnTo>
                    <a:pt x="1911" y="450"/>
                  </a:lnTo>
                  <a:lnTo>
                    <a:pt x="1819" y="494"/>
                  </a:lnTo>
                  <a:lnTo>
                    <a:pt x="1726" y="542"/>
                  </a:lnTo>
                  <a:lnTo>
                    <a:pt x="1633" y="591"/>
                  </a:lnTo>
                  <a:lnTo>
                    <a:pt x="1538" y="644"/>
                  </a:lnTo>
                  <a:lnTo>
                    <a:pt x="1443" y="700"/>
                  </a:lnTo>
                  <a:lnTo>
                    <a:pt x="1347" y="757"/>
                  </a:lnTo>
                  <a:lnTo>
                    <a:pt x="1239" y="826"/>
                  </a:lnTo>
                  <a:lnTo>
                    <a:pt x="1134" y="896"/>
                  </a:lnTo>
                  <a:lnTo>
                    <a:pt x="1032" y="966"/>
                  </a:lnTo>
                  <a:lnTo>
                    <a:pt x="935" y="1037"/>
                  </a:lnTo>
                  <a:lnTo>
                    <a:pt x="841" y="1109"/>
                  </a:lnTo>
                  <a:lnTo>
                    <a:pt x="750" y="1182"/>
                  </a:lnTo>
                  <a:lnTo>
                    <a:pt x="664" y="1254"/>
                  </a:lnTo>
                  <a:lnTo>
                    <a:pt x="583" y="1326"/>
                  </a:lnTo>
                  <a:lnTo>
                    <a:pt x="506" y="1398"/>
                  </a:lnTo>
                  <a:lnTo>
                    <a:pt x="433" y="1470"/>
                  </a:lnTo>
                  <a:lnTo>
                    <a:pt x="365" y="1540"/>
                  </a:lnTo>
                  <a:lnTo>
                    <a:pt x="303" y="1610"/>
                  </a:lnTo>
                  <a:lnTo>
                    <a:pt x="245" y="1679"/>
                  </a:lnTo>
                  <a:lnTo>
                    <a:pt x="192" y="1745"/>
                  </a:lnTo>
                  <a:lnTo>
                    <a:pt x="146" y="1812"/>
                  </a:lnTo>
                  <a:lnTo>
                    <a:pt x="105" y="1876"/>
                  </a:lnTo>
                  <a:lnTo>
                    <a:pt x="69" y="1938"/>
                  </a:lnTo>
                  <a:lnTo>
                    <a:pt x="39" y="1997"/>
                  </a:lnTo>
                  <a:lnTo>
                    <a:pt x="16" y="2056"/>
                  </a:lnTo>
                  <a:lnTo>
                    <a:pt x="0" y="2110"/>
                  </a:lnTo>
                  <a:lnTo>
                    <a:pt x="8" y="2061"/>
                  </a:lnTo>
                  <a:lnTo>
                    <a:pt x="22" y="2009"/>
                  </a:lnTo>
                  <a:lnTo>
                    <a:pt x="43" y="1955"/>
                  </a:lnTo>
                  <a:lnTo>
                    <a:pt x="67" y="1898"/>
                  </a:lnTo>
                  <a:lnTo>
                    <a:pt x="99" y="1840"/>
                  </a:lnTo>
                  <a:lnTo>
                    <a:pt x="135" y="1780"/>
                  </a:lnTo>
                  <a:lnTo>
                    <a:pt x="176" y="1718"/>
                  </a:lnTo>
                  <a:lnTo>
                    <a:pt x="222" y="1654"/>
                  </a:lnTo>
                  <a:lnTo>
                    <a:pt x="273" y="1590"/>
                  </a:lnTo>
                  <a:lnTo>
                    <a:pt x="329" y="1524"/>
                  </a:lnTo>
                  <a:lnTo>
                    <a:pt x="389" y="1457"/>
                  </a:lnTo>
                  <a:lnTo>
                    <a:pt x="453" y="1389"/>
                  </a:lnTo>
                  <a:lnTo>
                    <a:pt x="522" y="1322"/>
                  </a:lnTo>
                  <a:lnTo>
                    <a:pt x="594" y="1253"/>
                  </a:lnTo>
                  <a:lnTo>
                    <a:pt x="671" y="1184"/>
                  </a:lnTo>
                  <a:lnTo>
                    <a:pt x="752" y="1115"/>
                  </a:lnTo>
                  <a:lnTo>
                    <a:pt x="837" y="1045"/>
                  </a:lnTo>
                  <a:lnTo>
                    <a:pt x="924" y="976"/>
                  </a:lnTo>
                  <a:lnTo>
                    <a:pt x="1016" y="907"/>
                  </a:lnTo>
                  <a:lnTo>
                    <a:pt x="1111" y="840"/>
                  </a:lnTo>
                  <a:lnTo>
                    <a:pt x="1208" y="772"/>
                  </a:lnTo>
                  <a:lnTo>
                    <a:pt x="1309" y="706"/>
                  </a:lnTo>
                  <a:lnTo>
                    <a:pt x="1412" y="640"/>
                  </a:lnTo>
                  <a:lnTo>
                    <a:pt x="1511" y="581"/>
                  </a:lnTo>
                  <a:lnTo>
                    <a:pt x="1611" y="522"/>
                  </a:lnTo>
                  <a:lnTo>
                    <a:pt x="1708" y="469"/>
                  </a:lnTo>
                  <a:lnTo>
                    <a:pt x="1806" y="416"/>
                  </a:lnTo>
                  <a:lnTo>
                    <a:pt x="1903" y="367"/>
                  </a:lnTo>
                  <a:lnTo>
                    <a:pt x="1999" y="322"/>
                  </a:lnTo>
                  <a:lnTo>
                    <a:pt x="2093" y="278"/>
                  </a:lnTo>
                  <a:lnTo>
                    <a:pt x="2186" y="238"/>
                  </a:lnTo>
                  <a:lnTo>
                    <a:pt x="2278" y="200"/>
                  </a:lnTo>
                  <a:lnTo>
                    <a:pt x="2368" y="166"/>
                  </a:lnTo>
                  <a:lnTo>
                    <a:pt x="2455" y="135"/>
                  </a:lnTo>
                  <a:lnTo>
                    <a:pt x="2542" y="107"/>
                  </a:lnTo>
                  <a:lnTo>
                    <a:pt x="2624" y="82"/>
                  </a:lnTo>
                  <a:lnTo>
                    <a:pt x="2706" y="60"/>
                  </a:lnTo>
                  <a:lnTo>
                    <a:pt x="2784" y="42"/>
                  </a:lnTo>
                  <a:lnTo>
                    <a:pt x="2860" y="26"/>
                  </a:lnTo>
                  <a:lnTo>
                    <a:pt x="2932" y="15"/>
                  </a:lnTo>
                  <a:lnTo>
                    <a:pt x="3002" y="5"/>
                  </a:lnTo>
                  <a:lnTo>
                    <a:pt x="3069" y="1"/>
                  </a:lnTo>
                  <a:lnTo>
                    <a:pt x="3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20"/>
            <p:cNvSpPr>
              <a:spLocks/>
            </p:cNvSpPr>
            <p:nvPr/>
          </p:nvSpPr>
          <p:spPr bwMode="auto">
            <a:xfrm>
              <a:off x="1981596" y="562154"/>
              <a:ext cx="3868738" cy="4887913"/>
            </a:xfrm>
            <a:custGeom>
              <a:avLst/>
              <a:gdLst>
                <a:gd name="T0" fmla="*/ 346 w 2437"/>
                <a:gd name="T1" fmla="*/ 5 h 3079"/>
                <a:gd name="T2" fmla="*/ 443 w 2437"/>
                <a:gd name="T3" fmla="*/ 29 h 3079"/>
                <a:gd name="T4" fmla="*/ 548 w 2437"/>
                <a:gd name="T5" fmla="*/ 73 h 3079"/>
                <a:gd name="T6" fmla="*/ 661 w 2437"/>
                <a:gd name="T7" fmla="*/ 138 h 3079"/>
                <a:gd name="T8" fmla="*/ 778 w 2437"/>
                <a:gd name="T9" fmla="*/ 219 h 3079"/>
                <a:gd name="T10" fmla="*/ 901 w 2437"/>
                <a:gd name="T11" fmla="*/ 318 h 3079"/>
                <a:gd name="T12" fmla="*/ 1027 w 2437"/>
                <a:gd name="T13" fmla="*/ 434 h 3079"/>
                <a:gd name="T14" fmla="*/ 1156 w 2437"/>
                <a:gd name="T15" fmla="*/ 565 h 3079"/>
                <a:gd name="T16" fmla="*/ 1286 w 2437"/>
                <a:gd name="T17" fmla="*/ 710 h 3079"/>
                <a:gd name="T18" fmla="*/ 1416 w 2437"/>
                <a:gd name="T19" fmla="*/ 869 h 3079"/>
                <a:gd name="T20" fmla="*/ 1546 w 2437"/>
                <a:gd name="T21" fmla="*/ 1041 h 3079"/>
                <a:gd name="T22" fmla="*/ 1673 w 2437"/>
                <a:gd name="T23" fmla="*/ 1224 h 3079"/>
                <a:gd name="T24" fmla="*/ 1798 w 2437"/>
                <a:gd name="T25" fmla="*/ 1418 h 3079"/>
                <a:gd name="T26" fmla="*/ 1929 w 2437"/>
                <a:gd name="T27" fmla="*/ 1639 h 3079"/>
                <a:gd name="T28" fmla="*/ 2046 w 2437"/>
                <a:gd name="T29" fmla="*/ 1859 h 3079"/>
                <a:gd name="T30" fmla="*/ 2149 w 2437"/>
                <a:gd name="T31" fmla="*/ 2073 h 3079"/>
                <a:gd name="T32" fmla="*/ 2236 w 2437"/>
                <a:gd name="T33" fmla="*/ 2281 h 3079"/>
                <a:gd name="T34" fmla="*/ 2310 w 2437"/>
                <a:gd name="T35" fmla="*/ 2479 h 3079"/>
                <a:gd name="T36" fmla="*/ 2367 w 2437"/>
                <a:gd name="T37" fmla="*/ 2668 h 3079"/>
                <a:gd name="T38" fmla="*/ 2408 w 2437"/>
                <a:gd name="T39" fmla="*/ 2844 h 3079"/>
                <a:gd name="T40" fmla="*/ 2431 w 2437"/>
                <a:gd name="T41" fmla="*/ 3005 h 3079"/>
                <a:gd name="T42" fmla="*/ 2423 w 2437"/>
                <a:gd name="T43" fmla="*/ 2992 h 3079"/>
                <a:gd name="T44" fmla="*/ 2381 w 2437"/>
                <a:gd name="T45" fmla="*/ 2804 h 3079"/>
                <a:gd name="T46" fmla="*/ 2321 w 2437"/>
                <a:gd name="T47" fmla="*/ 2603 h 3079"/>
                <a:gd name="T48" fmla="*/ 2243 w 2437"/>
                <a:gd name="T49" fmla="*/ 2391 h 3079"/>
                <a:gd name="T50" fmla="*/ 2150 w 2437"/>
                <a:gd name="T51" fmla="*/ 2169 h 3079"/>
                <a:gd name="T52" fmla="*/ 2039 w 2437"/>
                <a:gd name="T53" fmla="*/ 1940 h 3079"/>
                <a:gd name="T54" fmla="*/ 1913 w 2437"/>
                <a:gd name="T55" fmla="*/ 1707 h 3079"/>
                <a:gd name="T56" fmla="*/ 1783 w 2437"/>
                <a:gd name="T57" fmla="*/ 1489 h 3079"/>
                <a:gd name="T58" fmla="*/ 1656 w 2437"/>
                <a:gd name="T59" fmla="*/ 1295 h 3079"/>
                <a:gd name="T60" fmla="*/ 1526 w 2437"/>
                <a:gd name="T61" fmla="*/ 1113 h 3079"/>
                <a:gd name="T62" fmla="*/ 1395 w 2437"/>
                <a:gd name="T63" fmla="*/ 945 h 3079"/>
                <a:gd name="T64" fmla="*/ 1263 w 2437"/>
                <a:gd name="T65" fmla="*/ 790 h 3079"/>
                <a:gd name="T66" fmla="*/ 1133 w 2437"/>
                <a:gd name="T67" fmla="*/ 650 h 3079"/>
                <a:gd name="T68" fmla="*/ 1003 w 2437"/>
                <a:gd name="T69" fmla="*/ 526 h 3079"/>
                <a:gd name="T70" fmla="*/ 877 w 2437"/>
                <a:gd name="T71" fmla="*/ 419 h 3079"/>
                <a:gd name="T72" fmla="*/ 756 w 2437"/>
                <a:gd name="T73" fmla="*/ 330 h 3079"/>
                <a:gd name="T74" fmla="*/ 641 w 2437"/>
                <a:gd name="T75" fmla="*/ 260 h 3079"/>
                <a:gd name="T76" fmla="*/ 532 w 2437"/>
                <a:gd name="T77" fmla="*/ 211 h 3079"/>
                <a:gd name="T78" fmla="*/ 431 w 2437"/>
                <a:gd name="T79" fmla="*/ 183 h 3079"/>
                <a:gd name="T80" fmla="*/ 340 w 2437"/>
                <a:gd name="T81" fmla="*/ 176 h 3079"/>
                <a:gd name="T82" fmla="*/ 260 w 2437"/>
                <a:gd name="T83" fmla="*/ 194 h 3079"/>
                <a:gd name="T84" fmla="*/ 192 w 2437"/>
                <a:gd name="T85" fmla="*/ 233 h 3079"/>
                <a:gd name="T86" fmla="*/ 142 w 2437"/>
                <a:gd name="T87" fmla="*/ 293 h 3079"/>
                <a:gd name="T88" fmla="*/ 105 w 2437"/>
                <a:gd name="T89" fmla="*/ 370 h 3079"/>
                <a:gd name="T90" fmla="*/ 81 w 2437"/>
                <a:gd name="T91" fmla="*/ 464 h 3079"/>
                <a:gd name="T92" fmla="*/ 71 w 2437"/>
                <a:gd name="T93" fmla="*/ 575 h 3079"/>
                <a:gd name="T94" fmla="*/ 74 w 2437"/>
                <a:gd name="T95" fmla="*/ 699 h 3079"/>
                <a:gd name="T96" fmla="*/ 91 w 2437"/>
                <a:gd name="T97" fmla="*/ 836 h 3079"/>
                <a:gd name="T98" fmla="*/ 120 w 2437"/>
                <a:gd name="T99" fmla="*/ 986 h 3079"/>
                <a:gd name="T100" fmla="*/ 161 w 2437"/>
                <a:gd name="T101" fmla="*/ 1145 h 3079"/>
                <a:gd name="T102" fmla="*/ 154 w 2437"/>
                <a:gd name="T103" fmla="*/ 1141 h 3079"/>
                <a:gd name="T104" fmla="*/ 98 w 2437"/>
                <a:gd name="T105" fmla="*/ 973 h 3079"/>
                <a:gd name="T106" fmla="*/ 55 w 2437"/>
                <a:gd name="T107" fmla="*/ 813 h 3079"/>
                <a:gd name="T108" fmla="*/ 23 w 2437"/>
                <a:gd name="T109" fmla="*/ 664 h 3079"/>
                <a:gd name="T110" fmla="*/ 6 w 2437"/>
                <a:gd name="T111" fmla="*/ 526 h 3079"/>
                <a:gd name="T112" fmla="*/ 0 w 2437"/>
                <a:gd name="T113" fmla="*/ 401 h 3079"/>
                <a:gd name="T114" fmla="*/ 8 w 2437"/>
                <a:gd name="T115" fmla="*/ 292 h 3079"/>
                <a:gd name="T116" fmla="*/ 30 w 2437"/>
                <a:gd name="T117" fmla="*/ 196 h 3079"/>
                <a:gd name="T118" fmla="*/ 65 w 2437"/>
                <a:gd name="T119" fmla="*/ 119 h 3079"/>
                <a:gd name="T120" fmla="*/ 115 w 2437"/>
                <a:gd name="T121" fmla="*/ 59 h 3079"/>
                <a:gd name="T122" fmla="*/ 180 w 2437"/>
                <a:gd name="T123" fmla="*/ 19 h 3079"/>
                <a:gd name="T124" fmla="*/ 258 w 2437"/>
                <a:gd name="T125" fmla="*/ 1 h 3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7" h="3079">
                  <a:moveTo>
                    <a:pt x="300" y="0"/>
                  </a:moveTo>
                  <a:lnTo>
                    <a:pt x="346" y="5"/>
                  </a:lnTo>
                  <a:lnTo>
                    <a:pt x="394" y="14"/>
                  </a:lnTo>
                  <a:lnTo>
                    <a:pt x="443" y="29"/>
                  </a:lnTo>
                  <a:lnTo>
                    <a:pt x="495" y="49"/>
                  </a:lnTo>
                  <a:lnTo>
                    <a:pt x="548" y="73"/>
                  </a:lnTo>
                  <a:lnTo>
                    <a:pt x="603" y="104"/>
                  </a:lnTo>
                  <a:lnTo>
                    <a:pt x="661" y="138"/>
                  </a:lnTo>
                  <a:lnTo>
                    <a:pt x="719" y="176"/>
                  </a:lnTo>
                  <a:lnTo>
                    <a:pt x="778" y="219"/>
                  </a:lnTo>
                  <a:lnTo>
                    <a:pt x="839" y="267"/>
                  </a:lnTo>
                  <a:lnTo>
                    <a:pt x="901" y="318"/>
                  </a:lnTo>
                  <a:lnTo>
                    <a:pt x="964" y="374"/>
                  </a:lnTo>
                  <a:lnTo>
                    <a:pt x="1027" y="434"/>
                  </a:lnTo>
                  <a:lnTo>
                    <a:pt x="1091" y="498"/>
                  </a:lnTo>
                  <a:lnTo>
                    <a:pt x="1156" y="565"/>
                  </a:lnTo>
                  <a:lnTo>
                    <a:pt x="1221" y="636"/>
                  </a:lnTo>
                  <a:lnTo>
                    <a:pt x="1286" y="710"/>
                  </a:lnTo>
                  <a:lnTo>
                    <a:pt x="1352" y="789"/>
                  </a:lnTo>
                  <a:lnTo>
                    <a:pt x="1416" y="869"/>
                  </a:lnTo>
                  <a:lnTo>
                    <a:pt x="1481" y="953"/>
                  </a:lnTo>
                  <a:lnTo>
                    <a:pt x="1546" y="1041"/>
                  </a:lnTo>
                  <a:lnTo>
                    <a:pt x="1610" y="1131"/>
                  </a:lnTo>
                  <a:lnTo>
                    <a:pt x="1673" y="1224"/>
                  </a:lnTo>
                  <a:lnTo>
                    <a:pt x="1736" y="1318"/>
                  </a:lnTo>
                  <a:lnTo>
                    <a:pt x="1798" y="1418"/>
                  </a:lnTo>
                  <a:lnTo>
                    <a:pt x="1866" y="1528"/>
                  </a:lnTo>
                  <a:lnTo>
                    <a:pt x="1929" y="1639"/>
                  </a:lnTo>
                  <a:lnTo>
                    <a:pt x="1989" y="1749"/>
                  </a:lnTo>
                  <a:lnTo>
                    <a:pt x="2046" y="1859"/>
                  </a:lnTo>
                  <a:lnTo>
                    <a:pt x="2099" y="1966"/>
                  </a:lnTo>
                  <a:lnTo>
                    <a:pt x="2149" y="2073"/>
                  </a:lnTo>
                  <a:lnTo>
                    <a:pt x="2194" y="2178"/>
                  </a:lnTo>
                  <a:lnTo>
                    <a:pt x="2236" y="2281"/>
                  </a:lnTo>
                  <a:lnTo>
                    <a:pt x="2275" y="2381"/>
                  </a:lnTo>
                  <a:lnTo>
                    <a:pt x="2310" y="2479"/>
                  </a:lnTo>
                  <a:lnTo>
                    <a:pt x="2340" y="2575"/>
                  </a:lnTo>
                  <a:lnTo>
                    <a:pt x="2367" y="2668"/>
                  </a:lnTo>
                  <a:lnTo>
                    <a:pt x="2389" y="2757"/>
                  </a:lnTo>
                  <a:lnTo>
                    <a:pt x="2408" y="2844"/>
                  </a:lnTo>
                  <a:lnTo>
                    <a:pt x="2422" y="2926"/>
                  </a:lnTo>
                  <a:lnTo>
                    <a:pt x="2431" y="3005"/>
                  </a:lnTo>
                  <a:lnTo>
                    <a:pt x="2437" y="3079"/>
                  </a:lnTo>
                  <a:lnTo>
                    <a:pt x="2423" y="2992"/>
                  </a:lnTo>
                  <a:lnTo>
                    <a:pt x="2404" y="2900"/>
                  </a:lnTo>
                  <a:lnTo>
                    <a:pt x="2381" y="2804"/>
                  </a:lnTo>
                  <a:lnTo>
                    <a:pt x="2353" y="2706"/>
                  </a:lnTo>
                  <a:lnTo>
                    <a:pt x="2321" y="2603"/>
                  </a:lnTo>
                  <a:lnTo>
                    <a:pt x="2284" y="2498"/>
                  </a:lnTo>
                  <a:lnTo>
                    <a:pt x="2243" y="2391"/>
                  </a:lnTo>
                  <a:lnTo>
                    <a:pt x="2199" y="2281"/>
                  </a:lnTo>
                  <a:lnTo>
                    <a:pt x="2150" y="2169"/>
                  </a:lnTo>
                  <a:lnTo>
                    <a:pt x="2096" y="2056"/>
                  </a:lnTo>
                  <a:lnTo>
                    <a:pt x="2039" y="1940"/>
                  </a:lnTo>
                  <a:lnTo>
                    <a:pt x="1979" y="1825"/>
                  </a:lnTo>
                  <a:lnTo>
                    <a:pt x="1913" y="1707"/>
                  </a:lnTo>
                  <a:lnTo>
                    <a:pt x="1845" y="1590"/>
                  </a:lnTo>
                  <a:lnTo>
                    <a:pt x="1783" y="1489"/>
                  </a:lnTo>
                  <a:lnTo>
                    <a:pt x="1720" y="1391"/>
                  </a:lnTo>
                  <a:lnTo>
                    <a:pt x="1656" y="1295"/>
                  </a:lnTo>
                  <a:lnTo>
                    <a:pt x="1592" y="1203"/>
                  </a:lnTo>
                  <a:lnTo>
                    <a:pt x="1526" y="1113"/>
                  </a:lnTo>
                  <a:lnTo>
                    <a:pt x="1460" y="1027"/>
                  </a:lnTo>
                  <a:lnTo>
                    <a:pt x="1395" y="945"/>
                  </a:lnTo>
                  <a:lnTo>
                    <a:pt x="1328" y="866"/>
                  </a:lnTo>
                  <a:lnTo>
                    <a:pt x="1263" y="790"/>
                  </a:lnTo>
                  <a:lnTo>
                    <a:pt x="1198" y="717"/>
                  </a:lnTo>
                  <a:lnTo>
                    <a:pt x="1133" y="650"/>
                  </a:lnTo>
                  <a:lnTo>
                    <a:pt x="1067" y="586"/>
                  </a:lnTo>
                  <a:lnTo>
                    <a:pt x="1003" y="526"/>
                  </a:lnTo>
                  <a:lnTo>
                    <a:pt x="940" y="470"/>
                  </a:lnTo>
                  <a:lnTo>
                    <a:pt x="877" y="419"/>
                  </a:lnTo>
                  <a:lnTo>
                    <a:pt x="817" y="372"/>
                  </a:lnTo>
                  <a:lnTo>
                    <a:pt x="756" y="330"/>
                  </a:lnTo>
                  <a:lnTo>
                    <a:pt x="698" y="293"/>
                  </a:lnTo>
                  <a:lnTo>
                    <a:pt x="641" y="260"/>
                  </a:lnTo>
                  <a:lnTo>
                    <a:pt x="586" y="233"/>
                  </a:lnTo>
                  <a:lnTo>
                    <a:pt x="532" y="211"/>
                  </a:lnTo>
                  <a:lnTo>
                    <a:pt x="481" y="194"/>
                  </a:lnTo>
                  <a:lnTo>
                    <a:pt x="431" y="183"/>
                  </a:lnTo>
                  <a:lnTo>
                    <a:pt x="384" y="177"/>
                  </a:lnTo>
                  <a:lnTo>
                    <a:pt x="340" y="176"/>
                  </a:lnTo>
                  <a:lnTo>
                    <a:pt x="298" y="182"/>
                  </a:lnTo>
                  <a:lnTo>
                    <a:pt x="260" y="194"/>
                  </a:lnTo>
                  <a:lnTo>
                    <a:pt x="224" y="211"/>
                  </a:lnTo>
                  <a:lnTo>
                    <a:pt x="192" y="233"/>
                  </a:lnTo>
                  <a:lnTo>
                    <a:pt x="165" y="261"/>
                  </a:lnTo>
                  <a:lnTo>
                    <a:pt x="142" y="293"/>
                  </a:lnTo>
                  <a:lnTo>
                    <a:pt x="121" y="329"/>
                  </a:lnTo>
                  <a:lnTo>
                    <a:pt x="105" y="370"/>
                  </a:lnTo>
                  <a:lnTo>
                    <a:pt x="91" y="415"/>
                  </a:lnTo>
                  <a:lnTo>
                    <a:pt x="81" y="464"/>
                  </a:lnTo>
                  <a:lnTo>
                    <a:pt x="74" y="518"/>
                  </a:lnTo>
                  <a:lnTo>
                    <a:pt x="71" y="575"/>
                  </a:lnTo>
                  <a:lnTo>
                    <a:pt x="71" y="635"/>
                  </a:lnTo>
                  <a:lnTo>
                    <a:pt x="74" y="699"/>
                  </a:lnTo>
                  <a:lnTo>
                    <a:pt x="81" y="766"/>
                  </a:lnTo>
                  <a:lnTo>
                    <a:pt x="91" y="836"/>
                  </a:lnTo>
                  <a:lnTo>
                    <a:pt x="103" y="910"/>
                  </a:lnTo>
                  <a:lnTo>
                    <a:pt x="120" y="986"/>
                  </a:lnTo>
                  <a:lnTo>
                    <a:pt x="138" y="1064"/>
                  </a:lnTo>
                  <a:lnTo>
                    <a:pt x="161" y="1145"/>
                  </a:lnTo>
                  <a:lnTo>
                    <a:pt x="186" y="1229"/>
                  </a:lnTo>
                  <a:lnTo>
                    <a:pt x="154" y="1141"/>
                  </a:lnTo>
                  <a:lnTo>
                    <a:pt x="124" y="1056"/>
                  </a:lnTo>
                  <a:lnTo>
                    <a:pt x="98" y="973"/>
                  </a:lnTo>
                  <a:lnTo>
                    <a:pt x="74" y="891"/>
                  </a:lnTo>
                  <a:lnTo>
                    <a:pt x="55" y="813"/>
                  </a:lnTo>
                  <a:lnTo>
                    <a:pt x="37" y="737"/>
                  </a:lnTo>
                  <a:lnTo>
                    <a:pt x="23" y="664"/>
                  </a:lnTo>
                  <a:lnTo>
                    <a:pt x="13" y="594"/>
                  </a:lnTo>
                  <a:lnTo>
                    <a:pt x="6" y="526"/>
                  </a:lnTo>
                  <a:lnTo>
                    <a:pt x="1" y="462"/>
                  </a:lnTo>
                  <a:lnTo>
                    <a:pt x="0" y="401"/>
                  </a:lnTo>
                  <a:lnTo>
                    <a:pt x="2" y="344"/>
                  </a:lnTo>
                  <a:lnTo>
                    <a:pt x="8" y="292"/>
                  </a:lnTo>
                  <a:lnTo>
                    <a:pt x="17" y="241"/>
                  </a:lnTo>
                  <a:lnTo>
                    <a:pt x="30" y="196"/>
                  </a:lnTo>
                  <a:lnTo>
                    <a:pt x="46" y="155"/>
                  </a:lnTo>
                  <a:lnTo>
                    <a:pt x="65" y="119"/>
                  </a:lnTo>
                  <a:lnTo>
                    <a:pt x="88" y="86"/>
                  </a:lnTo>
                  <a:lnTo>
                    <a:pt x="115" y="59"/>
                  </a:lnTo>
                  <a:lnTo>
                    <a:pt x="147" y="37"/>
                  </a:lnTo>
                  <a:lnTo>
                    <a:pt x="180" y="19"/>
                  </a:lnTo>
                  <a:lnTo>
                    <a:pt x="218" y="7"/>
                  </a:lnTo>
                  <a:lnTo>
                    <a:pt x="258" y="1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1"/>
            <p:cNvSpPr>
              <a:spLocks/>
            </p:cNvSpPr>
            <p:nvPr/>
          </p:nvSpPr>
          <p:spPr bwMode="auto">
            <a:xfrm>
              <a:off x="4404121" y="1600379"/>
              <a:ext cx="433388" cy="434975"/>
            </a:xfrm>
            <a:custGeom>
              <a:avLst/>
              <a:gdLst>
                <a:gd name="T0" fmla="*/ 150 w 273"/>
                <a:gd name="T1" fmla="*/ 0 h 274"/>
                <a:gd name="T2" fmla="*/ 175 w 273"/>
                <a:gd name="T3" fmla="*/ 5 h 274"/>
                <a:gd name="T4" fmla="*/ 201 w 273"/>
                <a:gd name="T5" fmla="*/ 16 h 274"/>
                <a:gd name="T6" fmla="*/ 224 w 273"/>
                <a:gd name="T7" fmla="*/ 32 h 274"/>
                <a:gd name="T8" fmla="*/ 243 w 273"/>
                <a:gd name="T9" fmla="*/ 51 h 274"/>
                <a:gd name="T10" fmla="*/ 258 w 273"/>
                <a:gd name="T11" fmla="*/ 73 h 274"/>
                <a:gd name="T12" fmla="*/ 267 w 273"/>
                <a:gd name="T13" fmla="*/ 97 h 274"/>
                <a:gd name="T14" fmla="*/ 272 w 273"/>
                <a:gd name="T15" fmla="*/ 123 h 274"/>
                <a:gd name="T16" fmla="*/ 273 w 273"/>
                <a:gd name="T17" fmla="*/ 150 h 274"/>
                <a:gd name="T18" fmla="*/ 267 w 273"/>
                <a:gd name="T19" fmla="*/ 177 h 274"/>
                <a:gd name="T20" fmla="*/ 257 w 273"/>
                <a:gd name="T21" fmla="*/ 202 h 274"/>
                <a:gd name="T22" fmla="*/ 242 w 273"/>
                <a:gd name="T23" fmla="*/ 224 h 274"/>
                <a:gd name="T24" fmla="*/ 222 w 273"/>
                <a:gd name="T25" fmla="*/ 243 h 274"/>
                <a:gd name="T26" fmla="*/ 200 w 273"/>
                <a:gd name="T27" fmla="*/ 258 h 274"/>
                <a:gd name="T28" fmla="*/ 175 w 273"/>
                <a:gd name="T29" fmla="*/ 268 h 274"/>
                <a:gd name="T30" fmla="*/ 150 w 273"/>
                <a:gd name="T31" fmla="*/ 274 h 274"/>
                <a:gd name="T32" fmla="*/ 124 w 273"/>
                <a:gd name="T33" fmla="*/ 274 h 274"/>
                <a:gd name="T34" fmla="*/ 97 w 273"/>
                <a:gd name="T35" fmla="*/ 268 h 274"/>
                <a:gd name="T36" fmla="*/ 72 w 273"/>
                <a:gd name="T37" fmla="*/ 257 h 274"/>
                <a:gd name="T38" fmla="*/ 48 w 273"/>
                <a:gd name="T39" fmla="*/ 242 h 274"/>
                <a:gd name="T40" fmla="*/ 30 w 273"/>
                <a:gd name="T41" fmla="*/ 222 h 274"/>
                <a:gd name="T42" fmla="*/ 16 w 273"/>
                <a:gd name="T43" fmla="*/ 200 h 274"/>
                <a:gd name="T44" fmla="*/ 5 w 273"/>
                <a:gd name="T45" fmla="*/ 177 h 274"/>
                <a:gd name="T46" fmla="*/ 0 w 273"/>
                <a:gd name="T47" fmla="*/ 151 h 274"/>
                <a:gd name="T48" fmla="*/ 0 w 273"/>
                <a:gd name="T49" fmla="*/ 124 h 274"/>
                <a:gd name="T50" fmla="*/ 5 w 273"/>
                <a:gd name="T51" fmla="*/ 97 h 274"/>
                <a:gd name="T52" fmla="*/ 16 w 273"/>
                <a:gd name="T53" fmla="*/ 72 h 274"/>
                <a:gd name="T54" fmla="*/ 31 w 273"/>
                <a:gd name="T55" fmla="*/ 49 h 274"/>
                <a:gd name="T56" fmla="*/ 51 w 273"/>
                <a:gd name="T57" fmla="*/ 30 h 274"/>
                <a:gd name="T58" fmla="*/ 73 w 273"/>
                <a:gd name="T59" fmla="*/ 16 h 274"/>
                <a:gd name="T60" fmla="*/ 97 w 273"/>
                <a:gd name="T61" fmla="*/ 5 h 274"/>
                <a:gd name="T62" fmla="*/ 123 w 273"/>
                <a:gd name="T63" fmla="*/ 0 h 274"/>
                <a:gd name="T64" fmla="*/ 150 w 273"/>
                <a:gd name="T6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3" h="274">
                  <a:moveTo>
                    <a:pt x="150" y="0"/>
                  </a:moveTo>
                  <a:lnTo>
                    <a:pt x="175" y="5"/>
                  </a:lnTo>
                  <a:lnTo>
                    <a:pt x="201" y="16"/>
                  </a:lnTo>
                  <a:lnTo>
                    <a:pt x="224" y="32"/>
                  </a:lnTo>
                  <a:lnTo>
                    <a:pt x="243" y="51"/>
                  </a:lnTo>
                  <a:lnTo>
                    <a:pt x="258" y="73"/>
                  </a:lnTo>
                  <a:lnTo>
                    <a:pt x="267" y="97"/>
                  </a:lnTo>
                  <a:lnTo>
                    <a:pt x="272" y="123"/>
                  </a:lnTo>
                  <a:lnTo>
                    <a:pt x="273" y="150"/>
                  </a:lnTo>
                  <a:lnTo>
                    <a:pt x="267" y="177"/>
                  </a:lnTo>
                  <a:lnTo>
                    <a:pt x="257" y="202"/>
                  </a:lnTo>
                  <a:lnTo>
                    <a:pt x="242" y="224"/>
                  </a:lnTo>
                  <a:lnTo>
                    <a:pt x="222" y="243"/>
                  </a:lnTo>
                  <a:lnTo>
                    <a:pt x="200" y="258"/>
                  </a:lnTo>
                  <a:lnTo>
                    <a:pt x="175" y="268"/>
                  </a:lnTo>
                  <a:lnTo>
                    <a:pt x="150" y="274"/>
                  </a:lnTo>
                  <a:lnTo>
                    <a:pt x="124" y="274"/>
                  </a:lnTo>
                  <a:lnTo>
                    <a:pt x="97" y="268"/>
                  </a:lnTo>
                  <a:lnTo>
                    <a:pt x="72" y="257"/>
                  </a:lnTo>
                  <a:lnTo>
                    <a:pt x="48" y="242"/>
                  </a:lnTo>
                  <a:lnTo>
                    <a:pt x="30" y="222"/>
                  </a:lnTo>
                  <a:lnTo>
                    <a:pt x="16" y="200"/>
                  </a:lnTo>
                  <a:lnTo>
                    <a:pt x="5" y="177"/>
                  </a:lnTo>
                  <a:lnTo>
                    <a:pt x="0" y="151"/>
                  </a:lnTo>
                  <a:lnTo>
                    <a:pt x="0" y="124"/>
                  </a:lnTo>
                  <a:lnTo>
                    <a:pt x="5" y="97"/>
                  </a:lnTo>
                  <a:lnTo>
                    <a:pt x="16" y="72"/>
                  </a:lnTo>
                  <a:lnTo>
                    <a:pt x="31" y="49"/>
                  </a:lnTo>
                  <a:lnTo>
                    <a:pt x="51" y="30"/>
                  </a:lnTo>
                  <a:lnTo>
                    <a:pt x="73" y="16"/>
                  </a:lnTo>
                  <a:lnTo>
                    <a:pt x="97" y="5"/>
                  </a:lnTo>
                  <a:lnTo>
                    <a:pt x="123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5367733" y="4094342"/>
              <a:ext cx="419100" cy="419100"/>
            </a:xfrm>
            <a:custGeom>
              <a:avLst/>
              <a:gdLst>
                <a:gd name="T0" fmla="*/ 144 w 264"/>
                <a:gd name="T1" fmla="*/ 0 h 264"/>
                <a:gd name="T2" fmla="*/ 170 w 264"/>
                <a:gd name="T3" fmla="*/ 5 h 264"/>
                <a:gd name="T4" fmla="*/ 194 w 264"/>
                <a:gd name="T5" fmla="*/ 15 h 264"/>
                <a:gd name="T6" fmla="*/ 216 w 264"/>
                <a:gd name="T7" fmla="*/ 30 h 264"/>
                <a:gd name="T8" fmla="*/ 235 w 264"/>
                <a:gd name="T9" fmla="*/ 49 h 264"/>
                <a:gd name="T10" fmla="*/ 249 w 264"/>
                <a:gd name="T11" fmla="*/ 70 h 264"/>
                <a:gd name="T12" fmla="*/ 258 w 264"/>
                <a:gd name="T13" fmla="*/ 93 h 264"/>
                <a:gd name="T14" fmla="*/ 264 w 264"/>
                <a:gd name="T15" fmla="*/ 119 h 264"/>
                <a:gd name="T16" fmla="*/ 264 w 264"/>
                <a:gd name="T17" fmla="*/ 145 h 264"/>
                <a:gd name="T18" fmla="*/ 258 w 264"/>
                <a:gd name="T19" fmla="*/ 170 h 264"/>
                <a:gd name="T20" fmla="*/ 248 w 264"/>
                <a:gd name="T21" fmla="*/ 195 h 264"/>
                <a:gd name="T22" fmla="*/ 234 w 264"/>
                <a:gd name="T23" fmla="*/ 217 h 264"/>
                <a:gd name="T24" fmla="*/ 215 w 264"/>
                <a:gd name="T25" fmla="*/ 236 h 264"/>
                <a:gd name="T26" fmla="*/ 193 w 264"/>
                <a:gd name="T27" fmla="*/ 250 h 264"/>
                <a:gd name="T28" fmla="*/ 170 w 264"/>
                <a:gd name="T29" fmla="*/ 259 h 264"/>
                <a:gd name="T30" fmla="*/ 145 w 264"/>
                <a:gd name="T31" fmla="*/ 264 h 264"/>
                <a:gd name="T32" fmla="*/ 120 w 264"/>
                <a:gd name="T33" fmla="*/ 264 h 264"/>
                <a:gd name="T34" fmla="*/ 94 w 264"/>
                <a:gd name="T35" fmla="*/ 259 h 264"/>
                <a:gd name="T36" fmla="*/ 69 w 264"/>
                <a:gd name="T37" fmla="*/ 249 h 264"/>
                <a:gd name="T38" fmla="*/ 47 w 264"/>
                <a:gd name="T39" fmla="*/ 233 h 264"/>
                <a:gd name="T40" fmla="*/ 29 w 264"/>
                <a:gd name="T41" fmla="*/ 215 h 264"/>
                <a:gd name="T42" fmla="*/ 15 w 264"/>
                <a:gd name="T43" fmla="*/ 194 h 264"/>
                <a:gd name="T44" fmla="*/ 5 w 264"/>
                <a:gd name="T45" fmla="*/ 170 h 264"/>
                <a:gd name="T46" fmla="*/ 1 w 264"/>
                <a:gd name="T47" fmla="*/ 145 h 264"/>
                <a:gd name="T48" fmla="*/ 0 w 264"/>
                <a:gd name="T49" fmla="*/ 120 h 264"/>
                <a:gd name="T50" fmla="*/ 5 w 264"/>
                <a:gd name="T51" fmla="*/ 95 h 264"/>
                <a:gd name="T52" fmla="*/ 16 w 264"/>
                <a:gd name="T53" fmla="*/ 69 h 264"/>
                <a:gd name="T54" fmla="*/ 30 w 264"/>
                <a:gd name="T55" fmla="*/ 47 h 264"/>
                <a:gd name="T56" fmla="*/ 48 w 264"/>
                <a:gd name="T57" fmla="*/ 29 h 264"/>
                <a:gd name="T58" fmla="*/ 71 w 264"/>
                <a:gd name="T59" fmla="*/ 15 h 264"/>
                <a:gd name="T60" fmla="*/ 94 w 264"/>
                <a:gd name="T61" fmla="*/ 5 h 264"/>
                <a:gd name="T62" fmla="*/ 118 w 264"/>
                <a:gd name="T63" fmla="*/ 0 h 264"/>
                <a:gd name="T64" fmla="*/ 144 w 264"/>
                <a:gd name="T6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4" h="264">
                  <a:moveTo>
                    <a:pt x="144" y="0"/>
                  </a:moveTo>
                  <a:lnTo>
                    <a:pt x="170" y="5"/>
                  </a:lnTo>
                  <a:lnTo>
                    <a:pt x="194" y="15"/>
                  </a:lnTo>
                  <a:lnTo>
                    <a:pt x="216" y="30"/>
                  </a:lnTo>
                  <a:lnTo>
                    <a:pt x="235" y="49"/>
                  </a:lnTo>
                  <a:lnTo>
                    <a:pt x="249" y="70"/>
                  </a:lnTo>
                  <a:lnTo>
                    <a:pt x="258" y="93"/>
                  </a:lnTo>
                  <a:lnTo>
                    <a:pt x="264" y="119"/>
                  </a:lnTo>
                  <a:lnTo>
                    <a:pt x="264" y="145"/>
                  </a:lnTo>
                  <a:lnTo>
                    <a:pt x="258" y="170"/>
                  </a:lnTo>
                  <a:lnTo>
                    <a:pt x="248" y="195"/>
                  </a:lnTo>
                  <a:lnTo>
                    <a:pt x="234" y="217"/>
                  </a:lnTo>
                  <a:lnTo>
                    <a:pt x="215" y="236"/>
                  </a:lnTo>
                  <a:lnTo>
                    <a:pt x="193" y="250"/>
                  </a:lnTo>
                  <a:lnTo>
                    <a:pt x="170" y="259"/>
                  </a:lnTo>
                  <a:lnTo>
                    <a:pt x="145" y="264"/>
                  </a:lnTo>
                  <a:lnTo>
                    <a:pt x="120" y="264"/>
                  </a:lnTo>
                  <a:lnTo>
                    <a:pt x="94" y="259"/>
                  </a:lnTo>
                  <a:lnTo>
                    <a:pt x="69" y="249"/>
                  </a:lnTo>
                  <a:lnTo>
                    <a:pt x="47" y="233"/>
                  </a:lnTo>
                  <a:lnTo>
                    <a:pt x="29" y="215"/>
                  </a:lnTo>
                  <a:lnTo>
                    <a:pt x="15" y="194"/>
                  </a:lnTo>
                  <a:lnTo>
                    <a:pt x="5" y="170"/>
                  </a:lnTo>
                  <a:lnTo>
                    <a:pt x="1" y="145"/>
                  </a:lnTo>
                  <a:lnTo>
                    <a:pt x="0" y="120"/>
                  </a:lnTo>
                  <a:lnTo>
                    <a:pt x="5" y="95"/>
                  </a:lnTo>
                  <a:lnTo>
                    <a:pt x="16" y="69"/>
                  </a:lnTo>
                  <a:lnTo>
                    <a:pt x="30" y="47"/>
                  </a:lnTo>
                  <a:lnTo>
                    <a:pt x="48" y="29"/>
                  </a:lnTo>
                  <a:lnTo>
                    <a:pt x="71" y="15"/>
                  </a:lnTo>
                  <a:lnTo>
                    <a:pt x="94" y="5"/>
                  </a:lnTo>
                  <a:lnTo>
                    <a:pt x="118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23"/>
            <p:cNvSpPr>
              <a:spLocks/>
            </p:cNvSpPr>
            <p:nvPr/>
          </p:nvSpPr>
          <p:spPr bwMode="auto">
            <a:xfrm>
              <a:off x="865583" y="2662417"/>
              <a:ext cx="417513" cy="420688"/>
            </a:xfrm>
            <a:custGeom>
              <a:avLst/>
              <a:gdLst>
                <a:gd name="T0" fmla="*/ 143 w 263"/>
                <a:gd name="T1" fmla="*/ 0 h 265"/>
                <a:gd name="T2" fmla="*/ 169 w 263"/>
                <a:gd name="T3" fmla="*/ 6 h 265"/>
                <a:gd name="T4" fmla="*/ 195 w 263"/>
                <a:gd name="T5" fmla="*/ 16 h 265"/>
                <a:gd name="T6" fmla="*/ 217 w 263"/>
                <a:gd name="T7" fmla="*/ 30 h 265"/>
                <a:gd name="T8" fmla="*/ 234 w 263"/>
                <a:gd name="T9" fmla="*/ 49 h 265"/>
                <a:gd name="T10" fmla="*/ 248 w 263"/>
                <a:gd name="T11" fmla="*/ 71 h 265"/>
                <a:gd name="T12" fmla="*/ 259 w 263"/>
                <a:gd name="T13" fmla="*/ 95 h 265"/>
                <a:gd name="T14" fmla="*/ 263 w 263"/>
                <a:gd name="T15" fmla="*/ 119 h 265"/>
                <a:gd name="T16" fmla="*/ 263 w 263"/>
                <a:gd name="T17" fmla="*/ 145 h 265"/>
                <a:gd name="T18" fmla="*/ 259 w 263"/>
                <a:gd name="T19" fmla="*/ 170 h 265"/>
                <a:gd name="T20" fmla="*/ 248 w 263"/>
                <a:gd name="T21" fmla="*/ 195 h 265"/>
                <a:gd name="T22" fmla="*/ 233 w 263"/>
                <a:gd name="T23" fmla="*/ 217 h 265"/>
                <a:gd name="T24" fmla="*/ 214 w 263"/>
                <a:gd name="T25" fmla="*/ 236 h 265"/>
                <a:gd name="T26" fmla="*/ 193 w 263"/>
                <a:gd name="T27" fmla="*/ 250 h 265"/>
                <a:gd name="T28" fmla="*/ 169 w 263"/>
                <a:gd name="T29" fmla="*/ 259 h 265"/>
                <a:gd name="T30" fmla="*/ 144 w 263"/>
                <a:gd name="T31" fmla="*/ 265 h 265"/>
                <a:gd name="T32" fmla="*/ 119 w 263"/>
                <a:gd name="T33" fmla="*/ 265 h 265"/>
                <a:gd name="T34" fmla="*/ 93 w 263"/>
                <a:gd name="T35" fmla="*/ 259 h 265"/>
                <a:gd name="T36" fmla="*/ 69 w 263"/>
                <a:gd name="T37" fmla="*/ 250 h 265"/>
                <a:gd name="T38" fmla="*/ 47 w 263"/>
                <a:gd name="T39" fmla="*/ 235 h 265"/>
                <a:gd name="T40" fmla="*/ 28 w 263"/>
                <a:gd name="T41" fmla="*/ 216 h 265"/>
                <a:gd name="T42" fmla="*/ 14 w 263"/>
                <a:gd name="T43" fmla="*/ 194 h 265"/>
                <a:gd name="T44" fmla="*/ 5 w 263"/>
                <a:gd name="T45" fmla="*/ 170 h 265"/>
                <a:gd name="T46" fmla="*/ 0 w 263"/>
                <a:gd name="T47" fmla="*/ 146 h 265"/>
                <a:gd name="T48" fmla="*/ 0 w 263"/>
                <a:gd name="T49" fmla="*/ 120 h 265"/>
                <a:gd name="T50" fmla="*/ 5 w 263"/>
                <a:gd name="T51" fmla="*/ 95 h 265"/>
                <a:gd name="T52" fmla="*/ 15 w 263"/>
                <a:gd name="T53" fmla="*/ 70 h 265"/>
                <a:gd name="T54" fmla="*/ 30 w 263"/>
                <a:gd name="T55" fmla="*/ 48 h 265"/>
                <a:gd name="T56" fmla="*/ 49 w 263"/>
                <a:gd name="T57" fmla="*/ 29 h 265"/>
                <a:gd name="T58" fmla="*/ 70 w 263"/>
                <a:gd name="T59" fmla="*/ 15 h 265"/>
                <a:gd name="T60" fmla="*/ 93 w 263"/>
                <a:gd name="T61" fmla="*/ 6 h 265"/>
                <a:gd name="T62" fmla="*/ 118 w 263"/>
                <a:gd name="T63" fmla="*/ 0 h 265"/>
                <a:gd name="T64" fmla="*/ 143 w 263"/>
                <a:gd name="T6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65">
                  <a:moveTo>
                    <a:pt x="143" y="0"/>
                  </a:moveTo>
                  <a:lnTo>
                    <a:pt x="169" y="6"/>
                  </a:lnTo>
                  <a:lnTo>
                    <a:pt x="195" y="16"/>
                  </a:lnTo>
                  <a:lnTo>
                    <a:pt x="217" y="30"/>
                  </a:lnTo>
                  <a:lnTo>
                    <a:pt x="234" y="49"/>
                  </a:lnTo>
                  <a:lnTo>
                    <a:pt x="248" y="71"/>
                  </a:lnTo>
                  <a:lnTo>
                    <a:pt x="259" y="95"/>
                  </a:lnTo>
                  <a:lnTo>
                    <a:pt x="263" y="119"/>
                  </a:lnTo>
                  <a:lnTo>
                    <a:pt x="263" y="145"/>
                  </a:lnTo>
                  <a:lnTo>
                    <a:pt x="259" y="170"/>
                  </a:lnTo>
                  <a:lnTo>
                    <a:pt x="248" y="195"/>
                  </a:lnTo>
                  <a:lnTo>
                    <a:pt x="233" y="217"/>
                  </a:lnTo>
                  <a:lnTo>
                    <a:pt x="214" y="236"/>
                  </a:lnTo>
                  <a:lnTo>
                    <a:pt x="193" y="250"/>
                  </a:lnTo>
                  <a:lnTo>
                    <a:pt x="169" y="259"/>
                  </a:lnTo>
                  <a:lnTo>
                    <a:pt x="144" y="265"/>
                  </a:lnTo>
                  <a:lnTo>
                    <a:pt x="119" y="265"/>
                  </a:lnTo>
                  <a:lnTo>
                    <a:pt x="93" y="259"/>
                  </a:lnTo>
                  <a:lnTo>
                    <a:pt x="69" y="250"/>
                  </a:lnTo>
                  <a:lnTo>
                    <a:pt x="47" y="235"/>
                  </a:lnTo>
                  <a:lnTo>
                    <a:pt x="28" y="216"/>
                  </a:lnTo>
                  <a:lnTo>
                    <a:pt x="14" y="194"/>
                  </a:lnTo>
                  <a:lnTo>
                    <a:pt x="5" y="170"/>
                  </a:lnTo>
                  <a:lnTo>
                    <a:pt x="0" y="146"/>
                  </a:lnTo>
                  <a:lnTo>
                    <a:pt x="0" y="120"/>
                  </a:lnTo>
                  <a:lnTo>
                    <a:pt x="5" y="95"/>
                  </a:lnTo>
                  <a:lnTo>
                    <a:pt x="15" y="70"/>
                  </a:lnTo>
                  <a:lnTo>
                    <a:pt x="30" y="48"/>
                  </a:lnTo>
                  <a:lnTo>
                    <a:pt x="49" y="29"/>
                  </a:lnTo>
                  <a:lnTo>
                    <a:pt x="70" y="15"/>
                  </a:lnTo>
                  <a:lnTo>
                    <a:pt x="93" y="6"/>
                  </a:lnTo>
                  <a:lnTo>
                    <a:pt x="118" y="0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" name="자유형 8"/>
          <p:cNvSpPr>
            <a:spLocks/>
          </p:cNvSpPr>
          <p:nvPr userDrawn="1"/>
        </p:nvSpPr>
        <p:spPr bwMode="auto">
          <a:xfrm flipH="1">
            <a:off x="-13" y="2"/>
            <a:ext cx="1780188" cy="1328056"/>
          </a:xfrm>
          <a:custGeom>
            <a:avLst/>
            <a:gdLst>
              <a:gd name="connsiteX0" fmla="*/ 3432928 w 3648540"/>
              <a:gd name="connsiteY0" fmla="*/ 5482077 h 6858000"/>
              <a:gd name="connsiteX1" fmla="*/ 3489983 w 3648540"/>
              <a:gd name="connsiteY1" fmla="*/ 5741136 h 6858000"/>
              <a:gd name="connsiteX2" fmla="*/ 3513200 w 3648540"/>
              <a:gd name="connsiteY2" fmla="*/ 5868052 h 6858000"/>
              <a:gd name="connsiteX3" fmla="*/ 3489984 w 3648540"/>
              <a:gd name="connsiteY3" fmla="*/ 5741136 h 6858000"/>
              <a:gd name="connsiteX4" fmla="*/ 1399634 w 3648540"/>
              <a:gd name="connsiteY4" fmla="*/ 918689 h 6858000"/>
              <a:gd name="connsiteX5" fmla="*/ 1517611 w 3648540"/>
              <a:gd name="connsiteY5" fmla="*/ 1088986 h 6858000"/>
              <a:gd name="connsiteX6" fmla="*/ 1629769 w 3648540"/>
              <a:gd name="connsiteY6" fmla="*/ 1262781 h 6858000"/>
              <a:gd name="connsiteX7" fmla="*/ 1517612 w 3648540"/>
              <a:gd name="connsiteY7" fmla="*/ 1088987 h 6858000"/>
              <a:gd name="connsiteX8" fmla="*/ 0 w 3648540"/>
              <a:gd name="connsiteY8" fmla="*/ 0 h 6858000"/>
              <a:gd name="connsiteX9" fmla="*/ 696951 w 3648540"/>
              <a:gd name="connsiteY9" fmla="*/ 0 h 6858000"/>
              <a:gd name="connsiteX10" fmla="*/ 3648540 w 3648540"/>
              <a:gd name="connsiteY10" fmla="*/ 0 h 6858000"/>
              <a:gd name="connsiteX11" fmla="*/ 3648540 w 3648540"/>
              <a:gd name="connsiteY11" fmla="*/ 6858000 h 6858000"/>
              <a:gd name="connsiteX12" fmla="*/ 3622405 w 3648540"/>
              <a:gd name="connsiteY12" fmla="*/ 6587932 h 6858000"/>
              <a:gd name="connsiteX13" fmla="*/ 3587557 w 3648540"/>
              <a:gd name="connsiteY13" fmla="*/ 6310894 h 6858000"/>
              <a:gd name="connsiteX14" fmla="*/ 3622404 w 3648540"/>
              <a:gd name="connsiteY14" fmla="*/ 6587932 h 6858000"/>
              <a:gd name="connsiteX15" fmla="*/ 3648540 w 3648540"/>
              <a:gd name="connsiteY15" fmla="*/ 6858000 h 6858000"/>
              <a:gd name="connsiteX16" fmla="*/ 3603238 w 3648540"/>
              <a:gd name="connsiteY16" fmla="*/ 6589674 h 6858000"/>
              <a:gd name="connsiteX17" fmla="*/ 3547482 w 3648540"/>
              <a:gd name="connsiteY17" fmla="*/ 6316121 h 6858000"/>
              <a:gd name="connsiteX18" fmla="*/ 3486499 w 3648540"/>
              <a:gd name="connsiteY18" fmla="*/ 6037340 h 6858000"/>
              <a:gd name="connsiteX19" fmla="*/ 3411577 w 3648540"/>
              <a:gd name="connsiteY19" fmla="*/ 5755075 h 6858000"/>
              <a:gd name="connsiteX20" fmla="*/ 3327943 w 3648540"/>
              <a:gd name="connsiteY20" fmla="*/ 5467583 h 6858000"/>
              <a:gd name="connsiteX21" fmla="*/ 3235596 w 3648540"/>
              <a:gd name="connsiteY21" fmla="*/ 5178348 h 6858000"/>
              <a:gd name="connsiteX22" fmla="*/ 3132796 w 3648540"/>
              <a:gd name="connsiteY22" fmla="*/ 4885628 h 6858000"/>
              <a:gd name="connsiteX23" fmla="*/ 3019541 w 3648540"/>
              <a:gd name="connsiteY23" fmla="*/ 4589424 h 6858000"/>
              <a:gd name="connsiteX24" fmla="*/ 2899317 w 3648540"/>
              <a:gd name="connsiteY24" fmla="*/ 4291477 h 6858000"/>
              <a:gd name="connsiteX25" fmla="*/ 2768639 w 3648540"/>
              <a:gd name="connsiteY25" fmla="*/ 3991788 h 6858000"/>
              <a:gd name="connsiteX26" fmla="*/ 2625764 w 3648540"/>
              <a:gd name="connsiteY26" fmla="*/ 3690357 h 6858000"/>
              <a:gd name="connsiteX27" fmla="*/ 2475919 w 3648540"/>
              <a:gd name="connsiteY27" fmla="*/ 3388925 h 6858000"/>
              <a:gd name="connsiteX28" fmla="*/ 2315621 w 3648540"/>
              <a:gd name="connsiteY28" fmla="*/ 3085752 h 6858000"/>
              <a:gd name="connsiteX29" fmla="*/ 2144867 w 3648540"/>
              <a:gd name="connsiteY29" fmla="*/ 2784320 h 6858000"/>
              <a:gd name="connsiteX30" fmla="*/ 1951464 w 3648540"/>
              <a:gd name="connsiteY30" fmla="*/ 2458496 h 6858000"/>
              <a:gd name="connsiteX31" fmla="*/ 1752833 w 3648540"/>
              <a:gd name="connsiteY31" fmla="*/ 2141383 h 6858000"/>
              <a:gd name="connsiteX32" fmla="*/ 1545489 w 3648540"/>
              <a:gd name="connsiteY32" fmla="*/ 1836467 h 6858000"/>
              <a:gd name="connsiteX33" fmla="*/ 1336404 w 3648540"/>
              <a:gd name="connsiteY33" fmla="*/ 1538520 h 6858000"/>
              <a:gd name="connsiteX34" fmla="*/ 1122092 w 3648540"/>
              <a:gd name="connsiteY34" fmla="*/ 1252770 h 6858000"/>
              <a:gd name="connsiteX35" fmla="*/ 902552 w 3648540"/>
              <a:gd name="connsiteY35" fmla="*/ 977474 h 6858000"/>
              <a:gd name="connsiteX36" fmla="*/ 679527 w 3648540"/>
              <a:gd name="connsiteY36" fmla="*/ 716118 h 6858000"/>
              <a:gd name="connsiteX37" fmla="*/ 454761 w 3648540"/>
              <a:gd name="connsiteY37" fmla="*/ 463473 h 6858000"/>
              <a:gd name="connsiteX38" fmla="*/ 228252 w 3648540"/>
              <a:gd name="connsiteY38" fmla="*/ 22650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648540" h="6858000">
                <a:moveTo>
                  <a:pt x="3432928" y="5482077"/>
                </a:moveTo>
                <a:lnTo>
                  <a:pt x="3489983" y="5741136"/>
                </a:lnTo>
                <a:lnTo>
                  <a:pt x="3513200" y="5868052"/>
                </a:lnTo>
                <a:lnTo>
                  <a:pt x="3489984" y="5741136"/>
                </a:lnTo>
                <a:close/>
                <a:moveTo>
                  <a:pt x="1399634" y="918689"/>
                </a:moveTo>
                <a:lnTo>
                  <a:pt x="1517611" y="1088986"/>
                </a:lnTo>
                <a:lnTo>
                  <a:pt x="1629769" y="1262781"/>
                </a:lnTo>
                <a:lnTo>
                  <a:pt x="1517612" y="1088987"/>
                </a:lnTo>
                <a:close/>
                <a:moveTo>
                  <a:pt x="0" y="0"/>
                </a:moveTo>
                <a:lnTo>
                  <a:pt x="696951" y="0"/>
                </a:lnTo>
                <a:lnTo>
                  <a:pt x="3648540" y="0"/>
                </a:lnTo>
                <a:lnTo>
                  <a:pt x="3648540" y="6858000"/>
                </a:lnTo>
                <a:lnTo>
                  <a:pt x="3622405" y="6587932"/>
                </a:lnTo>
                <a:lnTo>
                  <a:pt x="3587557" y="6310894"/>
                </a:lnTo>
                <a:lnTo>
                  <a:pt x="3622404" y="6587932"/>
                </a:lnTo>
                <a:lnTo>
                  <a:pt x="3648540" y="6858000"/>
                </a:lnTo>
                <a:lnTo>
                  <a:pt x="3603238" y="6589674"/>
                </a:lnTo>
                <a:lnTo>
                  <a:pt x="3547482" y="6316121"/>
                </a:lnTo>
                <a:lnTo>
                  <a:pt x="3486499" y="6037340"/>
                </a:lnTo>
                <a:lnTo>
                  <a:pt x="3411577" y="5755075"/>
                </a:lnTo>
                <a:lnTo>
                  <a:pt x="3327943" y="5467583"/>
                </a:lnTo>
                <a:lnTo>
                  <a:pt x="3235596" y="5178348"/>
                </a:lnTo>
                <a:lnTo>
                  <a:pt x="3132796" y="4885628"/>
                </a:lnTo>
                <a:lnTo>
                  <a:pt x="3019541" y="4589424"/>
                </a:lnTo>
                <a:lnTo>
                  <a:pt x="2899317" y="4291477"/>
                </a:lnTo>
                <a:lnTo>
                  <a:pt x="2768639" y="3991788"/>
                </a:lnTo>
                <a:lnTo>
                  <a:pt x="2625764" y="3690357"/>
                </a:lnTo>
                <a:lnTo>
                  <a:pt x="2475919" y="3388925"/>
                </a:lnTo>
                <a:lnTo>
                  <a:pt x="2315621" y="3085752"/>
                </a:lnTo>
                <a:lnTo>
                  <a:pt x="2144867" y="2784320"/>
                </a:lnTo>
                <a:lnTo>
                  <a:pt x="1951464" y="2458496"/>
                </a:lnTo>
                <a:lnTo>
                  <a:pt x="1752833" y="2141383"/>
                </a:lnTo>
                <a:lnTo>
                  <a:pt x="1545489" y="1836467"/>
                </a:lnTo>
                <a:lnTo>
                  <a:pt x="1336404" y="1538520"/>
                </a:lnTo>
                <a:lnTo>
                  <a:pt x="1122092" y="1252770"/>
                </a:lnTo>
                <a:lnTo>
                  <a:pt x="902552" y="977474"/>
                </a:lnTo>
                <a:lnTo>
                  <a:pt x="679527" y="716118"/>
                </a:lnTo>
                <a:lnTo>
                  <a:pt x="454761" y="463473"/>
                </a:lnTo>
                <a:lnTo>
                  <a:pt x="228252" y="226509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94000">
                <a:schemeClr val="bg2">
                  <a:lumMod val="90000"/>
                  <a:alpha val="57000"/>
                </a:schemeClr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0" name="자유형 9"/>
          <p:cNvSpPr>
            <a:spLocks/>
          </p:cNvSpPr>
          <p:nvPr userDrawn="1"/>
        </p:nvSpPr>
        <p:spPr bwMode="auto">
          <a:xfrm flipH="1">
            <a:off x="-12" y="2"/>
            <a:ext cx="964291" cy="1328056"/>
          </a:xfrm>
          <a:custGeom>
            <a:avLst/>
            <a:gdLst>
              <a:gd name="connsiteX0" fmla="*/ 0 w 2689225"/>
              <a:gd name="connsiteY0" fmla="*/ 0 h 6248400"/>
              <a:gd name="connsiteX1" fmla="*/ 2689225 w 2689225"/>
              <a:gd name="connsiteY1" fmla="*/ 0 h 6248400"/>
              <a:gd name="connsiteX2" fmla="*/ 2689225 w 2689225"/>
              <a:gd name="connsiteY2" fmla="*/ 6248400 h 6248400"/>
              <a:gd name="connsiteX3" fmla="*/ 2665413 w 2689225"/>
              <a:gd name="connsiteY3" fmla="*/ 6002338 h 6248400"/>
              <a:gd name="connsiteX4" fmla="*/ 2633663 w 2689225"/>
              <a:gd name="connsiteY4" fmla="*/ 5749925 h 6248400"/>
              <a:gd name="connsiteX5" fmla="*/ 2592387 w 2689225"/>
              <a:gd name="connsiteY5" fmla="*/ 5491163 h 6248400"/>
              <a:gd name="connsiteX6" fmla="*/ 2544763 w 2689225"/>
              <a:gd name="connsiteY6" fmla="*/ 5230813 h 6248400"/>
              <a:gd name="connsiteX7" fmla="*/ 2486025 w 2689225"/>
              <a:gd name="connsiteY7" fmla="*/ 4964113 h 6248400"/>
              <a:gd name="connsiteX8" fmla="*/ 2419350 w 2689225"/>
              <a:gd name="connsiteY8" fmla="*/ 4695825 h 6248400"/>
              <a:gd name="connsiteX9" fmla="*/ 2346325 w 2689225"/>
              <a:gd name="connsiteY9" fmla="*/ 4422775 h 6248400"/>
              <a:gd name="connsiteX10" fmla="*/ 2262187 w 2689225"/>
              <a:gd name="connsiteY10" fmla="*/ 4144963 h 6248400"/>
              <a:gd name="connsiteX11" fmla="*/ 2171700 w 2689225"/>
              <a:gd name="connsiteY11" fmla="*/ 3867150 h 6248400"/>
              <a:gd name="connsiteX12" fmla="*/ 2070100 w 2689225"/>
              <a:gd name="connsiteY12" fmla="*/ 3586163 h 6248400"/>
              <a:gd name="connsiteX13" fmla="*/ 1960563 w 2689225"/>
              <a:gd name="connsiteY13" fmla="*/ 3303588 h 6248400"/>
              <a:gd name="connsiteX14" fmla="*/ 1843087 w 2689225"/>
              <a:gd name="connsiteY14" fmla="*/ 3021013 h 6248400"/>
              <a:gd name="connsiteX15" fmla="*/ 1717675 w 2689225"/>
              <a:gd name="connsiteY15" fmla="*/ 2736850 h 6248400"/>
              <a:gd name="connsiteX16" fmla="*/ 1582737 w 2689225"/>
              <a:gd name="connsiteY16" fmla="*/ 2452688 h 6248400"/>
              <a:gd name="connsiteX17" fmla="*/ 1425575 w 2689225"/>
              <a:gd name="connsiteY17" fmla="*/ 2141538 h 6248400"/>
              <a:gd name="connsiteX18" fmla="*/ 1265237 w 2689225"/>
              <a:gd name="connsiteY18" fmla="*/ 1841500 h 6248400"/>
              <a:gd name="connsiteX19" fmla="*/ 1095375 w 2689225"/>
              <a:gd name="connsiteY19" fmla="*/ 1547813 h 6248400"/>
              <a:gd name="connsiteX20" fmla="*/ 923925 w 2689225"/>
              <a:gd name="connsiteY20" fmla="*/ 1265238 h 6248400"/>
              <a:gd name="connsiteX21" fmla="*/ 747713 w 2689225"/>
              <a:gd name="connsiteY21" fmla="*/ 992188 h 6248400"/>
              <a:gd name="connsiteX22" fmla="*/ 565150 w 2689225"/>
              <a:gd name="connsiteY22" fmla="*/ 728663 h 6248400"/>
              <a:gd name="connsiteX23" fmla="*/ 379413 w 2689225"/>
              <a:gd name="connsiteY23" fmla="*/ 474663 h 6248400"/>
              <a:gd name="connsiteX24" fmla="*/ 192087 w 2689225"/>
              <a:gd name="connsiteY24" fmla="*/ 231775 h 6248400"/>
              <a:gd name="connsiteX25" fmla="*/ 0 w 2689225"/>
              <a:gd name="connsiteY25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9225" h="6248400">
                <a:moveTo>
                  <a:pt x="0" y="0"/>
                </a:moveTo>
                <a:lnTo>
                  <a:pt x="2689225" y="0"/>
                </a:lnTo>
                <a:lnTo>
                  <a:pt x="2689225" y="6248400"/>
                </a:lnTo>
                <a:lnTo>
                  <a:pt x="2665413" y="6002338"/>
                </a:lnTo>
                <a:lnTo>
                  <a:pt x="2633663" y="5749925"/>
                </a:lnTo>
                <a:lnTo>
                  <a:pt x="2592387" y="5491163"/>
                </a:lnTo>
                <a:lnTo>
                  <a:pt x="2544763" y="5230813"/>
                </a:lnTo>
                <a:lnTo>
                  <a:pt x="2486025" y="4964113"/>
                </a:lnTo>
                <a:lnTo>
                  <a:pt x="2419350" y="4695825"/>
                </a:lnTo>
                <a:lnTo>
                  <a:pt x="2346325" y="4422775"/>
                </a:lnTo>
                <a:lnTo>
                  <a:pt x="2262187" y="4144963"/>
                </a:lnTo>
                <a:lnTo>
                  <a:pt x="2171700" y="3867150"/>
                </a:lnTo>
                <a:lnTo>
                  <a:pt x="2070100" y="3586163"/>
                </a:lnTo>
                <a:lnTo>
                  <a:pt x="1960563" y="3303588"/>
                </a:lnTo>
                <a:lnTo>
                  <a:pt x="1843087" y="3021013"/>
                </a:lnTo>
                <a:lnTo>
                  <a:pt x="1717675" y="2736850"/>
                </a:lnTo>
                <a:lnTo>
                  <a:pt x="1582737" y="2452688"/>
                </a:lnTo>
                <a:lnTo>
                  <a:pt x="1425575" y="2141538"/>
                </a:lnTo>
                <a:lnTo>
                  <a:pt x="1265237" y="1841500"/>
                </a:lnTo>
                <a:lnTo>
                  <a:pt x="1095375" y="1547813"/>
                </a:lnTo>
                <a:lnTo>
                  <a:pt x="923925" y="1265238"/>
                </a:lnTo>
                <a:lnTo>
                  <a:pt x="747713" y="992188"/>
                </a:lnTo>
                <a:lnTo>
                  <a:pt x="565150" y="728663"/>
                </a:lnTo>
                <a:lnTo>
                  <a:pt x="379413" y="474663"/>
                </a:lnTo>
                <a:lnTo>
                  <a:pt x="192087" y="2317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73000">
                <a:srgbClr val="0075C9"/>
              </a:gs>
            </a:gsLst>
            <a:lin ang="180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 rot="10800000" flipH="1">
            <a:off x="10961097" y="5538650"/>
            <a:ext cx="1248348" cy="1319349"/>
            <a:chOff x="9207618" y="0"/>
            <a:chExt cx="2984382" cy="560961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>
              <a:off x="9207618" y="0"/>
              <a:ext cx="2984382" cy="5609612"/>
            </a:xfrm>
            <a:custGeom>
              <a:avLst/>
              <a:gdLst>
                <a:gd name="connsiteX0" fmla="*/ 3432928 w 3648540"/>
                <a:gd name="connsiteY0" fmla="*/ 5482077 h 6858000"/>
                <a:gd name="connsiteX1" fmla="*/ 3489983 w 3648540"/>
                <a:gd name="connsiteY1" fmla="*/ 5741136 h 6858000"/>
                <a:gd name="connsiteX2" fmla="*/ 3513200 w 3648540"/>
                <a:gd name="connsiteY2" fmla="*/ 5868052 h 6858000"/>
                <a:gd name="connsiteX3" fmla="*/ 3489984 w 3648540"/>
                <a:gd name="connsiteY3" fmla="*/ 5741136 h 6858000"/>
                <a:gd name="connsiteX4" fmla="*/ 1399634 w 3648540"/>
                <a:gd name="connsiteY4" fmla="*/ 918689 h 6858000"/>
                <a:gd name="connsiteX5" fmla="*/ 1517611 w 3648540"/>
                <a:gd name="connsiteY5" fmla="*/ 1088986 h 6858000"/>
                <a:gd name="connsiteX6" fmla="*/ 1629769 w 3648540"/>
                <a:gd name="connsiteY6" fmla="*/ 1262781 h 6858000"/>
                <a:gd name="connsiteX7" fmla="*/ 1517612 w 3648540"/>
                <a:gd name="connsiteY7" fmla="*/ 1088987 h 6858000"/>
                <a:gd name="connsiteX8" fmla="*/ 0 w 3648540"/>
                <a:gd name="connsiteY8" fmla="*/ 0 h 6858000"/>
                <a:gd name="connsiteX9" fmla="*/ 696951 w 3648540"/>
                <a:gd name="connsiteY9" fmla="*/ 0 h 6858000"/>
                <a:gd name="connsiteX10" fmla="*/ 3648540 w 3648540"/>
                <a:gd name="connsiteY10" fmla="*/ 0 h 6858000"/>
                <a:gd name="connsiteX11" fmla="*/ 3648540 w 3648540"/>
                <a:gd name="connsiteY11" fmla="*/ 6858000 h 6858000"/>
                <a:gd name="connsiteX12" fmla="*/ 3622405 w 3648540"/>
                <a:gd name="connsiteY12" fmla="*/ 6587932 h 6858000"/>
                <a:gd name="connsiteX13" fmla="*/ 3587557 w 3648540"/>
                <a:gd name="connsiteY13" fmla="*/ 6310894 h 6858000"/>
                <a:gd name="connsiteX14" fmla="*/ 3622404 w 3648540"/>
                <a:gd name="connsiteY14" fmla="*/ 6587932 h 6858000"/>
                <a:gd name="connsiteX15" fmla="*/ 3648540 w 3648540"/>
                <a:gd name="connsiteY15" fmla="*/ 6858000 h 6858000"/>
                <a:gd name="connsiteX16" fmla="*/ 3603238 w 3648540"/>
                <a:gd name="connsiteY16" fmla="*/ 6589674 h 6858000"/>
                <a:gd name="connsiteX17" fmla="*/ 3547482 w 3648540"/>
                <a:gd name="connsiteY17" fmla="*/ 6316121 h 6858000"/>
                <a:gd name="connsiteX18" fmla="*/ 3486499 w 3648540"/>
                <a:gd name="connsiteY18" fmla="*/ 6037340 h 6858000"/>
                <a:gd name="connsiteX19" fmla="*/ 3411577 w 3648540"/>
                <a:gd name="connsiteY19" fmla="*/ 5755075 h 6858000"/>
                <a:gd name="connsiteX20" fmla="*/ 3327943 w 3648540"/>
                <a:gd name="connsiteY20" fmla="*/ 5467583 h 6858000"/>
                <a:gd name="connsiteX21" fmla="*/ 3235596 w 3648540"/>
                <a:gd name="connsiteY21" fmla="*/ 5178348 h 6858000"/>
                <a:gd name="connsiteX22" fmla="*/ 3132796 w 3648540"/>
                <a:gd name="connsiteY22" fmla="*/ 4885628 h 6858000"/>
                <a:gd name="connsiteX23" fmla="*/ 3019541 w 3648540"/>
                <a:gd name="connsiteY23" fmla="*/ 4589424 h 6858000"/>
                <a:gd name="connsiteX24" fmla="*/ 2899317 w 3648540"/>
                <a:gd name="connsiteY24" fmla="*/ 4291477 h 6858000"/>
                <a:gd name="connsiteX25" fmla="*/ 2768639 w 3648540"/>
                <a:gd name="connsiteY25" fmla="*/ 3991788 h 6858000"/>
                <a:gd name="connsiteX26" fmla="*/ 2625764 w 3648540"/>
                <a:gd name="connsiteY26" fmla="*/ 3690357 h 6858000"/>
                <a:gd name="connsiteX27" fmla="*/ 2475919 w 3648540"/>
                <a:gd name="connsiteY27" fmla="*/ 3388925 h 6858000"/>
                <a:gd name="connsiteX28" fmla="*/ 2315621 w 3648540"/>
                <a:gd name="connsiteY28" fmla="*/ 3085752 h 6858000"/>
                <a:gd name="connsiteX29" fmla="*/ 2144867 w 3648540"/>
                <a:gd name="connsiteY29" fmla="*/ 2784320 h 6858000"/>
                <a:gd name="connsiteX30" fmla="*/ 1951464 w 3648540"/>
                <a:gd name="connsiteY30" fmla="*/ 2458496 h 6858000"/>
                <a:gd name="connsiteX31" fmla="*/ 1752833 w 3648540"/>
                <a:gd name="connsiteY31" fmla="*/ 2141383 h 6858000"/>
                <a:gd name="connsiteX32" fmla="*/ 1545489 w 3648540"/>
                <a:gd name="connsiteY32" fmla="*/ 1836467 h 6858000"/>
                <a:gd name="connsiteX33" fmla="*/ 1336404 w 3648540"/>
                <a:gd name="connsiteY33" fmla="*/ 1538520 h 6858000"/>
                <a:gd name="connsiteX34" fmla="*/ 1122092 w 3648540"/>
                <a:gd name="connsiteY34" fmla="*/ 1252770 h 6858000"/>
                <a:gd name="connsiteX35" fmla="*/ 902552 w 3648540"/>
                <a:gd name="connsiteY35" fmla="*/ 977474 h 6858000"/>
                <a:gd name="connsiteX36" fmla="*/ 679527 w 3648540"/>
                <a:gd name="connsiteY36" fmla="*/ 716118 h 6858000"/>
                <a:gd name="connsiteX37" fmla="*/ 454761 w 3648540"/>
                <a:gd name="connsiteY37" fmla="*/ 463473 h 6858000"/>
                <a:gd name="connsiteX38" fmla="*/ 228252 w 3648540"/>
                <a:gd name="connsiteY38" fmla="*/ 22650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48540" h="6858000">
                  <a:moveTo>
                    <a:pt x="3432928" y="5482077"/>
                  </a:moveTo>
                  <a:lnTo>
                    <a:pt x="3489983" y="5741136"/>
                  </a:lnTo>
                  <a:lnTo>
                    <a:pt x="3513200" y="5868052"/>
                  </a:lnTo>
                  <a:lnTo>
                    <a:pt x="3489984" y="5741136"/>
                  </a:lnTo>
                  <a:close/>
                  <a:moveTo>
                    <a:pt x="1399634" y="918689"/>
                  </a:moveTo>
                  <a:lnTo>
                    <a:pt x="1517611" y="1088986"/>
                  </a:lnTo>
                  <a:lnTo>
                    <a:pt x="1629769" y="1262781"/>
                  </a:lnTo>
                  <a:lnTo>
                    <a:pt x="1517612" y="1088987"/>
                  </a:lnTo>
                  <a:close/>
                  <a:moveTo>
                    <a:pt x="0" y="0"/>
                  </a:moveTo>
                  <a:lnTo>
                    <a:pt x="696951" y="0"/>
                  </a:lnTo>
                  <a:lnTo>
                    <a:pt x="3648540" y="0"/>
                  </a:lnTo>
                  <a:lnTo>
                    <a:pt x="3648540" y="6858000"/>
                  </a:lnTo>
                  <a:lnTo>
                    <a:pt x="3622405" y="6587932"/>
                  </a:lnTo>
                  <a:lnTo>
                    <a:pt x="3587557" y="6310894"/>
                  </a:lnTo>
                  <a:lnTo>
                    <a:pt x="3622404" y="6587932"/>
                  </a:lnTo>
                  <a:lnTo>
                    <a:pt x="3648540" y="6858000"/>
                  </a:lnTo>
                  <a:lnTo>
                    <a:pt x="3603238" y="6589674"/>
                  </a:lnTo>
                  <a:lnTo>
                    <a:pt x="3547482" y="6316121"/>
                  </a:lnTo>
                  <a:lnTo>
                    <a:pt x="3486499" y="6037340"/>
                  </a:lnTo>
                  <a:lnTo>
                    <a:pt x="3411577" y="5755075"/>
                  </a:lnTo>
                  <a:lnTo>
                    <a:pt x="3327943" y="5467583"/>
                  </a:lnTo>
                  <a:lnTo>
                    <a:pt x="3235596" y="5178348"/>
                  </a:lnTo>
                  <a:lnTo>
                    <a:pt x="3132796" y="4885628"/>
                  </a:lnTo>
                  <a:lnTo>
                    <a:pt x="3019541" y="4589424"/>
                  </a:lnTo>
                  <a:lnTo>
                    <a:pt x="2899317" y="4291477"/>
                  </a:lnTo>
                  <a:lnTo>
                    <a:pt x="2768639" y="3991788"/>
                  </a:lnTo>
                  <a:lnTo>
                    <a:pt x="2625764" y="3690357"/>
                  </a:lnTo>
                  <a:lnTo>
                    <a:pt x="2475919" y="3388925"/>
                  </a:lnTo>
                  <a:lnTo>
                    <a:pt x="2315621" y="3085752"/>
                  </a:lnTo>
                  <a:lnTo>
                    <a:pt x="2144867" y="2784320"/>
                  </a:lnTo>
                  <a:lnTo>
                    <a:pt x="1951464" y="2458496"/>
                  </a:lnTo>
                  <a:lnTo>
                    <a:pt x="1752833" y="2141383"/>
                  </a:lnTo>
                  <a:lnTo>
                    <a:pt x="1545489" y="1836467"/>
                  </a:lnTo>
                  <a:lnTo>
                    <a:pt x="1336404" y="1538520"/>
                  </a:lnTo>
                  <a:lnTo>
                    <a:pt x="1122092" y="1252770"/>
                  </a:lnTo>
                  <a:lnTo>
                    <a:pt x="902552" y="977474"/>
                  </a:lnTo>
                  <a:lnTo>
                    <a:pt x="679527" y="716118"/>
                  </a:lnTo>
                  <a:lnTo>
                    <a:pt x="454761" y="463473"/>
                  </a:lnTo>
                  <a:lnTo>
                    <a:pt x="228252" y="226509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94000">
                  <a:schemeClr val="bg2">
                    <a:lumMod val="90000"/>
                    <a:alpha val="57000"/>
                  </a:schemeClr>
                </a:gs>
              </a:gsLst>
              <a:lin ang="18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>
              <a:off x="10121583" y="0"/>
              <a:ext cx="2070417" cy="5609612"/>
            </a:xfrm>
            <a:custGeom>
              <a:avLst/>
              <a:gdLst>
                <a:gd name="connsiteX0" fmla="*/ 0 w 2689225"/>
                <a:gd name="connsiteY0" fmla="*/ 0 h 6248400"/>
                <a:gd name="connsiteX1" fmla="*/ 2689225 w 2689225"/>
                <a:gd name="connsiteY1" fmla="*/ 0 h 6248400"/>
                <a:gd name="connsiteX2" fmla="*/ 2689225 w 2689225"/>
                <a:gd name="connsiteY2" fmla="*/ 6248400 h 6248400"/>
                <a:gd name="connsiteX3" fmla="*/ 2665413 w 2689225"/>
                <a:gd name="connsiteY3" fmla="*/ 6002338 h 6248400"/>
                <a:gd name="connsiteX4" fmla="*/ 2633663 w 2689225"/>
                <a:gd name="connsiteY4" fmla="*/ 5749925 h 6248400"/>
                <a:gd name="connsiteX5" fmla="*/ 2592387 w 2689225"/>
                <a:gd name="connsiteY5" fmla="*/ 5491163 h 6248400"/>
                <a:gd name="connsiteX6" fmla="*/ 2544763 w 2689225"/>
                <a:gd name="connsiteY6" fmla="*/ 5230813 h 6248400"/>
                <a:gd name="connsiteX7" fmla="*/ 2486025 w 2689225"/>
                <a:gd name="connsiteY7" fmla="*/ 4964113 h 6248400"/>
                <a:gd name="connsiteX8" fmla="*/ 2419350 w 2689225"/>
                <a:gd name="connsiteY8" fmla="*/ 4695825 h 6248400"/>
                <a:gd name="connsiteX9" fmla="*/ 2346325 w 2689225"/>
                <a:gd name="connsiteY9" fmla="*/ 4422775 h 6248400"/>
                <a:gd name="connsiteX10" fmla="*/ 2262187 w 2689225"/>
                <a:gd name="connsiteY10" fmla="*/ 4144963 h 6248400"/>
                <a:gd name="connsiteX11" fmla="*/ 2171700 w 2689225"/>
                <a:gd name="connsiteY11" fmla="*/ 3867150 h 6248400"/>
                <a:gd name="connsiteX12" fmla="*/ 2070100 w 2689225"/>
                <a:gd name="connsiteY12" fmla="*/ 3586163 h 6248400"/>
                <a:gd name="connsiteX13" fmla="*/ 1960563 w 2689225"/>
                <a:gd name="connsiteY13" fmla="*/ 3303588 h 6248400"/>
                <a:gd name="connsiteX14" fmla="*/ 1843087 w 2689225"/>
                <a:gd name="connsiteY14" fmla="*/ 3021013 h 6248400"/>
                <a:gd name="connsiteX15" fmla="*/ 1717675 w 2689225"/>
                <a:gd name="connsiteY15" fmla="*/ 2736850 h 6248400"/>
                <a:gd name="connsiteX16" fmla="*/ 1582737 w 2689225"/>
                <a:gd name="connsiteY16" fmla="*/ 2452688 h 6248400"/>
                <a:gd name="connsiteX17" fmla="*/ 1425575 w 2689225"/>
                <a:gd name="connsiteY17" fmla="*/ 2141538 h 6248400"/>
                <a:gd name="connsiteX18" fmla="*/ 1265237 w 2689225"/>
                <a:gd name="connsiteY18" fmla="*/ 1841500 h 6248400"/>
                <a:gd name="connsiteX19" fmla="*/ 1095375 w 2689225"/>
                <a:gd name="connsiteY19" fmla="*/ 1547813 h 6248400"/>
                <a:gd name="connsiteX20" fmla="*/ 923925 w 2689225"/>
                <a:gd name="connsiteY20" fmla="*/ 1265238 h 6248400"/>
                <a:gd name="connsiteX21" fmla="*/ 747713 w 2689225"/>
                <a:gd name="connsiteY21" fmla="*/ 992188 h 6248400"/>
                <a:gd name="connsiteX22" fmla="*/ 565150 w 2689225"/>
                <a:gd name="connsiteY22" fmla="*/ 728663 h 6248400"/>
                <a:gd name="connsiteX23" fmla="*/ 379413 w 2689225"/>
                <a:gd name="connsiteY23" fmla="*/ 474663 h 6248400"/>
                <a:gd name="connsiteX24" fmla="*/ 192087 w 2689225"/>
                <a:gd name="connsiteY24" fmla="*/ 231775 h 6248400"/>
                <a:gd name="connsiteX25" fmla="*/ 0 w 2689225"/>
                <a:gd name="connsiteY25" fmla="*/ 0 h 624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89225" h="6248400">
                  <a:moveTo>
                    <a:pt x="0" y="0"/>
                  </a:moveTo>
                  <a:lnTo>
                    <a:pt x="2689225" y="0"/>
                  </a:lnTo>
                  <a:lnTo>
                    <a:pt x="2689225" y="6248400"/>
                  </a:lnTo>
                  <a:lnTo>
                    <a:pt x="2665413" y="6002338"/>
                  </a:lnTo>
                  <a:lnTo>
                    <a:pt x="2633663" y="5749925"/>
                  </a:lnTo>
                  <a:lnTo>
                    <a:pt x="2592387" y="5491163"/>
                  </a:lnTo>
                  <a:lnTo>
                    <a:pt x="2544763" y="5230813"/>
                  </a:lnTo>
                  <a:lnTo>
                    <a:pt x="2486025" y="4964113"/>
                  </a:lnTo>
                  <a:lnTo>
                    <a:pt x="2419350" y="4695825"/>
                  </a:lnTo>
                  <a:lnTo>
                    <a:pt x="2346325" y="4422775"/>
                  </a:lnTo>
                  <a:lnTo>
                    <a:pt x="2262187" y="4144963"/>
                  </a:lnTo>
                  <a:lnTo>
                    <a:pt x="2171700" y="3867150"/>
                  </a:lnTo>
                  <a:lnTo>
                    <a:pt x="2070100" y="3586163"/>
                  </a:lnTo>
                  <a:lnTo>
                    <a:pt x="1960563" y="3303588"/>
                  </a:lnTo>
                  <a:lnTo>
                    <a:pt x="1843087" y="3021013"/>
                  </a:lnTo>
                  <a:lnTo>
                    <a:pt x="1717675" y="2736850"/>
                  </a:lnTo>
                  <a:lnTo>
                    <a:pt x="1582737" y="2452688"/>
                  </a:lnTo>
                  <a:lnTo>
                    <a:pt x="1425575" y="2141538"/>
                  </a:lnTo>
                  <a:lnTo>
                    <a:pt x="1265237" y="1841500"/>
                  </a:lnTo>
                  <a:lnTo>
                    <a:pt x="1095375" y="1547813"/>
                  </a:lnTo>
                  <a:lnTo>
                    <a:pt x="923925" y="1265238"/>
                  </a:lnTo>
                  <a:lnTo>
                    <a:pt x="747713" y="992188"/>
                  </a:lnTo>
                  <a:lnTo>
                    <a:pt x="565150" y="728663"/>
                  </a:lnTo>
                  <a:lnTo>
                    <a:pt x="379413" y="474663"/>
                  </a:lnTo>
                  <a:lnTo>
                    <a:pt x="192087" y="23177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73000">
                  <a:srgbClr val="0075C9"/>
                </a:gs>
              </a:gsLst>
              <a:lin ang="18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A39815-6DA5-473B-B05A-67F36BC38975}"/>
              </a:ext>
            </a:extLst>
          </p:cNvPr>
          <p:cNvSpPr txBox="1"/>
          <p:nvPr userDrawn="1"/>
        </p:nvSpPr>
        <p:spPr>
          <a:xfrm>
            <a:off x="11687361" y="6450780"/>
            <a:ext cx="4203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914400" latinLnBrk="1">
              <a:defRPr/>
            </a:pPr>
            <a:fld id="{6769D37B-7FFD-4C77-949D-F0EF12D66C04}" type="slidenum">
              <a:rPr lang="en-US" altLang="ko-KR" sz="1200" smtClean="0">
                <a:ln>
                  <a:solidFill>
                    <a:srgbClr val="D6E8FE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Arial" panose="020B0604020202020204" pitchFamily="34" charset="0"/>
              </a:rPr>
              <a:t>‹#›</a:t>
            </a:fld>
            <a:endParaRPr lang="en-US" altLang="ko-KR" sz="1200" dirty="0">
              <a:ln>
                <a:solidFill>
                  <a:srgbClr val="D6E8FE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967" y="69289"/>
            <a:ext cx="1628033" cy="450374"/>
          </a:xfrm>
          <a:prstGeom prst="rect">
            <a:avLst/>
          </a:prstGeom>
        </p:spPr>
      </p:pic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  <a:lvl2pPr marL="803275" indent="-346075"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>
              <a:buFont typeface="KoPub돋움체 Medium" panose="02020603020101020101" pitchFamily="18" charset="-127"/>
              <a:buChar char="-"/>
              <a:defRPr>
                <a:solidFill>
                  <a:schemeClr val="accent6">
                    <a:lumMod val="75000"/>
                  </a:schemeClr>
                </a:solidFill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8E685A6-39FD-46D3-8895-370725FB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90659"/>
            <a:ext cx="11306175" cy="555408"/>
          </a:xfrm>
        </p:spPr>
        <p:txBody>
          <a:bodyPr/>
          <a:lstStyle>
            <a:lvl1pPr>
              <a:defRPr sz="4000">
                <a:solidFill>
                  <a:srgbClr val="00009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75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3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7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4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1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40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81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D9D9A-DF4E-49CC-93D7-F62C5B53AAC1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17FD-367C-434D-8ABC-01924DC50D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ynaUaAaAL-c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8z9_3A3Sy-w?feature=oembed" TargetMode="Externa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it.ly/3TeFa1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1e1puLL4Ncs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antlab.co.kr/web/?top=tech&amp;sub=ai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ggg8657/DeepSeek_multimodal_understanding_comparison/blob/main/AI_CCTV_domestic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q1BH_Csf6BU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ZFGcclJ7dXs?feature=oembe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CfCYjsy4bIg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VwGv3nsGeq0?start=143&amp;feature=oembe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patents.google.com/patent/US10810494B2/en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CfCYjsy4bIg?feature=oembed" TargetMode="External"/><Relationship Id="rId5" Type="http://schemas.openxmlformats.org/officeDocument/2006/relationships/image" Target="../media/image26.jpeg"/><Relationship Id="rId4" Type="http://schemas.openxmlformats.org/officeDocument/2006/relationships/hyperlink" Target="https://youtu.be/CfCYjsy4bIg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029265" y="3844748"/>
            <a:ext cx="2355730" cy="1246508"/>
            <a:chOff x="5393591" y="11870310"/>
            <a:chExt cx="2524240" cy="1335673"/>
          </a:xfrm>
          <a:solidFill>
            <a:schemeClr val="bg1">
              <a:lumMod val="95000"/>
            </a:schemeClr>
          </a:solidFill>
        </p:grpSpPr>
        <p:sp>
          <p:nvSpPr>
            <p:cNvPr id="28" name="Freeform 63"/>
            <p:cNvSpPr>
              <a:spLocks/>
            </p:cNvSpPr>
            <p:nvPr/>
          </p:nvSpPr>
          <p:spPr bwMode="auto">
            <a:xfrm>
              <a:off x="6396057" y="11998054"/>
              <a:ext cx="243484" cy="229187"/>
            </a:xfrm>
            <a:custGeom>
              <a:avLst/>
              <a:gdLst>
                <a:gd name="T0" fmla="*/ 39 w 128"/>
                <a:gd name="T1" fmla="*/ 0 h 122"/>
                <a:gd name="T2" fmla="*/ 99 w 128"/>
                <a:gd name="T3" fmla="*/ 0 h 122"/>
                <a:gd name="T4" fmla="*/ 103 w 128"/>
                <a:gd name="T5" fmla="*/ 1 h 122"/>
                <a:gd name="T6" fmla="*/ 105 w 128"/>
                <a:gd name="T7" fmla="*/ 3 h 122"/>
                <a:gd name="T8" fmla="*/ 107 w 128"/>
                <a:gd name="T9" fmla="*/ 5 h 122"/>
                <a:gd name="T10" fmla="*/ 128 w 128"/>
                <a:gd name="T11" fmla="*/ 42 h 122"/>
                <a:gd name="T12" fmla="*/ 123 w 128"/>
                <a:gd name="T13" fmla="*/ 42 h 122"/>
                <a:gd name="T14" fmla="*/ 117 w 128"/>
                <a:gd name="T15" fmla="*/ 46 h 122"/>
                <a:gd name="T16" fmla="*/ 113 w 128"/>
                <a:gd name="T17" fmla="*/ 52 h 122"/>
                <a:gd name="T18" fmla="*/ 94 w 128"/>
                <a:gd name="T19" fmla="*/ 19 h 122"/>
                <a:gd name="T20" fmla="*/ 45 w 128"/>
                <a:gd name="T21" fmla="*/ 19 h 122"/>
                <a:gd name="T22" fmla="*/ 22 w 128"/>
                <a:gd name="T23" fmla="*/ 62 h 122"/>
                <a:gd name="T24" fmla="*/ 45 w 128"/>
                <a:gd name="T25" fmla="*/ 102 h 122"/>
                <a:gd name="T26" fmla="*/ 94 w 128"/>
                <a:gd name="T27" fmla="*/ 102 h 122"/>
                <a:gd name="T28" fmla="*/ 113 w 128"/>
                <a:gd name="T29" fmla="*/ 71 h 122"/>
                <a:gd name="T30" fmla="*/ 117 w 128"/>
                <a:gd name="T31" fmla="*/ 77 h 122"/>
                <a:gd name="T32" fmla="*/ 123 w 128"/>
                <a:gd name="T33" fmla="*/ 81 h 122"/>
                <a:gd name="T34" fmla="*/ 128 w 128"/>
                <a:gd name="T35" fmla="*/ 81 h 122"/>
                <a:gd name="T36" fmla="*/ 107 w 128"/>
                <a:gd name="T37" fmla="*/ 118 h 122"/>
                <a:gd name="T38" fmla="*/ 105 w 128"/>
                <a:gd name="T39" fmla="*/ 120 h 122"/>
                <a:gd name="T40" fmla="*/ 103 w 128"/>
                <a:gd name="T41" fmla="*/ 122 h 122"/>
                <a:gd name="T42" fmla="*/ 99 w 128"/>
                <a:gd name="T43" fmla="*/ 122 h 122"/>
                <a:gd name="T44" fmla="*/ 39 w 128"/>
                <a:gd name="T45" fmla="*/ 122 h 122"/>
                <a:gd name="T46" fmla="*/ 37 w 128"/>
                <a:gd name="T47" fmla="*/ 122 h 122"/>
                <a:gd name="T48" fmla="*/ 33 w 128"/>
                <a:gd name="T49" fmla="*/ 120 h 122"/>
                <a:gd name="T50" fmla="*/ 31 w 128"/>
                <a:gd name="T51" fmla="*/ 118 h 122"/>
                <a:gd name="T52" fmla="*/ 2 w 128"/>
                <a:gd name="T53" fmla="*/ 65 h 122"/>
                <a:gd name="T54" fmla="*/ 0 w 128"/>
                <a:gd name="T55" fmla="*/ 62 h 122"/>
                <a:gd name="T56" fmla="*/ 2 w 128"/>
                <a:gd name="T57" fmla="*/ 56 h 122"/>
                <a:gd name="T58" fmla="*/ 31 w 128"/>
                <a:gd name="T59" fmla="*/ 5 h 122"/>
                <a:gd name="T60" fmla="*/ 33 w 128"/>
                <a:gd name="T61" fmla="*/ 3 h 122"/>
                <a:gd name="T62" fmla="*/ 37 w 128"/>
                <a:gd name="T63" fmla="*/ 1 h 122"/>
                <a:gd name="T64" fmla="*/ 39 w 128"/>
                <a:gd name="T6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2">
                  <a:moveTo>
                    <a:pt x="39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5" y="3"/>
                  </a:lnTo>
                  <a:lnTo>
                    <a:pt x="107" y="5"/>
                  </a:lnTo>
                  <a:lnTo>
                    <a:pt x="128" y="42"/>
                  </a:lnTo>
                  <a:lnTo>
                    <a:pt x="123" y="42"/>
                  </a:lnTo>
                  <a:lnTo>
                    <a:pt x="117" y="46"/>
                  </a:lnTo>
                  <a:lnTo>
                    <a:pt x="113" y="52"/>
                  </a:lnTo>
                  <a:lnTo>
                    <a:pt x="94" y="19"/>
                  </a:lnTo>
                  <a:lnTo>
                    <a:pt x="45" y="19"/>
                  </a:lnTo>
                  <a:lnTo>
                    <a:pt x="22" y="62"/>
                  </a:lnTo>
                  <a:lnTo>
                    <a:pt x="45" y="102"/>
                  </a:lnTo>
                  <a:lnTo>
                    <a:pt x="94" y="102"/>
                  </a:lnTo>
                  <a:lnTo>
                    <a:pt x="113" y="71"/>
                  </a:lnTo>
                  <a:lnTo>
                    <a:pt x="117" y="77"/>
                  </a:lnTo>
                  <a:lnTo>
                    <a:pt x="123" y="81"/>
                  </a:lnTo>
                  <a:lnTo>
                    <a:pt x="128" y="81"/>
                  </a:lnTo>
                  <a:lnTo>
                    <a:pt x="107" y="118"/>
                  </a:lnTo>
                  <a:lnTo>
                    <a:pt x="105" y="120"/>
                  </a:lnTo>
                  <a:lnTo>
                    <a:pt x="103" y="122"/>
                  </a:lnTo>
                  <a:lnTo>
                    <a:pt x="99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3" y="120"/>
                  </a:lnTo>
                  <a:lnTo>
                    <a:pt x="31" y="118"/>
                  </a:lnTo>
                  <a:lnTo>
                    <a:pt x="2" y="65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31" y="5"/>
                  </a:lnTo>
                  <a:lnTo>
                    <a:pt x="33" y="3"/>
                  </a:lnTo>
                  <a:lnTo>
                    <a:pt x="37" y="1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4"/>
            <p:cNvSpPr>
              <a:spLocks/>
            </p:cNvSpPr>
            <p:nvPr/>
          </p:nvSpPr>
          <p:spPr bwMode="auto">
            <a:xfrm>
              <a:off x="7065637" y="12339956"/>
              <a:ext cx="374737" cy="465888"/>
            </a:xfrm>
            <a:custGeom>
              <a:avLst/>
              <a:gdLst>
                <a:gd name="T0" fmla="*/ 131 w 197"/>
                <a:gd name="T1" fmla="*/ 0 h 248"/>
                <a:gd name="T2" fmla="*/ 194 w 197"/>
                <a:gd name="T3" fmla="*/ 108 h 248"/>
                <a:gd name="T4" fmla="*/ 197 w 197"/>
                <a:gd name="T5" fmla="*/ 114 h 248"/>
                <a:gd name="T6" fmla="*/ 197 w 197"/>
                <a:gd name="T7" fmla="*/ 118 h 248"/>
                <a:gd name="T8" fmla="*/ 197 w 197"/>
                <a:gd name="T9" fmla="*/ 124 h 248"/>
                <a:gd name="T10" fmla="*/ 194 w 197"/>
                <a:gd name="T11" fmla="*/ 128 h 248"/>
                <a:gd name="T12" fmla="*/ 131 w 197"/>
                <a:gd name="T13" fmla="*/ 238 h 248"/>
                <a:gd name="T14" fmla="*/ 128 w 197"/>
                <a:gd name="T15" fmla="*/ 242 h 248"/>
                <a:gd name="T16" fmla="*/ 126 w 197"/>
                <a:gd name="T17" fmla="*/ 246 h 248"/>
                <a:gd name="T18" fmla="*/ 124 w 197"/>
                <a:gd name="T19" fmla="*/ 248 h 248"/>
                <a:gd name="T20" fmla="*/ 120 w 197"/>
                <a:gd name="T21" fmla="*/ 248 h 248"/>
                <a:gd name="T22" fmla="*/ 0 w 197"/>
                <a:gd name="T23" fmla="*/ 248 h 248"/>
                <a:gd name="T24" fmla="*/ 1 w 197"/>
                <a:gd name="T25" fmla="*/ 242 h 248"/>
                <a:gd name="T26" fmla="*/ 1 w 197"/>
                <a:gd name="T27" fmla="*/ 238 h 248"/>
                <a:gd name="T28" fmla="*/ 1 w 197"/>
                <a:gd name="T29" fmla="*/ 233 h 248"/>
                <a:gd name="T30" fmla="*/ 0 w 197"/>
                <a:gd name="T31" fmla="*/ 229 h 248"/>
                <a:gd name="T32" fmla="*/ 114 w 197"/>
                <a:gd name="T33" fmla="*/ 229 h 248"/>
                <a:gd name="T34" fmla="*/ 116 w 197"/>
                <a:gd name="T35" fmla="*/ 225 h 248"/>
                <a:gd name="T36" fmla="*/ 122 w 197"/>
                <a:gd name="T37" fmla="*/ 215 h 248"/>
                <a:gd name="T38" fmla="*/ 131 w 197"/>
                <a:gd name="T39" fmla="*/ 200 h 248"/>
                <a:gd name="T40" fmla="*/ 141 w 197"/>
                <a:gd name="T41" fmla="*/ 182 h 248"/>
                <a:gd name="T42" fmla="*/ 151 w 197"/>
                <a:gd name="T43" fmla="*/ 165 h 248"/>
                <a:gd name="T44" fmla="*/ 161 w 197"/>
                <a:gd name="T45" fmla="*/ 147 h 248"/>
                <a:gd name="T46" fmla="*/ 170 w 197"/>
                <a:gd name="T47" fmla="*/ 134 h 248"/>
                <a:gd name="T48" fmla="*/ 176 w 197"/>
                <a:gd name="T49" fmla="*/ 122 h 248"/>
                <a:gd name="T50" fmla="*/ 178 w 197"/>
                <a:gd name="T51" fmla="*/ 118 h 248"/>
                <a:gd name="T52" fmla="*/ 114 w 197"/>
                <a:gd name="T53" fmla="*/ 8 h 248"/>
                <a:gd name="T54" fmla="*/ 120 w 197"/>
                <a:gd name="T55" fmla="*/ 8 h 248"/>
                <a:gd name="T56" fmla="*/ 124 w 197"/>
                <a:gd name="T57" fmla="*/ 8 h 248"/>
                <a:gd name="T58" fmla="*/ 126 w 197"/>
                <a:gd name="T59" fmla="*/ 6 h 248"/>
                <a:gd name="T60" fmla="*/ 128 w 197"/>
                <a:gd name="T61" fmla="*/ 4 h 248"/>
                <a:gd name="T62" fmla="*/ 130 w 197"/>
                <a:gd name="T63" fmla="*/ 0 h 248"/>
                <a:gd name="T64" fmla="*/ 131 w 197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7" h="248">
                  <a:moveTo>
                    <a:pt x="131" y="0"/>
                  </a:moveTo>
                  <a:lnTo>
                    <a:pt x="194" y="108"/>
                  </a:lnTo>
                  <a:lnTo>
                    <a:pt x="197" y="114"/>
                  </a:lnTo>
                  <a:lnTo>
                    <a:pt x="197" y="118"/>
                  </a:lnTo>
                  <a:lnTo>
                    <a:pt x="197" y="124"/>
                  </a:lnTo>
                  <a:lnTo>
                    <a:pt x="194" y="128"/>
                  </a:lnTo>
                  <a:lnTo>
                    <a:pt x="131" y="238"/>
                  </a:lnTo>
                  <a:lnTo>
                    <a:pt x="128" y="242"/>
                  </a:lnTo>
                  <a:lnTo>
                    <a:pt x="126" y="246"/>
                  </a:lnTo>
                  <a:lnTo>
                    <a:pt x="124" y="248"/>
                  </a:lnTo>
                  <a:lnTo>
                    <a:pt x="120" y="248"/>
                  </a:lnTo>
                  <a:lnTo>
                    <a:pt x="0" y="248"/>
                  </a:lnTo>
                  <a:lnTo>
                    <a:pt x="1" y="242"/>
                  </a:lnTo>
                  <a:lnTo>
                    <a:pt x="1" y="238"/>
                  </a:lnTo>
                  <a:lnTo>
                    <a:pt x="1" y="233"/>
                  </a:lnTo>
                  <a:lnTo>
                    <a:pt x="0" y="229"/>
                  </a:lnTo>
                  <a:lnTo>
                    <a:pt x="114" y="229"/>
                  </a:lnTo>
                  <a:lnTo>
                    <a:pt x="116" y="225"/>
                  </a:lnTo>
                  <a:lnTo>
                    <a:pt x="122" y="215"/>
                  </a:lnTo>
                  <a:lnTo>
                    <a:pt x="131" y="200"/>
                  </a:lnTo>
                  <a:lnTo>
                    <a:pt x="141" y="182"/>
                  </a:lnTo>
                  <a:lnTo>
                    <a:pt x="151" y="165"/>
                  </a:lnTo>
                  <a:lnTo>
                    <a:pt x="161" y="147"/>
                  </a:lnTo>
                  <a:lnTo>
                    <a:pt x="170" y="134"/>
                  </a:lnTo>
                  <a:lnTo>
                    <a:pt x="176" y="122"/>
                  </a:lnTo>
                  <a:lnTo>
                    <a:pt x="178" y="118"/>
                  </a:lnTo>
                  <a:lnTo>
                    <a:pt x="114" y="8"/>
                  </a:lnTo>
                  <a:lnTo>
                    <a:pt x="120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8" y="4"/>
                  </a:lnTo>
                  <a:lnTo>
                    <a:pt x="130" y="0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65"/>
            <p:cNvSpPr>
              <a:spLocks noEditPoints="1"/>
            </p:cNvSpPr>
            <p:nvPr/>
          </p:nvSpPr>
          <p:spPr bwMode="auto">
            <a:xfrm>
              <a:off x="6721337" y="12805844"/>
              <a:ext cx="310062" cy="400139"/>
            </a:xfrm>
            <a:custGeom>
              <a:avLst/>
              <a:gdLst>
                <a:gd name="T0" fmla="*/ 47 w 163"/>
                <a:gd name="T1" fmla="*/ 111 h 213"/>
                <a:gd name="T2" fmla="*/ 21 w 163"/>
                <a:gd name="T3" fmla="*/ 153 h 213"/>
                <a:gd name="T4" fmla="*/ 47 w 163"/>
                <a:gd name="T5" fmla="*/ 194 h 213"/>
                <a:gd name="T6" fmla="*/ 93 w 163"/>
                <a:gd name="T7" fmla="*/ 194 h 213"/>
                <a:gd name="T8" fmla="*/ 118 w 163"/>
                <a:gd name="T9" fmla="*/ 153 h 213"/>
                <a:gd name="T10" fmla="*/ 97 w 163"/>
                <a:gd name="T11" fmla="*/ 118 h 213"/>
                <a:gd name="T12" fmla="*/ 93 w 163"/>
                <a:gd name="T13" fmla="*/ 118 h 213"/>
                <a:gd name="T14" fmla="*/ 89 w 163"/>
                <a:gd name="T15" fmla="*/ 118 h 213"/>
                <a:gd name="T16" fmla="*/ 85 w 163"/>
                <a:gd name="T17" fmla="*/ 115 h 213"/>
                <a:gd name="T18" fmla="*/ 85 w 163"/>
                <a:gd name="T19" fmla="*/ 111 h 213"/>
                <a:gd name="T20" fmla="*/ 47 w 163"/>
                <a:gd name="T21" fmla="*/ 111 h 213"/>
                <a:gd name="T22" fmla="*/ 146 w 163"/>
                <a:gd name="T23" fmla="*/ 0 h 213"/>
                <a:gd name="T24" fmla="*/ 149 w 163"/>
                <a:gd name="T25" fmla="*/ 6 h 213"/>
                <a:gd name="T26" fmla="*/ 155 w 163"/>
                <a:gd name="T27" fmla="*/ 10 h 213"/>
                <a:gd name="T28" fmla="*/ 163 w 163"/>
                <a:gd name="T29" fmla="*/ 10 h 213"/>
                <a:gd name="T30" fmla="*/ 111 w 163"/>
                <a:gd name="T31" fmla="*/ 101 h 213"/>
                <a:gd name="T32" fmla="*/ 138 w 163"/>
                <a:gd name="T33" fmla="*/ 148 h 213"/>
                <a:gd name="T34" fmla="*/ 140 w 163"/>
                <a:gd name="T35" fmla="*/ 153 h 213"/>
                <a:gd name="T36" fmla="*/ 138 w 163"/>
                <a:gd name="T37" fmla="*/ 157 h 213"/>
                <a:gd name="T38" fmla="*/ 109 w 163"/>
                <a:gd name="T39" fmla="*/ 210 h 213"/>
                <a:gd name="T40" fmla="*/ 105 w 163"/>
                <a:gd name="T41" fmla="*/ 212 h 213"/>
                <a:gd name="T42" fmla="*/ 103 w 163"/>
                <a:gd name="T43" fmla="*/ 213 h 213"/>
                <a:gd name="T44" fmla="*/ 99 w 163"/>
                <a:gd name="T45" fmla="*/ 213 h 213"/>
                <a:gd name="T46" fmla="*/ 41 w 163"/>
                <a:gd name="T47" fmla="*/ 213 h 213"/>
                <a:gd name="T48" fmla="*/ 37 w 163"/>
                <a:gd name="T49" fmla="*/ 213 h 213"/>
                <a:gd name="T50" fmla="*/ 33 w 163"/>
                <a:gd name="T51" fmla="*/ 212 h 213"/>
                <a:gd name="T52" fmla="*/ 31 w 163"/>
                <a:gd name="T53" fmla="*/ 210 h 213"/>
                <a:gd name="T54" fmla="*/ 2 w 163"/>
                <a:gd name="T55" fmla="*/ 157 h 213"/>
                <a:gd name="T56" fmla="*/ 0 w 163"/>
                <a:gd name="T57" fmla="*/ 153 h 213"/>
                <a:gd name="T58" fmla="*/ 2 w 163"/>
                <a:gd name="T59" fmla="*/ 148 h 213"/>
                <a:gd name="T60" fmla="*/ 31 w 163"/>
                <a:gd name="T61" fmla="*/ 97 h 213"/>
                <a:gd name="T62" fmla="*/ 33 w 163"/>
                <a:gd name="T63" fmla="*/ 95 h 213"/>
                <a:gd name="T64" fmla="*/ 37 w 163"/>
                <a:gd name="T65" fmla="*/ 93 h 213"/>
                <a:gd name="T66" fmla="*/ 41 w 163"/>
                <a:gd name="T67" fmla="*/ 91 h 213"/>
                <a:gd name="T68" fmla="*/ 93 w 163"/>
                <a:gd name="T69" fmla="*/ 91 h 213"/>
                <a:gd name="T70" fmla="*/ 146 w 163"/>
                <a:gd name="T7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213">
                  <a:moveTo>
                    <a:pt x="47" y="111"/>
                  </a:moveTo>
                  <a:lnTo>
                    <a:pt x="21" y="153"/>
                  </a:lnTo>
                  <a:lnTo>
                    <a:pt x="47" y="194"/>
                  </a:lnTo>
                  <a:lnTo>
                    <a:pt x="93" y="194"/>
                  </a:lnTo>
                  <a:lnTo>
                    <a:pt x="118" y="153"/>
                  </a:lnTo>
                  <a:lnTo>
                    <a:pt x="97" y="118"/>
                  </a:lnTo>
                  <a:lnTo>
                    <a:pt x="93" y="118"/>
                  </a:lnTo>
                  <a:lnTo>
                    <a:pt x="89" y="118"/>
                  </a:lnTo>
                  <a:lnTo>
                    <a:pt x="85" y="115"/>
                  </a:lnTo>
                  <a:lnTo>
                    <a:pt x="85" y="111"/>
                  </a:lnTo>
                  <a:lnTo>
                    <a:pt x="47" y="111"/>
                  </a:lnTo>
                  <a:close/>
                  <a:moveTo>
                    <a:pt x="146" y="0"/>
                  </a:moveTo>
                  <a:lnTo>
                    <a:pt x="149" y="6"/>
                  </a:lnTo>
                  <a:lnTo>
                    <a:pt x="155" y="10"/>
                  </a:lnTo>
                  <a:lnTo>
                    <a:pt x="163" y="10"/>
                  </a:lnTo>
                  <a:lnTo>
                    <a:pt x="111" y="101"/>
                  </a:lnTo>
                  <a:lnTo>
                    <a:pt x="138" y="148"/>
                  </a:lnTo>
                  <a:lnTo>
                    <a:pt x="140" y="153"/>
                  </a:lnTo>
                  <a:lnTo>
                    <a:pt x="138" y="157"/>
                  </a:lnTo>
                  <a:lnTo>
                    <a:pt x="109" y="210"/>
                  </a:lnTo>
                  <a:lnTo>
                    <a:pt x="105" y="212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41" y="213"/>
                  </a:lnTo>
                  <a:lnTo>
                    <a:pt x="37" y="213"/>
                  </a:lnTo>
                  <a:lnTo>
                    <a:pt x="33" y="212"/>
                  </a:lnTo>
                  <a:lnTo>
                    <a:pt x="31" y="210"/>
                  </a:lnTo>
                  <a:lnTo>
                    <a:pt x="2" y="157"/>
                  </a:lnTo>
                  <a:lnTo>
                    <a:pt x="0" y="153"/>
                  </a:lnTo>
                  <a:lnTo>
                    <a:pt x="2" y="148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7" y="93"/>
                  </a:lnTo>
                  <a:lnTo>
                    <a:pt x="41" y="91"/>
                  </a:lnTo>
                  <a:lnTo>
                    <a:pt x="93" y="91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6"/>
            <p:cNvSpPr>
              <a:spLocks/>
            </p:cNvSpPr>
            <p:nvPr/>
          </p:nvSpPr>
          <p:spPr bwMode="auto">
            <a:xfrm>
              <a:off x="6489266" y="12584172"/>
              <a:ext cx="146471" cy="221673"/>
            </a:xfrm>
            <a:custGeom>
              <a:avLst/>
              <a:gdLst>
                <a:gd name="T0" fmla="*/ 62 w 77"/>
                <a:gd name="T1" fmla="*/ 0 h 118"/>
                <a:gd name="T2" fmla="*/ 66 w 77"/>
                <a:gd name="T3" fmla="*/ 4 h 118"/>
                <a:gd name="T4" fmla="*/ 72 w 77"/>
                <a:gd name="T5" fmla="*/ 8 h 118"/>
                <a:gd name="T6" fmla="*/ 77 w 77"/>
                <a:gd name="T7" fmla="*/ 9 h 118"/>
                <a:gd name="T8" fmla="*/ 25 w 77"/>
                <a:gd name="T9" fmla="*/ 101 h 118"/>
                <a:gd name="T10" fmla="*/ 17 w 77"/>
                <a:gd name="T11" fmla="*/ 112 h 118"/>
                <a:gd name="T12" fmla="*/ 15 w 77"/>
                <a:gd name="T13" fmla="*/ 116 h 118"/>
                <a:gd name="T14" fmla="*/ 12 w 77"/>
                <a:gd name="T15" fmla="*/ 118 h 118"/>
                <a:gd name="T16" fmla="*/ 8 w 77"/>
                <a:gd name="T17" fmla="*/ 118 h 118"/>
                <a:gd name="T18" fmla="*/ 6 w 77"/>
                <a:gd name="T19" fmla="*/ 116 h 118"/>
                <a:gd name="T20" fmla="*/ 2 w 77"/>
                <a:gd name="T21" fmla="*/ 114 h 118"/>
                <a:gd name="T22" fmla="*/ 0 w 77"/>
                <a:gd name="T23" fmla="*/ 110 h 118"/>
                <a:gd name="T24" fmla="*/ 0 w 77"/>
                <a:gd name="T25" fmla="*/ 106 h 118"/>
                <a:gd name="T26" fmla="*/ 2 w 77"/>
                <a:gd name="T27" fmla="*/ 103 h 118"/>
                <a:gd name="T28" fmla="*/ 4 w 77"/>
                <a:gd name="T29" fmla="*/ 99 h 118"/>
                <a:gd name="T30" fmla="*/ 62 w 77"/>
                <a:gd name="T3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18">
                  <a:moveTo>
                    <a:pt x="62" y="0"/>
                  </a:moveTo>
                  <a:lnTo>
                    <a:pt x="66" y="4"/>
                  </a:lnTo>
                  <a:lnTo>
                    <a:pt x="72" y="8"/>
                  </a:lnTo>
                  <a:lnTo>
                    <a:pt x="77" y="9"/>
                  </a:lnTo>
                  <a:lnTo>
                    <a:pt x="25" y="101"/>
                  </a:lnTo>
                  <a:lnTo>
                    <a:pt x="17" y="112"/>
                  </a:lnTo>
                  <a:lnTo>
                    <a:pt x="15" y="116"/>
                  </a:lnTo>
                  <a:lnTo>
                    <a:pt x="12" y="118"/>
                  </a:lnTo>
                  <a:lnTo>
                    <a:pt x="8" y="118"/>
                  </a:lnTo>
                  <a:lnTo>
                    <a:pt x="6" y="116"/>
                  </a:lnTo>
                  <a:lnTo>
                    <a:pt x="2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2" y="103"/>
                  </a:lnTo>
                  <a:lnTo>
                    <a:pt x="4" y="9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7"/>
            <p:cNvSpPr>
              <a:spLocks/>
            </p:cNvSpPr>
            <p:nvPr/>
          </p:nvSpPr>
          <p:spPr bwMode="auto">
            <a:xfrm>
              <a:off x="6669976" y="12336199"/>
              <a:ext cx="380443" cy="433953"/>
            </a:xfrm>
            <a:custGeom>
              <a:avLst/>
              <a:gdLst>
                <a:gd name="T0" fmla="*/ 178 w 200"/>
                <a:gd name="T1" fmla="*/ 0 h 231"/>
                <a:gd name="T2" fmla="*/ 178 w 200"/>
                <a:gd name="T3" fmla="*/ 2 h 231"/>
                <a:gd name="T4" fmla="*/ 180 w 200"/>
                <a:gd name="T5" fmla="*/ 4 h 231"/>
                <a:gd name="T6" fmla="*/ 182 w 200"/>
                <a:gd name="T7" fmla="*/ 6 h 231"/>
                <a:gd name="T8" fmla="*/ 184 w 200"/>
                <a:gd name="T9" fmla="*/ 8 h 231"/>
                <a:gd name="T10" fmla="*/ 184 w 200"/>
                <a:gd name="T11" fmla="*/ 8 h 231"/>
                <a:gd name="T12" fmla="*/ 186 w 200"/>
                <a:gd name="T13" fmla="*/ 10 h 231"/>
                <a:gd name="T14" fmla="*/ 190 w 200"/>
                <a:gd name="T15" fmla="*/ 10 h 231"/>
                <a:gd name="T16" fmla="*/ 200 w 200"/>
                <a:gd name="T17" fmla="*/ 10 h 231"/>
                <a:gd name="T18" fmla="*/ 196 w 200"/>
                <a:gd name="T19" fmla="*/ 12 h 231"/>
                <a:gd name="T20" fmla="*/ 132 w 200"/>
                <a:gd name="T21" fmla="*/ 120 h 231"/>
                <a:gd name="T22" fmla="*/ 165 w 200"/>
                <a:gd name="T23" fmla="*/ 176 h 231"/>
                <a:gd name="T24" fmla="*/ 167 w 200"/>
                <a:gd name="T25" fmla="*/ 178 h 231"/>
                <a:gd name="T26" fmla="*/ 171 w 200"/>
                <a:gd name="T27" fmla="*/ 188 h 231"/>
                <a:gd name="T28" fmla="*/ 176 w 200"/>
                <a:gd name="T29" fmla="*/ 198 h 231"/>
                <a:gd name="T30" fmla="*/ 182 w 200"/>
                <a:gd name="T31" fmla="*/ 209 h 231"/>
                <a:gd name="T32" fmla="*/ 188 w 200"/>
                <a:gd name="T33" fmla="*/ 217 h 231"/>
                <a:gd name="T34" fmla="*/ 190 w 200"/>
                <a:gd name="T35" fmla="*/ 221 h 231"/>
                <a:gd name="T36" fmla="*/ 182 w 200"/>
                <a:gd name="T37" fmla="*/ 221 h 231"/>
                <a:gd name="T38" fmla="*/ 176 w 200"/>
                <a:gd name="T39" fmla="*/ 225 h 231"/>
                <a:gd name="T40" fmla="*/ 173 w 200"/>
                <a:gd name="T41" fmla="*/ 231 h 231"/>
                <a:gd name="T42" fmla="*/ 116 w 200"/>
                <a:gd name="T43" fmla="*/ 130 h 231"/>
                <a:gd name="T44" fmla="*/ 2 w 200"/>
                <a:gd name="T45" fmla="*/ 130 h 231"/>
                <a:gd name="T46" fmla="*/ 2 w 200"/>
                <a:gd name="T47" fmla="*/ 130 h 231"/>
                <a:gd name="T48" fmla="*/ 4 w 200"/>
                <a:gd name="T49" fmla="*/ 126 h 231"/>
                <a:gd name="T50" fmla="*/ 4 w 200"/>
                <a:gd name="T51" fmla="*/ 120 h 231"/>
                <a:gd name="T52" fmla="*/ 2 w 200"/>
                <a:gd name="T53" fmla="*/ 116 h 231"/>
                <a:gd name="T54" fmla="*/ 2 w 200"/>
                <a:gd name="T55" fmla="*/ 110 h 231"/>
                <a:gd name="T56" fmla="*/ 0 w 200"/>
                <a:gd name="T57" fmla="*/ 110 h 231"/>
                <a:gd name="T58" fmla="*/ 116 w 200"/>
                <a:gd name="T59" fmla="*/ 110 h 231"/>
                <a:gd name="T60" fmla="*/ 178 w 200"/>
                <a:gd name="T6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31">
                  <a:moveTo>
                    <a:pt x="178" y="0"/>
                  </a:moveTo>
                  <a:lnTo>
                    <a:pt x="178" y="2"/>
                  </a:lnTo>
                  <a:lnTo>
                    <a:pt x="180" y="4"/>
                  </a:lnTo>
                  <a:lnTo>
                    <a:pt x="182" y="6"/>
                  </a:lnTo>
                  <a:lnTo>
                    <a:pt x="184" y="8"/>
                  </a:lnTo>
                  <a:lnTo>
                    <a:pt x="184" y="8"/>
                  </a:lnTo>
                  <a:lnTo>
                    <a:pt x="186" y="1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196" y="12"/>
                  </a:lnTo>
                  <a:lnTo>
                    <a:pt x="132" y="120"/>
                  </a:lnTo>
                  <a:lnTo>
                    <a:pt x="165" y="176"/>
                  </a:lnTo>
                  <a:lnTo>
                    <a:pt x="167" y="178"/>
                  </a:lnTo>
                  <a:lnTo>
                    <a:pt x="171" y="188"/>
                  </a:lnTo>
                  <a:lnTo>
                    <a:pt x="176" y="198"/>
                  </a:lnTo>
                  <a:lnTo>
                    <a:pt x="182" y="209"/>
                  </a:lnTo>
                  <a:lnTo>
                    <a:pt x="188" y="217"/>
                  </a:lnTo>
                  <a:lnTo>
                    <a:pt x="190" y="221"/>
                  </a:lnTo>
                  <a:lnTo>
                    <a:pt x="182" y="221"/>
                  </a:lnTo>
                  <a:lnTo>
                    <a:pt x="176" y="225"/>
                  </a:lnTo>
                  <a:lnTo>
                    <a:pt x="173" y="231"/>
                  </a:lnTo>
                  <a:lnTo>
                    <a:pt x="116" y="130"/>
                  </a:lnTo>
                  <a:lnTo>
                    <a:pt x="2" y="130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4" y="120"/>
                  </a:lnTo>
                  <a:lnTo>
                    <a:pt x="2" y="116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116" y="11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8"/>
            <p:cNvSpPr>
              <a:spLocks/>
            </p:cNvSpPr>
            <p:nvPr/>
          </p:nvSpPr>
          <p:spPr bwMode="auto">
            <a:xfrm>
              <a:off x="6673781" y="12095740"/>
              <a:ext cx="216853" cy="35694"/>
            </a:xfrm>
            <a:custGeom>
              <a:avLst/>
              <a:gdLst>
                <a:gd name="T0" fmla="*/ 0 w 114"/>
                <a:gd name="T1" fmla="*/ 0 h 19"/>
                <a:gd name="T2" fmla="*/ 114 w 114"/>
                <a:gd name="T3" fmla="*/ 0 h 19"/>
                <a:gd name="T4" fmla="*/ 110 w 114"/>
                <a:gd name="T5" fmla="*/ 4 h 19"/>
                <a:gd name="T6" fmla="*/ 110 w 114"/>
                <a:gd name="T7" fmla="*/ 6 h 19"/>
                <a:gd name="T8" fmla="*/ 110 w 114"/>
                <a:gd name="T9" fmla="*/ 8 h 19"/>
                <a:gd name="T10" fmla="*/ 110 w 114"/>
                <a:gd name="T11" fmla="*/ 10 h 19"/>
                <a:gd name="T12" fmla="*/ 110 w 114"/>
                <a:gd name="T13" fmla="*/ 13 h 19"/>
                <a:gd name="T14" fmla="*/ 114 w 114"/>
                <a:gd name="T15" fmla="*/ 19 h 19"/>
                <a:gd name="T16" fmla="*/ 0 w 114"/>
                <a:gd name="T17" fmla="*/ 19 h 19"/>
                <a:gd name="T18" fmla="*/ 2 w 114"/>
                <a:gd name="T19" fmla="*/ 15 h 19"/>
                <a:gd name="T20" fmla="*/ 4 w 114"/>
                <a:gd name="T21" fmla="*/ 10 h 19"/>
                <a:gd name="T22" fmla="*/ 2 w 114"/>
                <a:gd name="T23" fmla="*/ 4 h 19"/>
                <a:gd name="T24" fmla="*/ 0 w 11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9">
                  <a:moveTo>
                    <a:pt x="0" y="0"/>
                  </a:moveTo>
                  <a:lnTo>
                    <a:pt x="114" y="0"/>
                  </a:lnTo>
                  <a:lnTo>
                    <a:pt x="110" y="4"/>
                  </a:lnTo>
                  <a:lnTo>
                    <a:pt x="110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69"/>
            <p:cNvSpPr>
              <a:spLocks noEditPoints="1"/>
            </p:cNvSpPr>
            <p:nvPr/>
          </p:nvSpPr>
          <p:spPr bwMode="auto">
            <a:xfrm>
              <a:off x="5574300" y="12798330"/>
              <a:ext cx="749473" cy="229187"/>
            </a:xfrm>
            <a:custGeom>
              <a:avLst/>
              <a:gdLst>
                <a:gd name="T0" fmla="*/ 165 w 394"/>
                <a:gd name="T1" fmla="*/ 20 h 122"/>
                <a:gd name="T2" fmla="*/ 141 w 394"/>
                <a:gd name="T3" fmla="*/ 62 h 122"/>
                <a:gd name="T4" fmla="*/ 165 w 394"/>
                <a:gd name="T5" fmla="*/ 103 h 122"/>
                <a:gd name="T6" fmla="*/ 213 w 394"/>
                <a:gd name="T7" fmla="*/ 103 h 122"/>
                <a:gd name="T8" fmla="*/ 215 w 394"/>
                <a:gd name="T9" fmla="*/ 101 h 122"/>
                <a:gd name="T10" fmla="*/ 219 w 394"/>
                <a:gd name="T11" fmla="*/ 93 h 122"/>
                <a:gd name="T12" fmla="*/ 225 w 394"/>
                <a:gd name="T13" fmla="*/ 82 h 122"/>
                <a:gd name="T14" fmla="*/ 231 w 394"/>
                <a:gd name="T15" fmla="*/ 72 h 122"/>
                <a:gd name="T16" fmla="*/ 235 w 394"/>
                <a:gd name="T17" fmla="*/ 64 h 122"/>
                <a:gd name="T18" fmla="*/ 236 w 394"/>
                <a:gd name="T19" fmla="*/ 60 h 122"/>
                <a:gd name="T20" fmla="*/ 213 w 394"/>
                <a:gd name="T21" fmla="*/ 20 h 122"/>
                <a:gd name="T22" fmla="*/ 165 w 394"/>
                <a:gd name="T23" fmla="*/ 20 h 122"/>
                <a:gd name="T24" fmla="*/ 159 w 394"/>
                <a:gd name="T25" fmla="*/ 0 h 122"/>
                <a:gd name="T26" fmla="*/ 219 w 394"/>
                <a:gd name="T27" fmla="*/ 0 h 122"/>
                <a:gd name="T28" fmla="*/ 221 w 394"/>
                <a:gd name="T29" fmla="*/ 0 h 122"/>
                <a:gd name="T30" fmla="*/ 225 w 394"/>
                <a:gd name="T31" fmla="*/ 2 h 122"/>
                <a:gd name="T32" fmla="*/ 227 w 394"/>
                <a:gd name="T33" fmla="*/ 6 h 122"/>
                <a:gd name="T34" fmla="*/ 254 w 394"/>
                <a:gd name="T35" fmla="*/ 53 h 122"/>
                <a:gd name="T36" fmla="*/ 384 w 394"/>
                <a:gd name="T37" fmla="*/ 53 h 122"/>
                <a:gd name="T38" fmla="*/ 390 w 394"/>
                <a:gd name="T39" fmla="*/ 53 h 122"/>
                <a:gd name="T40" fmla="*/ 392 w 394"/>
                <a:gd name="T41" fmla="*/ 56 h 122"/>
                <a:gd name="T42" fmla="*/ 394 w 394"/>
                <a:gd name="T43" fmla="*/ 60 h 122"/>
                <a:gd name="T44" fmla="*/ 394 w 394"/>
                <a:gd name="T45" fmla="*/ 62 h 122"/>
                <a:gd name="T46" fmla="*/ 394 w 394"/>
                <a:gd name="T47" fmla="*/ 62 h 122"/>
                <a:gd name="T48" fmla="*/ 392 w 394"/>
                <a:gd name="T49" fmla="*/ 66 h 122"/>
                <a:gd name="T50" fmla="*/ 390 w 394"/>
                <a:gd name="T51" fmla="*/ 70 h 122"/>
                <a:gd name="T52" fmla="*/ 384 w 394"/>
                <a:gd name="T53" fmla="*/ 72 h 122"/>
                <a:gd name="T54" fmla="*/ 254 w 394"/>
                <a:gd name="T55" fmla="*/ 72 h 122"/>
                <a:gd name="T56" fmla="*/ 227 w 394"/>
                <a:gd name="T57" fmla="*/ 119 h 122"/>
                <a:gd name="T58" fmla="*/ 225 w 394"/>
                <a:gd name="T59" fmla="*/ 120 h 122"/>
                <a:gd name="T60" fmla="*/ 221 w 394"/>
                <a:gd name="T61" fmla="*/ 122 h 122"/>
                <a:gd name="T62" fmla="*/ 219 w 394"/>
                <a:gd name="T63" fmla="*/ 122 h 122"/>
                <a:gd name="T64" fmla="*/ 159 w 394"/>
                <a:gd name="T65" fmla="*/ 122 h 122"/>
                <a:gd name="T66" fmla="*/ 155 w 394"/>
                <a:gd name="T67" fmla="*/ 122 h 122"/>
                <a:gd name="T68" fmla="*/ 153 w 394"/>
                <a:gd name="T69" fmla="*/ 120 h 122"/>
                <a:gd name="T70" fmla="*/ 151 w 394"/>
                <a:gd name="T71" fmla="*/ 119 h 122"/>
                <a:gd name="T72" fmla="*/ 124 w 394"/>
                <a:gd name="T73" fmla="*/ 72 h 122"/>
                <a:gd name="T74" fmla="*/ 0 w 394"/>
                <a:gd name="T75" fmla="*/ 72 h 122"/>
                <a:gd name="T76" fmla="*/ 4 w 394"/>
                <a:gd name="T77" fmla="*/ 66 h 122"/>
                <a:gd name="T78" fmla="*/ 4 w 394"/>
                <a:gd name="T79" fmla="*/ 62 h 122"/>
                <a:gd name="T80" fmla="*/ 4 w 394"/>
                <a:gd name="T81" fmla="*/ 56 h 122"/>
                <a:gd name="T82" fmla="*/ 0 w 394"/>
                <a:gd name="T83" fmla="*/ 53 h 122"/>
                <a:gd name="T84" fmla="*/ 124 w 394"/>
                <a:gd name="T85" fmla="*/ 53 h 122"/>
                <a:gd name="T86" fmla="*/ 151 w 394"/>
                <a:gd name="T87" fmla="*/ 6 h 122"/>
                <a:gd name="T88" fmla="*/ 153 w 394"/>
                <a:gd name="T89" fmla="*/ 2 h 122"/>
                <a:gd name="T90" fmla="*/ 155 w 394"/>
                <a:gd name="T91" fmla="*/ 0 h 122"/>
                <a:gd name="T92" fmla="*/ 159 w 394"/>
                <a:gd name="T9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4" h="122">
                  <a:moveTo>
                    <a:pt x="165" y="20"/>
                  </a:moveTo>
                  <a:lnTo>
                    <a:pt x="141" y="62"/>
                  </a:lnTo>
                  <a:lnTo>
                    <a:pt x="165" y="103"/>
                  </a:lnTo>
                  <a:lnTo>
                    <a:pt x="213" y="103"/>
                  </a:lnTo>
                  <a:lnTo>
                    <a:pt x="215" y="101"/>
                  </a:lnTo>
                  <a:lnTo>
                    <a:pt x="219" y="93"/>
                  </a:lnTo>
                  <a:lnTo>
                    <a:pt x="225" y="82"/>
                  </a:lnTo>
                  <a:lnTo>
                    <a:pt x="231" y="72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13" y="20"/>
                  </a:lnTo>
                  <a:lnTo>
                    <a:pt x="165" y="20"/>
                  </a:lnTo>
                  <a:close/>
                  <a:moveTo>
                    <a:pt x="159" y="0"/>
                  </a:moveTo>
                  <a:lnTo>
                    <a:pt x="219" y="0"/>
                  </a:lnTo>
                  <a:lnTo>
                    <a:pt x="221" y="0"/>
                  </a:lnTo>
                  <a:lnTo>
                    <a:pt x="225" y="2"/>
                  </a:lnTo>
                  <a:lnTo>
                    <a:pt x="227" y="6"/>
                  </a:lnTo>
                  <a:lnTo>
                    <a:pt x="254" y="53"/>
                  </a:lnTo>
                  <a:lnTo>
                    <a:pt x="384" y="53"/>
                  </a:lnTo>
                  <a:lnTo>
                    <a:pt x="390" y="53"/>
                  </a:lnTo>
                  <a:lnTo>
                    <a:pt x="392" y="56"/>
                  </a:lnTo>
                  <a:lnTo>
                    <a:pt x="394" y="60"/>
                  </a:lnTo>
                  <a:lnTo>
                    <a:pt x="394" y="62"/>
                  </a:lnTo>
                  <a:lnTo>
                    <a:pt x="394" y="62"/>
                  </a:lnTo>
                  <a:lnTo>
                    <a:pt x="392" y="66"/>
                  </a:lnTo>
                  <a:lnTo>
                    <a:pt x="390" y="70"/>
                  </a:lnTo>
                  <a:lnTo>
                    <a:pt x="384" y="72"/>
                  </a:lnTo>
                  <a:lnTo>
                    <a:pt x="254" y="72"/>
                  </a:lnTo>
                  <a:lnTo>
                    <a:pt x="227" y="119"/>
                  </a:lnTo>
                  <a:lnTo>
                    <a:pt x="225" y="120"/>
                  </a:lnTo>
                  <a:lnTo>
                    <a:pt x="221" y="122"/>
                  </a:lnTo>
                  <a:lnTo>
                    <a:pt x="219" y="122"/>
                  </a:lnTo>
                  <a:lnTo>
                    <a:pt x="159" y="122"/>
                  </a:lnTo>
                  <a:lnTo>
                    <a:pt x="155" y="122"/>
                  </a:lnTo>
                  <a:lnTo>
                    <a:pt x="153" y="120"/>
                  </a:lnTo>
                  <a:lnTo>
                    <a:pt x="151" y="119"/>
                  </a:lnTo>
                  <a:lnTo>
                    <a:pt x="124" y="72"/>
                  </a:lnTo>
                  <a:lnTo>
                    <a:pt x="0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4" y="56"/>
                  </a:lnTo>
                  <a:lnTo>
                    <a:pt x="0" y="53"/>
                  </a:lnTo>
                  <a:lnTo>
                    <a:pt x="124" y="53"/>
                  </a:lnTo>
                  <a:lnTo>
                    <a:pt x="151" y="6"/>
                  </a:lnTo>
                  <a:lnTo>
                    <a:pt x="153" y="2"/>
                  </a:lnTo>
                  <a:lnTo>
                    <a:pt x="155" y="0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70"/>
            <p:cNvSpPr>
              <a:spLocks noEditPoints="1"/>
            </p:cNvSpPr>
            <p:nvPr/>
          </p:nvSpPr>
          <p:spPr bwMode="auto">
            <a:xfrm>
              <a:off x="7447983" y="11998054"/>
              <a:ext cx="469848" cy="229187"/>
            </a:xfrm>
            <a:custGeom>
              <a:avLst/>
              <a:gdLst>
                <a:gd name="T0" fmla="*/ 154 w 247"/>
                <a:gd name="T1" fmla="*/ 19 h 122"/>
                <a:gd name="T2" fmla="*/ 152 w 247"/>
                <a:gd name="T3" fmla="*/ 23 h 122"/>
                <a:gd name="T4" fmla="*/ 148 w 247"/>
                <a:gd name="T5" fmla="*/ 31 h 122"/>
                <a:gd name="T6" fmla="*/ 142 w 247"/>
                <a:gd name="T7" fmla="*/ 40 h 122"/>
                <a:gd name="T8" fmla="*/ 136 w 247"/>
                <a:gd name="T9" fmla="*/ 50 h 122"/>
                <a:gd name="T10" fmla="*/ 130 w 247"/>
                <a:gd name="T11" fmla="*/ 58 h 122"/>
                <a:gd name="T12" fmla="*/ 128 w 247"/>
                <a:gd name="T13" fmla="*/ 62 h 122"/>
                <a:gd name="T14" fmla="*/ 154 w 247"/>
                <a:gd name="T15" fmla="*/ 102 h 122"/>
                <a:gd name="T16" fmla="*/ 202 w 247"/>
                <a:gd name="T17" fmla="*/ 102 h 122"/>
                <a:gd name="T18" fmla="*/ 225 w 247"/>
                <a:gd name="T19" fmla="*/ 62 h 122"/>
                <a:gd name="T20" fmla="*/ 202 w 247"/>
                <a:gd name="T21" fmla="*/ 19 h 122"/>
                <a:gd name="T22" fmla="*/ 154 w 247"/>
                <a:gd name="T23" fmla="*/ 19 h 122"/>
                <a:gd name="T24" fmla="*/ 148 w 247"/>
                <a:gd name="T25" fmla="*/ 0 h 122"/>
                <a:gd name="T26" fmla="*/ 206 w 247"/>
                <a:gd name="T27" fmla="*/ 0 h 122"/>
                <a:gd name="T28" fmla="*/ 210 w 247"/>
                <a:gd name="T29" fmla="*/ 1 h 122"/>
                <a:gd name="T30" fmla="*/ 214 w 247"/>
                <a:gd name="T31" fmla="*/ 3 h 122"/>
                <a:gd name="T32" fmla="*/ 216 w 247"/>
                <a:gd name="T33" fmla="*/ 5 h 122"/>
                <a:gd name="T34" fmla="*/ 245 w 247"/>
                <a:gd name="T35" fmla="*/ 56 h 122"/>
                <a:gd name="T36" fmla="*/ 247 w 247"/>
                <a:gd name="T37" fmla="*/ 62 h 122"/>
                <a:gd name="T38" fmla="*/ 245 w 247"/>
                <a:gd name="T39" fmla="*/ 65 h 122"/>
                <a:gd name="T40" fmla="*/ 216 w 247"/>
                <a:gd name="T41" fmla="*/ 118 h 122"/>
                <a:gd name="T42" fmla="*/ 214 w 247"/>
                <a:gd name="T43" fmla="*/ 120 h 122"/>
                <a:gd name="T44" fmla="*/ 210 w 247"/>
                <a:gd name="T45" fmla="*/ 122 h 122"/>
                <a:gd name="T46" fmla="*/ 206 w 247"/>
                <a:gd name="T47" fmla="*/ 122 h 122"/>
                <a:gd name="T48" fmla="*/ 148 w 247"/>
                <a:gd name="T49" fmla="*/ 122 h 122"/>
                <a:gd name="T50" fmla="*/ 144 w 247"/>
                <a:gd name="T51" fmla="*/ 122 h 122"/>
                <a:gd name="T52" fmla="*/ 142 w 247"/>
                <a:gd name="T53" fmla="*/ 120 h 122"/>
                <a:gd name="T54" fmla="*/ 140 w 247"/>
                <a:gd name="T55" fmla="*/ 118 h 122"/>
                <a:gd name="T56" fmla="*/ 113 w 247"/>
                <a:gd name="T57" fmla="*/ 71 h 122"/>
                <a:gd name="T58" fmla="*/ 2 w 247"/>
                <a:gd name="T59" fmla="*/ 71 h 122"/>
                <a:gd name="T60" fmla="*/ 4 w 247"/>
                <a:gd name="T61" fmla="*/ 67 h 122"/>
                <a:gd name="T62" fmla="*/ 4 w 247"/>
                <a:gd name="T63" fmla="*/ 64 h 122"/>
                <a:gd name="T64" fmla="*/ 2 w 247"/>
                <a:gd name="T65" fmla="*/ 58 h 122"/>
                <a:gd name="T66" fmla="*/ 0 w 247"/>
                <a:gd name="T67" fmla="*/ 52 h 122"/>
                <a:gd name="T68" fmla="*/ 113 w 247"/>
                <a:gd name="T69" fmla="*/ 52 h 122"/>
                <a:gd name="T70" fmla="*/ 140 w 247"/>
                <a:gd name="T71" fmla="*/ 5 h 122"/>
                <a:gd name="T72" fmla="*/ 142 w 247"/>
                <a:gd name="T73" fmla="*/ 3 h 122"/>
                <a:gd name="T74" fmla="*/ 144 w 247"/>
                <a:gd name="T75" fmla="*/ 1 h 122"/>
                <a:gd name="T76" fmla="*/ 148 w 247"/>
                <a:gd name="T7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122">
                  <a:moveTo>
                    <a:pt x="154" y="19"/>
                  </a:moveTo>
                  <a:lnTo>
                    <a:pt x="152" y="23"/>
                  </a:lnTo>
                  <a:lnTo>
                    <a:pt x="148" y="31"/>
                  </a:lnTo>
                  <a:lnTo>
                    <a:pt x="142" y="40"/>
                  </a:lnTo>
                  <a:lnTo>
                    <a:pt x="136" y="50"/>
                  </a:lnTo>
                  <a:lnTo>
                    <a:pt x="130" y="58"/>
                  </a:lnTo>
                  <a:lnTo>
                    <a:pt x="128" y="62"/>
                  </a:lnTo>
                  <a:lnTo>
                    <a:pt x="154" y="102"/>
                  </a:lnTo>
                  <a:lnTo>
                    <a:pt x="202" y="102"/>
                  </a:lnTo>
                  <a:lnTo>
                    <a:pt x="225" y="62"/>
                  </a:lnTo>
                  <a:lnTo>
                    <a:pt x="202" y="19"/>
                  </a:lnTo>
                  <a:lnTo>
                    <a:pt x="154" y="19"/>
                  </a:lnTo>
                  <a:close/>
                  <a:moveTo>
                    <a:pt x="148" y="0"/>
                  </a:moveTo>
                  <a:lnTo>
                    <a:pt x="206" y="0"/>
                  </a:lnTo>
                  <a:lnTo>
                    <a:pt x="210" y="1"/>
                  </a:lnTo>
                  <a:lnTo>
                    <a:pt x="214" y="3"/>
                  </a:lnTo>
                  <a:lnTo>
                    <a:pt x="216" y="5"/>
                  </a:lnTo>
                  <a:lnTo>
                    <a:pt x="245" y="56"/>
                  </a:lnTo>
                  <a:lnTo>
                    <a:pt x="247" y="62"/>
                  </a:lnTo>
                  <a:lnTo>
                    <a:pt x="245" y="65"/>
                  </a:lnTo>
                  <a:lnTo>
                    <a:pt x="216" y="118"/>
                  </a:lnTo>
                  <a:lnTo>
                    <a:pt x="214" y="120"/>
                  </a:lnTo>
                  <a:lnTo>
                    <a:pt x="210" y="122"/>
                  </a:lnTo>
                  <a:lnTo>
                    <a:pt x="206" y="122"/>
                  </a:lnTo>
                  <a:lnTo>
                    <a:pt x="148" y="122"/>
                  </a:lnTo>
                  <a:lnTo>
                    <a:pt x="144" y="122"/>
                  </a:lnTo>
                  <a:lnTo>
                    <a:pt x="142" y="120"/>
                  </a:lnTo>
                  <a:lnTo>
                    <a:pt x="140" y="118"/>
                  </a:lnTo>
                  <a:lnTo>
                    <a:pt x="113" y="71"/>
                  </a:lnTo>
                  <a:lnTo>
                    <a:pt x="2" y="71"/>
                  </a:lnTo>
                  <a:lnTo>
                    <a:pt x="4" y="67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2"/>
                  </a:lnTo>
                  <a:lnTo>
                    <a:pt x="113" y="52"/>
                  </a:lnTo>
                  <a:lnTo>
                    <a:pt x="140" y="5"/>
                  </a:lnTo>
                  <a:lnTo>
                    <a:pt x="142" y="3"/>
                  </a:lnTo>
                  <a:lnTo>
                    <a:pt x="144" y="1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71"/>
            <p:cNvSpPr>
              <a:spLocks/>
            </p:cNvSpPr>
            <p:nvPr/>
          </p:nvSpPr>
          <p:spPr bwMode="auto">
            <a:xfrm>
              <a:off x="7282490" y="12542843"/>
              <a:ext cx="553545" cy="484674"/>
            </a:xfrm>
            <a:custGeom>
              <a:avLst/>
              <a:gdLst>
                <a:gd name="T0" fmla="*/ 80 w 291"/>
                <a:gd name="T1" fmla="*/ 0 h 258"/>
                <a:gd name="T2" fmla="*/ 211 w 291"/>
                <a:gd name="T3" fmla="*/ 0 h 258"/>
                <a:gd name="T4" fmla="*/ 215 w 291"/>
                <a:gd name="T5" fmla="*/ 2 h 258"/>
                <a:gd name="T6" fmla="*/ 219 w 291"/>
                <a:gd name="T7" fmla="*/ 4 h 258"/>
                <a:gd name="T8" fmla="*/ 221 w 291"/>
                <a:gd name="T9" fmla="*/ 6 h 258"/>
                <a:gd name="T10" fmla="*/ 289 w 291"/>
                <a:gd name="T11" fmla="*/ 125 h 258"/>
                <a:gd name="T12" fmla="*/ 291 w 291"/>
                <a:gd name="T13" fmla="*/ 130 h 258"/>
                <a:gd name="T14" fmla="*/ 289 w 291"/>
                <a:gd name="T15" fmla="*/ 134 h 258"/>
                <a:gd name="T16" fmla="*/ 221 w 291"/>
                <a:gd name="T17" fmla="*/ 255 h 258"/>
                <a:gd name="T18" fmla="*/ 219 w 291"/>
                <a:gd name="T19" fmla="*/ 256 h 258"/>
                <a:gd name="T20" fmla="*/ 215 w 291"/>
                <a:gd name="T21" fmla="*/ 258 h 258"/>
                <a:gd name="T22" fmla="*/ 211 w 291"/>
                <a:gd name="T23" fmla="*/ 258 h 258"/>
                <a:gd name="T24" fmla="*/ 74 w 291"/>
                <a:gd name="T25" fmla="*/ 258 h 258"/>
                <a:gd name="T26" fmla="*/ 72 w 291"/>
                <a:gd name="T27" fmla="*/ 258 h 258"/>
                <a:gd name="T28" fmla="*/ 68 w 291"/>
                <a:gd name="T29" fmla="*/ 256 h 258"/>
                <a:gd name="T30" fmla="*/ 66 w 291"/>
                <a:gd name="T31" fmla="*/ 255 h 258"/>
                <a:gd name="T32" fmla="*/ 0 w 291"/>
                <a:gd name="T33" fmla="*/ 140 h 258"/>
                <a:gd name="T34" fmla="*/ 6 w 291"/>
                <a:gd name="T35" fmla="*/ 140 h 258"/>
                <a:gd name="T36" fmla="*/ 10 w 291"/>
                <a:gd name="T37" fmla="*/ 140 h 258"/>
                <a:gd name="T38" fmla="*/ 12 w 291"/>
                <a:gd name="T39" fmla="*/ 138 h 258"/>
                <a:gd name="T40" fmla="*/ 14 w 291"/>
                <a:gd name="T41" fmla="*/ 134 h 258"/>
                <a:gd name="T42" fmla="*/ 17 w 291"/>
                <a:gd name="T43" fmla="*/ 130 h 258"/>
                <a:gd name="T44" fmla="*/ 80 w 291"/>
                <a:gd name="T45" fmla="*/ 239 h 258"/>
                <a:gd name="T46" fmla="*/ 208 w 291"/>
                <a:gd name="T47" fmla="*/ 239 h 258"/>
                <a:gd name="T48" fmla="*/ 270 w 291"/>
                <a:gd name="T49" fmla="*/ 130 h 258"/>
                <a:gd name="T50" fmla="*/ 208 w 291"/>
                <a:gd name="T51" fmla="*/ 20 h 258"/>
                <a:gd name="T52" fmla="*/ 80 w 291"/>
                <a:gd name="T53" fmla="*/ 20 h 258"/>
                <a:gd name="T54" fmla="*/ 83 w 291"/>
                <a:gd name="T55" fmla="*/ 16 h 258"/>
                <a:gd name="T56" fmla="*/ 83 w 291"/>
                <a:gd name="T57" fmla="*/ 10 h 258"/>
                <a:gd name="T58" fmla="*/ 83 w 291"/>
                <a:gd name="T59" fmla="*/ 6 h 258"/>
                <a:gd name="T60" fmla="*/ 80 w 291"/>
                <a:gd name="T6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258">
                  <a:moveTo>
                    <a:pt x="80" y="0"/>
                  </a:moveTo>
                  <a:lnTo>
                    <a:pt x="211" y="0"/>
                  </a:lnTo>
                  <a:lnTo>
                    <a:pt x="215" y="2"/>
                  </a:lnTo>
                  <a:lnTo>
                    <a:pt x="219" y="4"/>
                  </a:lnTo>
                  <a:lnTo>
                    <a:pt x="221" y="6"/>
                  </a:lnTo>
                  <a:lnTo>
                    <a:pt x="289" y="125"/>
                  </a:lnTo>
                  <a:lnTo>
                    <a:pt x="291" y="130"/>
                  </a:lnTo>
                  <a:lnTo>
                    <a:pt x="289" y="134"/>
                  </a:lnTo>
                  <a:lnTo>
                    <a:pt x="221" y="255"/>
                  </a:lnTo>
                  <a:lnTo>
                    <a:pt x="219" y="256"/>
                  </a:lnTo>
                  <a:lnTo>
                    <a:pt x="215" y="258"/>
                  </a:lnTo>
                  <a:lnTo>
                    <a:pt x="211" y="258"/>
                  </a:lnTo>
                  <a:lnTo>
                    <a:pt x="74" y="258"/>
                  </a:lnTo>
                  <a:lnTo>
                    <a:pt x="72" y="258"/>
                  </a:lnTo>
                  <a:lnTo>
                    <a:pt x="68" y="256"/>
                  </a:lnTo>
                  <a:lnTo>
                    <a:pt x="66" y="255"/>
                  </a:lnTo>
                  <a:lnTo>
                    <a:pt x="0" y="140"/>
                  </a:lnTo>
                  <a:lnTo>
                    <a:pt x="6" y="140"/>
                  </a:lnTo>
                  <a:lnTo>
                    <a:pt x="10" y="140"/>
                  </a:lnTo>
                  <a:lnTo>
                    <a:pt x="12" y="138"/>
                  </a:lnTo>
                  <a:lnTo>
                    <a:pt x="14" y="134"/>
                  </a:lnTo>
                  <a:lnTo>
                    <a:pt x="17" y="130"/>
                  </a:lnTo>
                  <a:lnTo>
                    <a:pt x="80" y="239"/>
                  </a:lnTo>
                  <a:lnTo>
                    <a:pt x="208" y="239"/>
                  </a:lnTo>
                  <a:lnTo>
                    <a:pt x="270" y="130"/>
                  </a:lnTo>
                  <a:lnTo>
                    <a:pt x="208" y="20"/>
                  </a:lnTo>
                  <a:lnTo>
                    <a:pt x="80" y="20"/>
                  </a:lnTo>
                  <a:lnTo>
                    <a:pt x="83" y="16"/>
                  </a:lnTo>
                  <a:lnTo>
                    <a:pt x="83" y="10"/>
                  </a:lnTo>
                  <a:lnTo>
                    <a:pt x="83" y="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72"/>
            <p:cNvSpPr>
              <a:spLocks/>
            </p:cNvSpPr>
            <p:nvPr/>
          </p:nvSpPr>
          <p:spPr bwMode="auto">
            <a:xfrm>
              <a:off x="7282490" y="12561629"/>
              <a:ext cx="121742" cy="208523"/>
            </a:xfrm>
            <a:custGeom>
              <a:avLst/>
              <a:gdLst>
                <a:gd name="T0" fmla="*/ 64 w 64"/>
                <a:gd name="T1" fmla="*/ 0 h 111"/>
                <a:gd name="T2" fmla="*/ 62 w 64"/>
                <a:gd name="T3" fmla="*/ 4 h 111"/>
                <a:gd name="T4" fmla="*/ 56 w 64"/>
                <a:gd name="T5" fmla="*/ 16 h 111"/>
                <a:gd name="T6" fmla="*/ 47 w 64"/>
                <a:gd name="T7" fmla="*/ 29 h 111"/>
                <a:gd name="T8" fmla="*/ 37 w 64"/>
                <a:gd name="T9" fmla="*/ 47 h 111"/>
                <a:gd name="T10" fmla="*/ 27 w 64"/>
                <a:gd name="T11" fmla="*/ 64 h 111"/>
                <a:gd name="T12" fmla="*/ 17 w 64"/>
                <a:gd name="T13" fmla="*/ 82 h 111"/>
                <a:gd name="T14" fmla="*/ 8 w 64"/>
                <a:gd name="T15" fmla="*/ 97 h 111"/>
                <a:gd name="T16" fmla="*/ 2 w 64"/>
                <a:gd name="T17" fmla="*/ 107 h 111"/>
                <a:gd name="T18" fmla="*/ 0 w 64"/>
                <a:gd name="T19" fmla="*/ 111 h 111"/>
                <a:gd name="T20" fmla="*/ 2 w 64"/>
                <a:gd name="T21" fmla="*/ 107 h 111"/>
                <a:gd name="T22" fmla="*/ 8 w 64"/>
                <a:gd name="T23" fmla="*/ 97 h 111"/>
                <a:gd name="T24" fmla="*/ 17 w 64"/>
                <a:gd name="T25" fmla="*/ 82 h 111"/>
                <a:gd name="T26" fmla="*/ 27 w 64"/>
                <a:gd name="T27" fmla="*/ 64 h 111"/>
                <a:gd name="T28" fmla="*/ 37 w 64"/>
                <a:gd name="T29" fmla="*/ 47 h 111"/>
                <a:gd name="T30" fmla="*/ 47 w 64"/>
                <a:gd name="T31" fmla="*/ 29 h 111"/>
                <a:gd name="T32" fmla="*/ 56 w 64"/>
                <a:gd name="T33" fmla="*/ 16 h 111"/>
                <a:gd name="T34" fmla="*/ 62 w 64"/>
                <a:gd name="T35" fmla="*/ 4 h 111"/>
                <a:gd name="T36" fmla="*/ 64 w 64"/>
                <a:gd name="T3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11">
                  <a:moveTo>
                    <a:pt x="64" y="0"/>
                  </a:moveTo>
                  <a:lnTo>
                    <a:pt x="62" y="4"/>
                  </a:lnTo>
                  <a:lnTo>
                    <a:pt x="56" y="16"/>
                  </a:lnTo>
                  <a:lnTo>
                    <a:pt x="47" y="29"/>
                  </a:lnTo>
                  <a:lnTo>
                    <a:pt x="37" y="47"/>
                  </a:lnTo>
                  <a:lnTo>
                    <a:pt x="27" y="64"/>
                  </a:lnTo>
                  <a:lnTo>
                    <a:pt x="17" y="82"/>
                  </a:lnTo>
                  <a:lnTo>
                    <a:pt x="8" y="97"/>
                  </a:lnTo>
                  <a:lnTo>
                    <a:pt x="2" y="107"/>
                  </a:lnTo>
                  <a:lnTo>
                    <a:pt x="0" y="111"/>
                  </a:lnTo>
                  <a:lnTo>
                    <a:pt x="2" y="107"/>
                  </a:lnTo>
                  <a:lnTo>
                    <a:pt x="8" y="97"/>
                  </a:lnTo>
                  <a:lnTo>
                    <a:pt x="17" y="82"/>
                  </a:lnTo>
                  <a:lnTo>
                    <a:pt x="27" y="64"/>
                  </a:lnTo>
                  <a:lnTo>
                    <a:pt x="37" y="47"/>
                  </a:lnTo>
                  <a:lnTo>
                    <a:pt x="47" y="29"/>
                  </a:lnTo>
                  <a:lnTo>
                    <a:pt x="56" y="16"/>
                  </a:lnTo>
                  <a:lnTo>
                    <a:pt x="62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73"/>
            <p:cNvSpPr>
              <a:spLocks/>
            </p:cNvSpPr>
            <p:nvPr/>
          </p:nvSpPr>
          <p:spPr bwMode="auto">
            <a:xfrm>
              <a:off x="7636302" y="12770152"/>
              <a:ext cx="136959" cy="202887"/>
            </a:xfrm>
            <a:custGeom>
              <a:avLst/>
              <a:gdLst>
                <a:gd name="T0" fmla="*/ 62 w 72"/>
                <a:gd name="T1" fmla="*/ 0 h 108"/>
                <a:gd name="T2" fmla="*/ 66 w 72"/>
                <a:gd name="T3" fmla="*/ 2 h 108"/>
                <a:gd name="T4" fmla="*/ 70 w 72"/>
                <a:gd name="T5" fmla="*/ 4 h 108"/>
                <a:gd name="T6" fmla="*/ 70 w 72"/>
                <a:gd name="T7" fmla="*/ 7 h 108"/>
                <a:gd name="T8" fmla="*/ 72 w 72"/>
                <a:gd name="T9" fmla="*/ 9 h 108"/>
                <a:gd name="T10" fmla="*/ 70 w 72"/>
                <a:gd name="T11" fmla="*/ 13 h 108"/>
                <a:gd name="T12" fmla="*/ 18 w 72"/>
                <a:gd name="T13" fmla="*/ 104 h 108"/>
                <a:gd name="T14" fmla="*/ 16 w 72"/>
                <a:gd name="T15" fmla="*/ 106 h 108"/>
                <a:gd name="T16" fmla="*/ 12 w 72"/>
                <a:gd name="T17" fmla="*/ 108 h 108"/>
                <a:gd name="T18" fmla="*/ 8 w 72"/>
                <a:gd name="T19" fmla="*/ 108 h 108"/>
                <a:gd name="T20" fmla="*/ 4 w 72"/>
                <a:gd name="T21" fmla="*/ 108 h 108"/>
                <a:gd name="T22" fmla="*/ 2 w 72"/>
                <a:gd name="T23" fmla="*/ 104 h 108"/>
                <a:gd name="T24" fmla="*/ 0 w 72"/>
                <a:gd name="T25" fmla="*/ 103 h 108"/>
                <a:gd name="T26" fmla="*/ 0 w 72"/>
                <a:gd name="T27" fmla="*/ 99 h 108"/>
                <a:gd name="T28" fmla="*/ 0 w 72"/>
                <a:gd name="T29" fmla="*/ 95 h 108"/>
                <a:gd name="T30" fmla="*/ 53 w 72"/>
                <a:gd name="T31" fmla="*/ 4 h 108"/>
                <a:gd name="T32" fmla="*/ 55 w 72"/>
                <a:gd name="T33" fmla="*/ 2 h 108"/>
                <a:gd name="T34" fmla="*/ 58 w 72"/>
                <a:gd name="T35" fmla="*/ 0 h 108"/>
                <a:gd name="T36" fmla="*/ 62 w 72"/>
                <a:gd name="T3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08">
                  <a:moveTo>
                    <a:pt x="62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9"/>
                  </a:lnTo>
                  <a:lnTo>
                    <a:pt x="70" y="13"/>
                  </a:lnTo>
                  <a:lnTo>
                    <a:pt x="18" y="104"/>
                  </a:lnTo>
                  <a:lnTo>
                    <a:pt x="16" y="106"/>
                  </a:lnTo>
                  <a:lnTo>
                    <a:pt x="12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2" y="104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8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74"/>
            <p:cNvSpPr>
              <a:spLocks/>
            </p:cNvSpPr>
            <p:nvPr/>
          </p:nvSpPr>
          <p:spPr bwMode="auto">
            <a:xfrm>
              <a:off x="7337654" y="12599200"/>
              <a:ext cx="136959" cy="206644"/>
            </a:xfrm>
            <a:custGeom>
              <a:avLst/>
              <a:gdLst>
                <a:gd name="T0" fmla="*/ 62 w 72"/>
                <a:gd name="T1" fmla="*/ 0 h 110"/>
                <a:gd name="T2" fmla="*/ 68 w 72"/>
                <a:gd name="T3" fmla="*/ 1 h 110"/>
                <a:gd name="T4" fmla="*/ 70 w 72"/>
                <a:gd name="T5" fmla="*/ 3 h 110"/>
                <a:gd name="T6" fmla="*/ 72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9 w 72"/>
                <a:gd name="T13" fmla="*/ 104 h 110"/>
                <a:gd name="T14" fmla="*/ 16 w 72"/>
                <a:gd name="T15" fmla="*/ 108 h 110"/>
                <a:gd name="T16" fmla="*/ 14 w 72"/>
                <a:gd name="T17" fmla="*/ 110 h 110"/>
                <a:gd name="T18" fmla="*/ 10 w 72"/>
                <a:gd name="T19" fmla="*/ 110 h 110"/>
                <a:gd name="T20" fmla="*/ 6 w 72"/>
                <a:gd name="T21" fmla="*/ 108 h 110"/>
                <a:gd name="T22" fmla="*/ 2 w 72"/>
                <a:gd name="T23" fmla="*/ 106 h 110"/>
                <a:gd name="T24" fmla="*/ 0 w 72"/>
                <a:gd name="T25" fmla="*/ 102 h 110"/>
                <a:gd name="T26" fmla="*/ 0 w 72"/>
                <a:gd name="T27" fmla="*/ 98 h 110"/>
                <a:gd name="T28" fmla="*/ 2 w 72"/>
                <a:gd name="T29" fmla="*/ 95 h 110"/>
                <a:gd name="T30" fmla="*/ 54 w 72"/>
                <a:gd name="T31" fmla="*/ 5 h 110"/>
                <a:gd name="T32" fmla="*/ 56 w 72"/>
                <a:gd name="T33" fmla="*/ 3 h 110"/>
                <a:gd name="T34" fmla="*/ 58 w 72"/>
                <a:gd name="T35" fmla="*/ 1 h 110"/>
                <a:gd name="T36" fmla="*/ 62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2" y="0"/>
                  </a:moveTo>
                  <a:lnTo>
                    <a:pt x="68" y="1"/>
                  </a:lnTo>
                  <a:lnTo>
                    <a:pt x="70" y="3"/>
                  </a:lnTo>
                  <a:lnTo>
                    <a:pt x="72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9" y="104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0" y="110"/>
                  </a:lnTo>
                  <a:lnTo>
                    <a:pt x="6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" y="95"/>
                  </a:lnTo>
                  <a:lnTo>
                    <a:pt x="54" y="5"/>
                  </a:lnTo>
                  <a:lnTo>
                    <a:pt x="56" y="3"/>
                  </a:lnTo>
                  <a:lnTo>
                    <a:pt x="58" y="1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5"/>
            <p:cNvSpPr>
              <a:spLocks/>
            </p:cNvSpPr>
            <p:nvPr/>
          </p:nvSpPr>
          <p:spPr bwMode="auto">
            <a:xfrm>
              <a:off x="6289533" y="12770152"/>
              <a:ext cx="325279" cy="287424"/>
            </a:xfrm>
            <a:custGeom>
              <a:avLst/>
              <a:gdLst>
                <a:gd name="T0" fmla="*/ 45 w 171"/>
                <a:gd name="T1" fmla="*/ 0 h 153"/>
                <a:gd name="T2" fmla="*/ 109 w 171"/>
                <a:gd name="T3" fmla="*/ 0 h 153"/>
                <a:gd name="T4" fmla="*/ 107 w 171"/>
                <a:gd name="T5" fmla="*/ 4 h 153"/>
                <a:gd name="T6" fmla="*/ 105 w 171"/>
                <a:gd name="T7" fmla="*/ 7 h 153"/>
                <a:gd name="T8" fmla="*/ 105 w 171"/>
                <a:gd name="T9" fmla="*/ 11 h 153"/>
                <a:gd name="T10" fmla="*/ 107 w 171"/>
                <a:gd name="T11" fmla="*/ 15 h 153"/>
                <a:gd name="T12" fmla="*/ 111 w 171"/>
                <a:gd name="T13" fmla="*/ 17 h 153"/>
                <a:gd name="T14" fmla="*/ 113 w 171"/>
                <a:gd name="T15" fmla="*/ 19 h 153"/>
                <a:gd name="T16" fmla="*/ 117 w 171"/>
                <a:gd name="T17" fmla="*/ 19 h 153"/>
                <a:gd name="T18" fmla="*/ 120 w 171"/>
                <a:gd name="T19" fmla="*/ 17 h 153"/>
                <a:gd name="T20" fmla="*/ 122 w 171"/>
                <a:gd name="T21" fmla="*/ 13 h 153"/>
                <a:gd name="T22" fmla="*/ 130 w 171"/>
                <a:gd name="T23" fmla="*/ 2 h 153"/>
                <a:gd name="T24" fmla="*/ 132 w 171"/>
                <a:gd name="T25" fmla="*/ 4 h 153"/>
                <a:gd name="T26" fmla="*/ 171 w 171"/>
                <a:gd name="T27" fmla="*/ 71 h 153"/>
                <a:gd name="T28" fmla="*/ 171 w 171"/>
                <a:gd name="T29" fmla="*/ 77 h 153"/>
                <a:gd name="T30" fmla="*/ 171 w 171"/>
                <a:gd name="T31" fmla="*/ 81 h 153"/>
                <a:gd name="T32" fmla="*/ 132 w 171"/>
                <a:gd name="T33" fmla="*/ 149 h 153"/>
                <a:gd name="T34" fmla="*/ 130 w 171"/>
                <a:gd name="T35" fmla="*/ 151 h 153"/>
                <a:gd name="T36" fmla="*/ 126 w 171"/>
                <a:gd name="T37" fmla="*/ 153 h 153"/>
                <a:gd name="T38" fmla="*/ 122 w 171"/>
                <a:gd name="T39" fmla="*/ 153 h 153"/>
                <a:gd name="T40" fmla="*/ 45 w 171"/>
                <a:gd name="T41" fmla="*/ 153 h 153"/>
                <a:gd name="T42" fmla="*/ 41 w 171"/>
                <a:gd name="T43" fmla="*/ 153 h 153"/>
                <a:gd name="T44" fmla="*/ 39 w 171"/>
                <a:gd name="T45" fmla="*/ 151 h 153"/>
                <a:gd name="T46" fmla="*/ 37 w 171"/>
                <a:gd name="T47" fmla="*/ 149 h 153"/>
                <a:gd name="T48" fmla="*/ 0 w 171"/>
                <a:gd name="T49" fmla="*/ 87 h 153"/>
                <a:gd name="T50" fmla="*/ 8 w 171"/>
                <a:gd name="T51" fmla="*/ 87 h 153"/>
                <a:gd name="T52" fmla="*/ 14 w 171"/>
                <a:gd name="T53" fmla="*/ 85 h 153"/>
                <a:gd name="T54" fmla="*/ 16 w 171"/>
                <a:gd name="T55" fmla="*/ 81 h 153"/>
                <a:gd name="T56" fmla="*/ 18 w 171"/>
                <a:gd name="T57" fmla="*/ 77 h 153"/>
                <a:gd name="T58" fmla="*/ 51 w 171"/>
                <a:gd name="T59" fmla="*/ 134 h 153"/>
                <a:gd name="T60" fmla="*/ 117 w 171"/>
                <a:gd name="T61" fmla="*/ 134 h 153"/>
                <a:gd name="T62" fmla="*/ 151 w 171"/>
                <a:gd name="T63" fmla="*/ 77 h 153"/>
                <a:gd name="T64" fmla="*/ 117 w 171"/>
                <a:gd name="T65" fmla="*/ 19 h 153"/>
                <a:gd name="T66" fmla="*/ 51 w 171"/>
                <a:gd name="T67" fmla="*/ 19 h 153"/>
                <a:gd name="T68" fmla="*/ 18 w 171"/>
                <a:gd name="T69" fmla="*/ 75 h 153"/>
                <a:gd name="T70" fmla="*/ 16 w 171"/>
                <a:gd name="T71" fmla="*/ 71 h 153"/>
                <a:gd name="T72" fmla="*/ 14 w 171"/>
                <a:gd name="T73" fmla="*/ 68 h 153"/>
                <a:gd name="T74" fmla="*/ 8 w 171"/>
                <a:gd name="T75" fmla="*/ 68 h 153"/>
                <a:gd name="T76" fmla="*/ 0 w 171"/>
                <a:gd name="T77" fmla="*/ 68 h 153"/>
                <a:gd name="T78" fmla="*/ 37 w 171"/>
                <a:gd name="T79" fmla="*/ 4 h 153"/>
                <a:gd name="T80" fmla="*/ 39 w 171"/>
                <a:gd name="T81" fmla="*/ 2 h 153"/>
                <a:gd name="T82" fmla="*/ 41 w 171"/>
                <a:gd name="T83" fmla="*/ 0 h 153"/>
                <a:gd name="T84" fmla="*/ 45 w 171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53">
                  <a:moveTo>
                    <a:pt x="45" y="0"/>
                  </a:moveTo>
                  <a:lnTo>
                    <a:pt x="109" y="0"/>
                  </a:lnTo>
                  <a:lnTo>
                    <a:pt x="107" y="4"/>
                  </a:lnTo>
                  <a:lnTo>
                    <a:pt x="105" y="7"/>
                  </a:lnTo>
                  <a:lnTo>
                    <a:pt x="105" y="11"/>
                  </a:lnTo>
                  <a:lnTo>
                    <a:pt x="107" y="15"/>
                  </a:lnTo>
                  <a:lnTo>
                    <a:pt x="111" y="17"/>
                  </a:lnTo>
                  <a:lnTo>
                    <a:pt x="113" y="19"/>
                  </a:lnTo>
                  <a:lnTo>
                    <a:pt x="117" y="19"/>
                  </a:lnTo>
                  <a:lnTo>
                    <a:pt x="120" y="17"/>
                  </a:lnTo>
                  <a:lnTo>
                    <a:pt x="122" y="13"/>
                  </a:lnTo>
                  <a:lnTo>
                    <a:pt x="130" y="2"/>
                  </a:lnTo>
                  <a:lnTo>
                    <a:pt x="132" y="4"/>
                  </a:lnTo>
                  <a:lnTo>
                    <a:pt x="171" y="71"/>
                  </a:lnTo>
                  <a:lnTo>
                    <a:pt x="171" y="77"/>
                  </a:lnTo>
                  <a:lnTo>
                    <a:pt x="171" y="81"/>
                  </a:lnTo>
                  <a:lnTo>
                    <a:pt x="132" y="149"/>
                  </a:lnTo>
                  <a:lnTo>
                    <a:pt x="130" y="151"/>
                  </a:lnTo>
                  <a:lnTo>
                    <a:pt x="126" y="153"/>
                  </a:lnTo>
                  <a:lnTo>
                    <a:pt x="122" y="153"/>
                  </a:lnTo>
                  <a:lnTo>
                    <a:pt x="45" y="153"/>
                  </a:lnTo>
                  <a:lnTo>
                    <a:pt x="41" y="153"/>
                  </a:lnTo>
                  <a:lnTo>
                    <a:pt x="39" y="151"/>
                  </a:lnTo>
                  <a:lnTo>
                    <a:pt x="37" y="149"/>
                  </a:lnTo>
                  <a:lnTo>
                    <a:pt x="0" y="87"/>
                  </a:lnTo>
                  <a:lnTo>
                    <a:pt x="8" y="87"/>
                  </a:lnTo>
                  <a:lnTo>
                    <a:pt x="14" y="85"/>
                  </a:lnTo>
                  <a:lnTo>
                    <a:pt x="16" y="81"/>
                  </a:lnTo>
                  <a:lnTo>
                    <a:pt x="18" y="77"/>
                  </a:lnTo>
                  <a:lnTo>
                    <a:pt x="51" y="134"/>
                  </a:lnTo>
                  <a:lnTo>
                    <a:pt x="117" y="134"/>
                  </a:lnTo>
                  <a:lnTo>
                    <a:pt x="151" y="77"/>
                  </a:lnTo>
                  <a:lnTo>
                    <a:pt x="117" y="19"/>
                  </a:lnTo>
                  <a:lnTo>
                    <a:pt x="51" y="19"/>
                  </a:lnTo>
                  <a:lnTo>
                    <a:pt x="18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37" y="4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6"/>
            <p:cNvSpPr>
              <a:spLocks/>
            </p:cNvSpPr>
            <p:nvPr/>
          </p:nvSpPr>
          <p:spPr bwMode="auto">
            <a:xfrm>
              <a:off x="6945798" y="11924790"/>
              <a:ext cx="136959" cy="206644"/>
            </a:xfrm>
            <a:custGeom>
              <a:avLst/>
              <a:gdLst>
                <a:gd name="T0" fmla="*/ 63 w 72"/>
                <a:gd name="T1" fmla="*/ 0 h 110"/>
                <a:gd name="T2" fmla="*/ 66 w 72"/>
                <a:gd name="T3" fmla="*/ 2 h 110"/>
                <a:gd name="T4" fmla="*/ 70 w 72"/>
                <a:gd name="T5" fmla="*/ 4 h 110"/>
                <a:gd name="T6" fmla="*/ 70 w 72"/>
                <a:gd name="T7" fmla="*/ 7 h 110"/>
                <a:gd name="T8" fmla="*/ 72 w 72"/>
                <a:gd name="T9" fmla="*/ 11 h 110"/>
                <a:gd name="T10" fmla="*/ 70 w 72"/>
                <a:gd name="T11" fmla="*/ 15 h 110"/>
                <a:gd name="T12" fmla="*/ 18 w 72"/>
                <a:gd name="T13" fmla="*/ 104 h 110"/>
                <a:gd name="T14" fmla="*/ 16 w 72"/>
                <a:gd name="T15" fmla="*/ 108 h 110"/>
                <a:gd name="T16" fmla="*/ 12 w 72"/>
                <a:gd name="T17" fmla="*/ 110 h 110"/>
                <a:gd name="T18" fmla="*/ 8 w 72"/>
                <a:gd name="T19" fmla="*/ 110 h 110"/>
                <a:gd name="T20" fmla="*/ 4 w 72"/>
                <a:gd name="T21" fmla="*/ 108 h 110"/>
                <a:gd name="T22" fmla="*/ 2 w 72"/>
                <a:gd name="T23" fmla="*/ 106 h 110"/>
                <a:gd name="T24" fmla="*/ 0 w 72"/>
                <a:gd name="T25" fmla="*/ 103 h 110"/>
                <a:gd name="T26" fmla="*/ 0 w 72"/>
                <a:gd name="T27" fmla="*/ 99 h 110"/>
                <a:gd name="T28" fmla="*/ 0 w 72"/>
                <a:gd name="T29" fmla="*/ 95 h 110"/>
                <a:gd name="T30" fmla="*/ 53 w 72"/>
                <a:gd name="T31" fmla="*/ 6 h 110"/>
                <a:gd name="T32" fmla="*/ 55 w 72"/>
                <a:gd name="T33" fmla="*/ 4 h 110"/>
                <a:gd name="T34" fmla="*/ 59 w 72"/>
                <a:gd name="T35" fmla="*/ 2 h 110"/>
                <a:gd name="T36" fmla="*/ 63 w 72"/>
                <a:gd name="T3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110">
                  <a:moveTo>
                    <a:pt x="63" y="0"/>
                  </a:moveTo>
                  <a:lnTo>
                    <a:pt x="66" y="2"/>
                  </a:lnTo>
                  <a:lnTo>
                    <a:pt x="70" y="4"/>
                  </a:lnTo>
                  <a:lnTo>
                    <a:pt x="70" y="7"/>
                  </a:lnTo>
                  <a:lnTo>
                    <a:pt x="72" y="11"/>
                  </a:lnTo>
                  <a:lnTo>
                    <a:pt x="70" y="15"/>
                  </a:lnTo>
                  <a:lnTo>
                    <a:pt x="18" y="104"/>
                  </a:lnTo>
                  <a:lnTo>
                    <a:pt x="16" y="108"/>
                  </a:lnTo>
                  <a:lnTo>
                    <a:pt x="12" y="110"/>
                  </a:lnTo>
                  <a:lnTo>
                    <a:pt x="8" y="110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3"/>
                  </a:lnTo>
                  <a:lnTo>
                    <a:pt x="0" y="99"/>
                  </a:lnTo>
                  <a:lnTo>
                    <a:pt x="0" y="95"/>
                  </a:lnTo>
                  <a:lnTo>
                    <a:pt x="53" y="6"/>
                  </a:lnTo>
                  <a:lnTo>
                    <a:pt x="55" y="4"/>
                  </a:lnTo>
                  <a:lnTo>
                    <a:pt x="59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77"/>
            <p:cNvSpPr>
              <a:spLocks/>
            </p:cNvSpPr>
            <p:nvPr/>
          </p:nvSpPr>
          <p:spPr bwMode="auto">
            <a:xfrm>
              <a:off x="7046615" y="12262935"/>
              <a:ext cx="232070" cy="35694"/>
            </a:xfrm>
            <a:custGeom>
              <a:avLst/>
              <a:gdLst>
                <a:gd name="T0" fmla="*/ 10 w 122"/>
                <a:gd name="T1" fmla="*/ 0 h 19"/>
                <a:gd name="T2" fmla="*/ 112 w 122"/>
                <a:gd name="T3" fmla="*/ 0 h 19"/>
                <a:gd name="T4" fmla="*/ 118 w 122"/>
                <a:gd name="T5" fmla="*/ 2 h 19"/>
                <a:gd name="T6" fmla="*/ 122 w 122"/>
                <a:gd name="T7" fmla="*/ 6 h 19"/>
                <a:gd name="T8" fmla="*/ 122 w 122"/>
                <a:gd name="T9" fmla="*/ 10 h 19"/>
                <a:gd name="T10" fmla="*/ 122 w 122"/>
                <a:gd name="T11" fmla="*/ 16 h 19"/>
                <a:gd name="T12" fmla="*/ 118 w 122"/>
                <a:gd name="T13" fmla="*/ 19 h 19"/>
                <a:gd name="T14" fmla="*/ 112 w 122"/>
                <a:gd name="T15" fmla="*/ 19 h 19"/>
                <a:gd name="T16" fmla="*/ 10 w 122"/>
                <a:gd name="T17" fmla="*/ 19 h 19"/>
                <a:gd name="T18" fmla="*/ 4 w 122"/>
                <a:gd name="T19" fmla="*/ 19 h 19"/>
                <a:gd name="T20" fmla="*/ 0 w 122"/>
                <a:gd name="T21" fmla="*/ 16 h 19"/>
                <a:gd name="T22" fmla="*/ 0 w 122"/>
                <a:gd name="T23" fmla="*/ 10 h 19"/>
                <a:gd name="T24" fmla="*/ 0 w 122"/>
                <a:gd name="T25" fmla="*/ 6 h 19"/>
                <a:gd name="T26" fmla="*/ 4 w 122"/>
                <a:gd name="T27" fmla="*/ 2 h 19"/>
                <a:gd name="T28" fmla="*/ 10 w 122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9">
                  <a:moveTo>
                    <a:pt x="10" y="0"/>
                  </a:moveTo>
                  <a:lnTo>
                    <a:pt x="112" y="0"/>
                  </a:lnTo>
                  <a:lnTo>
                    <a:pt x="118" y="2"/>
                  </a:lnTo>
                  <a:lnTo>
                    <a:pt x="122" y="6"/>
                  </a:lnTo>
                  <a:lnTo>
                    <a:pt x="122" y="10"/>
                  </a:lnTo>
                  <a:lnTo>
                    <a:pt x="122" y="16"/>
                  </a:lnTo>
                  <a:lnTo>
                    <a:pt x="118" y="19"/>
                  </a:lnTo>
                  <a:lnTo>
                    <a:pt x="112" y="19"/>
                  </a:lnTo>
                  <a:lnTo>
                    <a:pt x="10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78"/>
            <p:cNvSpPr>
              <a:spLocks noEditPoints="1"/>
            </p:cNvSpPr>
            <p:nvPr/>
          </p:nvSpPr>
          <p:spPr bwMode="auto">
            <a:xfrm>
              <a:off x="6883024" y="11870310"/>
              <a:ext cx="572567" cy="484674"/>
            </a:xfrm>
            <a:custGeom>
              <a:avLst/>
              <a:gdLst>
                <a:gd name="T0" fmla="*/ 84 w 301"/>
                <a:gd name="T1" fmla="*/ 19 h 258"/>
                <a:gd name="T2" fmla="*/ 20 w 301"/>
                <a:gd name="T3" fmla="*/ 130 h 258"/>
                <a:gd name="T4" fmla="*/ 53 w 301"/>
                <a:gd name="T5" fmla="*/ 184 h 258"/>
                <a:gd name="T6" fmla="*/ 55 w 301"/>
                <a:gd name="T7" fmla="*/ 188 h 258"/>
                <a:gd name="T8" fmla="*/ 61 w 301"/>
                <a:gd name="T9" fmla="*/ 197 h 258"/>
                <a:gd name="T10" fmla="*/ 68 w 301"/>
                <a:gd name="T11" fmla="*/ 211 h 258"/>
                <a:gd name="T12" fmla="*/ 76 w 301"/>
                <a:gd name="T13" fmla="*/ 225 h 258"/>
                <a:gd name="T14" fmla="*/ 82 w 301"/>
                <a:gd name="T15" fmla="*/ 234 h 258"/>
                <a:gd name="T16" fmla="*/ 84 w 301"/>
                <a:gd name="T17" fmla="*/ 238 h 258"/>
                <a:gd name="T18" fmla="*/ 210 w 301"/>
                <a:gd name="T19" fmla="*/ 238 h 258"/>
                <a:gd name="T20" fmla="*/ 266 w 301"/>
                <a:gd name="T21" fmla="*/ 143 h 258"/>
                <a:gd name="T22" fmla="*/ 262 w 301"/>
                <a:gd name="T23" fmla="*/ 137 h 258"/>
                <a:gd name="T24" fmla="*/ 260 w 301"/>
                <a:gd name="T25" fmla="*/ 132 h 258"/>
                <a:gd name="T26" fmla="*/ 260 w 301"/>
                <a:gd name="T27" fmla="*/ 126 h 258"/>
                <a:gd name="T28" fmla="*/ 262 w 301"/>
                <a:gd name="T29" fmla="*/ 122 h 258"/>
                <a:gd name="T30" fmla="*/ 266 w 301"/>
                <a:gd name="T31" fmla="*/ 118 h 258"/>
                <a:gd name="T32" fmla="*/ 210 w 301"/>
                <a:gd name="T33" fmla="*/ 19 h 258"/>
                <a:gd name="T34" fmla="*/ 84 w 301"/>
                <a:gd name="T35" fmla="*/ 19 h 258"/>
                <a:gd name="T36" fmla="*/ 78 w 301"/>
                <a:gd name="T37" fmla="*/ 0 h 258"/>
                <a:gd name="T38" fmla="*/ 216 w 301"/>
                <a:gd name="T39" fmla="*/ 0 h 258"/>
                <a:gd name="T40" fmla="*/ 220 w 301"/>
                <a:gd name="T41" fmla="*/ 2 h 258"/>
                <a:gd name="T42" fmla="*/ 222 w 301"/>
                <a:gd name="T43" fmla="*/ 3 h 258"/>
                <a:gd name="T44" fmla="*/ 224 w 301"/>
                <a:gd name="T45" fmla="*/ 5 h 258"/>
                <a:gd name="T46" fmla="*/ 286 w 301"/>
                <a:gd name="T47" fmla="*/ 112 h 258"/>
                <a:gd name="T48" fmla="*/ 290 w 301"/>
                <a:gd name="T49" fmla="*/ 112 h 258"/>
                <a:gd name="T50" fmla="*/ 293 w 301"/>
                <a:gd name="T51" fmla="*/ 116 h 258"/>
                <a:gd name="T52" fmla="*/ 297 w 301"/>
                <a:gd name="T53" fmla="*/ 120 h 258"/>
                <a:gd name="T54" fmla="*/ 299 w 301"/>
                <a:gd name="T55" fmla="*/ 126 h 258"/>
                <a:gd name="T56" fmla="*/ 301 w 301"/>
                <a:gd name="T57" fmla="*/ 132 h 258"/>
                <a:gd name="T58" fmla="*/ 301 w 301"/>
                <a:gd name="T59" fmla="*/ 135 h 258"/>
                <a:gd name="T60" fmla="*/ 299 w 301"/>
                <a:gd name="T61" fmla="*/ 139 h 258"/>
                <a:gd name="T62" fmla="*/ 295 w 301"/>
                <a:gd name="T63" fmla="*/ 145 h 258"/>
                <a:gd name="T64" fmla="*/ 290 w 301"/>
                <a:gd name="T65" fmla="*/ 149 h 258"/>
                <a:gd name="T66" fmla="*/ 284 w 301"/>
                <a:gd name="T67" fmla="*/ 151 h 258"/>
                <a:gd name="T68" fmla="*/ 227 w 301"/>
                <a:gd name="T69" fmla="*/ 250 h 258"/>
                <a:gd name="T70" fmla="*/ 226 w 301"/>
                <a:gd name="T71" fmla="*/ 250 h 258"/>
                <a:gd name="T72" fmla="*/ 224 w 301"/>
                <a:gd name="T73" fmla="*/ 254 h 258"/>
                <a:gd name="T74" fmla="*/ 222 w 301"/>
                <a:gd name="T75" fmla="*/ 256 h 258"/>
                <a:gd name="T76" fmla="*/ 220 w 301"/>
                <a:gd name="T77" fmla="*/ 258 h 258"/>
                <a:gd name="T78" fmla="*/ 216 w 301"/>
                <a:gd name="T79" fmla="*/ 258 h 258"/>
                <a:gd name="T80" fmla="*/ 80 w 301"/>
                <a:gd name="T81" fmla="*/ 258 h 258"/>
                <a:gd name="T82" fmla="*/ 80 w 301"/>
                <a:gd name="T83" fmla="*/ 258 h 258"/>
                <a:gd name="T84" fmla="*/ 78 w 301"/>
                <a:gd name="T85" fmla="*/ 258 h 258"/>
                <a:gd name="T86" fmla="*/ 78 w 301"/>
                <a:gd name="T87" fmla="*/ 258 h 258"/>
                <a:gd name="T88" fmla="*/ 76 w 301"/>
                <a:gd name="T89" fmla="*/ 258 h 258"/>
                <a:gd name="T90" fmla="*/ 74 w 301"/>
                <a:gd name="T91" fmla="*/ 258 h 258"/>
                <a:gd name="T92" fmla="*/ 72 w 301"/>
                <a:gd name="T93" fmla="*/ 256 h 258"/>
                <a:gd name="T94" fmla="*/ 72 w 301"/>
                <a:gd name="T95" fmla="*/ 256 h 258"/>
                <a:gd name="T96" fmla="*/ 70 w 301"/>
                <a:gd name="T97" fmla="*/ 254 h 258"/>
                <a:gd name="T98" fmla="*/ 68 w 301"/>
                <a:gd name="T99" fmla="*/ 252 h 258"/>
                <a:gd name="T100" fmla="*/ 66 w 301"/>
                <a:gd name="T101" fmla="*/ 250 h 258"/>
                <a:gd name="T102" fmla="*/ 66 w 301"/>
                <a:gd name="T103" fmla="*/ 248 h 258"/>
                <a:gd name="T104" fmla="*/ 4 w 301"/>
                <a:gd name="T105" fmla="*/ 139 h 258"/>
                <a:gd name="T106" fmla="*/ 0 w 301"/>
                <a:gd name="T107" fmla="*/ 133 h 258"/>
                <a:gd name="T108" fmla="*/ 0 w 301"/>
                <a:gd name="T109" fmla="*/ 130 h 258"/>
                <a:gd name="T110" fmla="*/ 0 w 301"/>
                <a:gd name="T111" fmla="*/ 128 h 258"/>
                <a:gd name="T112" fmla="*/ 0 w 301"/>
                <a:gd name="T113" fmla="*/ 126 h 258"/>
                <a:gd name="T114" fmla="*/ 0 w 301"/>
                <a:gd name="T115" fmla="*/ 124 h 258"/>
                <a:gd name="T116" fmla="*/ 4 w 301"/>
                <a:gd name="T117" fmla="*/ 120 h 258"/>
                <a:gd name="T118" fmla="*/ 70 w 301"/>
                <a:gd name="T119" fmla="*/ 5 h 258"/>
                <a:gd name="T120" fmla="*/ 72 w 301"/>
                <a:gd name="T121" fmla="*/ 3 h 258"/>
                <a:gd name="T122" fmla="*/ 74 w 301"/>
                <a:gd name="T123" fmla="*/ 2 h 258"/>
                <a:gd name="T124" fmla="*/ 78 w 301"/>
                <a:gd name="T1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1" h="258">
                  <a:moveTo>
                    <a:pt x="84" y="19"/>
                  </a:moveTo>
                  <a:lnTo>
                    <a:pt x="20" y="130"/>
                  </a:lnTo>
                  <a:lnTo>
                    <a:pt x="53" y="184"/>
                  </a:lnTo>
                  <a:lnTo>
                    <a:pt x="55" y="188"/>
                  </a:lnTo>
                  <a:lnTo>
                    <a:pt x="61" y="197"/>
                  </a:lnTo>
                  <a:lnTo>
                    <a:pt x="68" y="211"/>
                  </a:lnTo>
                  <a:lnTo>
                    <a:pt x="76" y="225"/>
                  </a:lnTo>
                  <a:lnTo>
                    <a:pt x="82" y="234"/>
                  </a:lnTo>
                  <a:lnTo>
                    <a:pt x="84" y="238"/>
                  </a:lnTo>
                  <a:lnTo>
                    <a:pt x="210" y="238"/>
                  </a:lnTo>
                  <a:lnTo>
                    <a:pt x="266" y="143"/>
                  </a:lnTo>
                  <a:lnTo>
                    <a:pt x="262" y="137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2" y="122"/>
                  </a:lnTo>
                  <a:lnTo>
                    <a:pt x="266" y="118"/>
                  </a:lnTo>
                  <a:lnTo>
                    <a:pt x="210" y="19"/>
                  </a:lnTo>
                  <a:lnTo>
                    <a:pt x="84" y="19"/>
                  </a:lnTo>
                  <a:close/>
                  <a:moveTo>
                    <a:pt x="78" y="0"/>
                  </a:moveTo>
                  <a:lnTo>
                    <a:pt x="216" y="0"/>
                  </a:lnTo>
                  <a:lnTo>
                    <a:pt x="220" y="2"/>
                  </a:lnTo>
                  <a:lnTo>
                    <a:pt x="222" y="3"/>
                  </a:lnTo>
                  <a:lnTo>
                    <a:pt x="224" y="5"/>
                  </a:lnTo>
                  <a:lnTo>
                    <a:pt x="286" y="112"/>
                  </a:lnTo>
                  <a:lnTo>
                    <a:pt x="290" y="112"/>
                  </a:lnTo>
                  <a:lnTo>
                    <a:pt x="293" y="116"/>
                  </a:lnTo>
                  <a:lnTo>
                    <a:pt x="297" y="120"/>
                  </a:lnTo>
                  <a:lnTo>
                    <a:pt x="299" y="126"/>
                  </a:lnTo>
                  <a:lnTo>
                    <a:pt x="301" y="132"/>
                  </a:lnTo>
                  <a:lnTo>
                    <a:pt x="301" y="135"/>
                  </a:lnTo>
                  <a:lnTo>
                    <a:pt x="299" y="139"/>
                  </a:lnTo>
                  <a:lnTo>
                    <a:pt x="295" y="145"/>
                  </a:lnTo>
                  <a:lnTo>
                    <a:pt x="290" y="149"/>
                  </a:lnTo>
                  <a:lnTo>
                    <a:pt x="284" y="151"/>
                  </a:lnTo>
                  <a:lnTo>
                    <a:pt x="227" y="250"/>
                  </a:lnTo>
                  <a:lnTo>
                    <a:pt x="226" y="250"/>
                  </a:lnTo>
                  <a:lnTo>
                    <a:pt x="224" y="254"/>
                  </a:lnTo>
                  <a:lnTo>
                    <a:pt x="222" y="256"/>
                  </a:lnTo>
                  <a:lnTo>
                    <a:pt x="220" y="258"/>
                  </a:lnTo>
                  <a:lnTo>
                    <a:pt x="216" y="258"/>
                  </a:lnTo>
                  <a:lnTo>
                    <a:pt x="80" y="258"/>
                  </a:lnTo>
                  <a:lnTo>
                    <a:pt x="80" y="258"/>
                  </a:lnTo>
                  <a:lnTo>
                    <a:pt x="78" y="258"/>
                  </a:lnTo>
                  <a:lnTo>
                    <a:pt x="78" y="258"/>
                  </a:lnTo>
                  <a:lnTo>
                    <a:pt x="76" y="258"/>
                  </a:lnTo>
                  <a:lnTo>
                    <a:pt x="74" y="258"/>
                  </a:lnTo>
                  <a:lnTo>
                    <a:pt x="72" y="256"/>
                  </a:lnTo>
                  <a:lnTo>
                    <a:pt x="72" y="256"/>
                  </a:lnTo>
                  <a:lnTo>
                    <a:pt x="70" y="254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6" y="248"/>
                  </a:lnTo>
                  <a:lnTo>
                    <a:pt x="4" y="139"/>
                  </a:lnTo>
                  <a:lnTo>
                    <a:pt x="0" y="133"/>
                  </a:lnTo>
                  <a:lnTo>
                    <a:pt x="0" y="130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120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4" y="2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79"/>
            <p:cNvSpPr>
              <a:spLocks noEditPoints="1"/>
            </p:cNvSpPr>
            <p:nvPr/>
          </p:nvSpPr>
          <p:spPr bwMode="auto">
            <a:xfrm>
              <a:off x="5393591" y="12832145"/>
              <a:ext cx="188320" cy="163437"/>
            </a:xfrm>
            <a:custGeom>
              <a:avLst/>
              <a:gdLst>
                <a:gd name="T0" fmla="*/ 35 w 99"/>
                <a:gd name="T1" fmla="*/ 19 h 87"/>
                <a:gd name="T2" fmla="*/ 21 w 99"/>
                <a:gd name="T3" fmla="*/ 44 h 87"/>
                <a:gd name="T4" fmla="*/ 35 w 99"/>
                <a:gd name="T5" fmla="*/ 68 h 87"/>
                <a:gd name="T6" fmla="*/ 64 w 99"/>
                <a:gd name="T7" fmla="*/ 68 h 87"/>
                <a:gd name="T8" fmla="*/ 66 w 99"/>
                <a:gd name="T9" fmla="*/ 68 h 87"/>
                <a:gd name="T10" fmla="*/ 66 w 99"/>
                <a:gd name="T11" fmla="*/ 64 h 87"/>
                <a:gd name="T12" fmla="*/ 70 w 99"/>
                <a:gd name="T13" fmla="*/ 60 h 87"/>
                <a:gd name="T14" fmla="*/ 71 w 99"/>
                <a:gd name="T15" fmla="*/ 56 h 87"/>
                <a:gd name="T16" fmla="*/ 73 w 99"/>
                <a:gd name="T17" fmla="*/ 52 h 87"/>
                <a:gd name="T18" fmla="*/ 75 w 99"/>
                <a:gd name="T19" fmla="*/ 48 h 87"/>
                <a:gd name="T20" fmla="*/ 77 w 99"/>
                <a:gd name="T21" fmla="*/ 44 h 87"/>
                <a:gd name="T22" fmla="*/ 79 w 99"/>
                <a:gd name="T23" fmla="*/ 42 h 87"/>
                <a:gd name="T24" fmla="*/ 64 w 99"/>
                <a:gd name="T25" fmla="*/ 19 h 87"/>
                <a:gd name="T26" fmla="*/ 35 w 99"/>
                <a:gd name="T27" fmla="*/ 19 h 87"/>
                <a:gd name="T28" fmla="*/ 31 w 99"/>
                <a:gd name="T29" fmla="*/ 0 h 87"/>
                <a:gd name="T30" fmla="*/ 70 w 99"/>
                <a:gd name="T31" fmla="*/ 0 h 87"/>
                <a:gd name="T32" fmla="*/ 73 w 99"/>
                <a:gd name="T33" fmla="*/ 0 h 87"/>
                <a:gd name="T34" fmla="*/ 75 w 99"/>
                <a:gd name="T35" fmla="*/ 2 h 87"/>
                <a:gd name="T36" fmla="*/ 77 w 99"/>
                <a:gd name="T37" fmla="*/ 4 h 87"/>
                <a:gd name="T38" fmla="*/ 95 w 99"/>
                <a:gd name="T39" fmla="*/ 35 h 87"/>
                <a:gd name="T40" fmla="*/ 99 w 99"/>
                <a:gd name="T41" fmla="*/ 38 h 87"/>
                <a:gd name="T42" fmla="*/ 99 w 99"/>
                <a:gd name="T43" fmla="*/ 44 h 87"/>
                <a:gd name="T44" fmla="*/ 99 w 99"/>
                <a:gd name="T45" fmla="*/ 48 h 87"/>
                <a:gd name="T46" fmla="*/ 95 w 99"/>
                <a:gd name="T47" fmla="*/ 54 h 87"/>
                <a:gd name="T48" fmla="*/ 77 w 99"/>
                <a:gd name="T49" fmla="*/ 83 h 87"/>
                <a:gd name="T50" fmla="*/ 75 w 99"/>
                <a:gd name="T51" fmla="*/ 85 h 87"/>
                <a:gd name="T52" fmla="*/ 73 w 99"/>
                <a:gd name="T53" fmla="*/ 87 h 87"/>
                <a:gd name="T54" fmla="*/ 70 w 99"/>
                <a:gd name="T55" fmla="*/ 87 h 87"/>
                <a:gd name="T56" fmla="*/ 31 w 99"/>
                <a:gd name="T57" fmla="*/ 87 h 87"/>
                <a:gd name="T58" fmla="*/ 27 w 99"/>
                <a:gd name="T59" fmla="*/ 87 h 87"/>
                <a:gd name="T60" fmla="*/ 23 w 99"/>
                <a:gd name="T61" fmla="*/ 85 h 87"/>
                <a:gd name="T62" fmla="*/ 21 w 99"/>
                <a:gd name="T63" fmla="*/ 83 h 87"/>
                <a:gd name="T64" fmla="*/ 2 w 99"/>
                <a:gd name="T65" fmla="*/ 48 h 87"/>
                <a:gd name="T66" fmla="*/ 0 w 99"/>
                <a:gd name="T67" fmla="*/ 44 h 87"/>
                <a:gd name="T68" fmla="*/ 2 w 99"/>
                <a:gd name="T69" fmla="*/ 38 h 87"/>
                <a:gd name="T70" fmla="*/ 21 w 99"/>
                <a:gd name="T71" fmla="*/ 4 h 87"/>
                <a:gd name="T72" fmla="*/ 23 w 99"/>
                <a:gd name="T73" fmla="*/ 2 h 87"/>
                <a:gd name="T74" fmla="*/ 27 w 99"/>
                <a:gd name="T75" fmla="*/ 0 h 87"/>
                <a:gd name="T76" fmla="*/ 31 w 99"/>
                <a:gd name="T7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87">
                  <a:moveTo>
                    <a:pt x="35" y="19"/>
                  </a:moveTo>
                  <a:lnTo>
                    <a:pt x="21" y="44"/>
                  </a:lnTo>
                  <a:lnTo>
                    <a:pt x="35" y="68"/>
                  </a:lnTo>
                  <a:lnTo>
                    <a:pt x="64" y="68"/>
                  </a:lnTo>
                  <a:lnTo>
                    <a:pt x="66" y="68"/>
                  </a:lnTo>
                  <a:lnTo>
                    <a:pt x="66" y="64"/>
                  </a:lnTo>
                  <a:lnTo>
                    <a:pt x="70" y="60"/>
                  </a:lnTo>
                  <a:lnTo>
                    <a:pt x="71" y="56"/>
                  </a:lnTo>
                  <a:lnTo>
                    <a:pt x="73" y="52"/>
                  </a:lnTo>
                  <a:lnTo>
                    <a:pt x="75" y="48"/>
                  </a:lnTo>
                  <a:lnTo>
                    <a:pt x="77" y="44"/>
                  </a:lnTo>
                  <a:lnTo>
                    <a:pt x="79" y="42"/>
                  </a:lnTo>
                  <a:lnTo>
                    <a:pt x="64" y="19"/>
                  </a:lnTo>
                  <a:lnTo>
                    <a:pt x="35" y="19"/>
                  </a:lnTo>
                  <a:close/>
                  <a:moveTo>
                    <a:pt x="31" y="0"/>
                  </a:moveTo>
                  <a:lnTo>
                    <a:pt x="70" y="0"/>
                  </a:lnTo>
                  <a:lnTo>
                    <a:pt x="73" y="0"/>
                  </a:lnTo>
                  <a:lnTo>
                    <a:pt x="75" y="2"/>
                  </a:lnTo>
                  <a:lnTo>
                    <a:pt x="77" y="4"/>
                  </a:lnTo>
                  <a:lnTo>
                    <a:pt x="95" y="35"/>
                  </a:lnTo>
                  <a:lnTo>
                    <a:pt x="99" y="38"/>
                  </a:lnTo>
                  <a:lnTo>
                    <a:pt x="99" y="44"/>
                  </a:lnTo>
                  <a:lnTo>
                    <a:pt x="99" y="48"/>
                  </a:lnTo>
                  <a:lnTo>
                    <a:pt x="95" y="54"/>
                  </a:lnTo>
                  <a:lnTo>
                    <a:pt x="77" y="83"/>
                  </a:lnTo>
                  <a:lnTo>
                    <a:pt x="75" y="85"/>
                  </a:lnTo>
                  <a:lnTo>
                    <a:pt x="73" y="87"/>
                  </a:lnTo>
                  <a:lnTo>
                    <a:pt x="70" y="87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3" y="85"/>
                  </a:lnTo>
                  <a:lnTo>
                    <a:pt x="21" y="83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2" y="38"/>
                  </a:lnTo>
                  <a:lnTo>
                    <a:pt x="21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6599595" y="12525936"/>
              <a:ext cx="77991" cy="75143"/>
            </a:xfrm>
            <a:custGeom>
              <a:avLst/>
              <a:gdLst>
                <a:gd name="T0" fmla="*/ 19 w 41"/>
                <a:gd name="T1" fmla="*/ 0 h 40"/>
                <a:gd name="T2" fmla="*/ 27 w 41"/>
                <a:gd name="T3" fmla="*/ 2 h 40"/>
                <a:gd name="T4" fmla="*/ 33 w 41"/>
                <a:gd name="T5" fmla="*/ 4 h 40"/>
                <a:gd name="T6" fmla="*/ 37 w 41"/>
                <a:gd name="T7" fmla="*/ 9 h 40"/>
                <a:gd name="T8" fmla="*/ 39 w 41"/>
                <a:gd name="T9" fmla="*/ 9 h 40"/>
                <a:gd name="T10" fmla="*/ 39 w 41"/>
                <a:gd name="T11" fmla="*/ 15 h 40"/>
                <a:gd name="T12" fmla="*/ 41 w 41"/>
                <a:gd name="T13" fmla="*/ 19 h 40"/>
                <a:gd name="T14" fmla="*/ 41 w 41"/>
                <a:gd name="T15" fmla="*/ 25 h 40"/>
                <a:gd name="T16" fmla="*/ 39 w 41"/>
                <a:gd name="T17" fmla="*/ 29 h 40"/>
                <a:gd name="T18" fmla="*/ 39 w 41"/>
                <a:gd name="T19" fmla="*/ 29 h 40"/>
                <a:gd name="T20" fmla="*/ 33 w 41"/>
                <a:gd name="T21" fmla="*/ 35 h 40"/>
                <a:gd name="T22" fmla="*/ 27 w 41"/>
                <a:gd name="T23" fmla="*/ 39 h 40"/>
                <a:gd name="T24" fmla="*/ 19 w 41"/>
                <a:gd name="T25" fmla="*/ 40 h 40"/>
                <a:gd name="T26" fmla="*/ 14 w 41"/>
                <a:gd name="T27" fmla="*/ 39 h 40"/>
                <a:gd name="T28" fmla="*/ 8 w 41"/>
                <a:gd name="T29" fmla="*/ 35 h 40"/>
                <a:gd name="T30" fmla="*/ 4 w 41"/>
                <a:gd name="T31" fmla="*/ 31 h 40"/>
                <a:gd name="T32" fmla="*/ 2 w 41"/>
                <a:gd name="T33" fmla="*/ 25 h 40"/>
                <a:gd name="T34" fmla="*/ 0 w 41"/>
                <a:gd name="T35" fmla="*/ 19 h 40"/>
                <a:gd name="T36" fmla="*/ 2 w 41"/>
                <a:gd name="T37" fmla="*/ 13 h 40"/>
                <a:gd name="T38" fmla="*/ 4 w 41"/>
                <a:gd name="T39" fmla="*/ 8 h 40"/>
                <a:gd name="T40" fmla="*/ 8 w 41"/>
                <a:gd name="T41" fmla="*/ 4 h 40"/>
                <a:gd name="T42" fmla="*/ 14 w 41"/>
                <a:gd name="T43" fmla="*/ 2 h 40"/>
                <a:gd name="T44" fmla="*/ 19 w 41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0">
                  <a:moveTo>
                    <a:pt x="19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7" y="9"/>
                  </a:lnTo>
                  <a:lnTo>
                    <a:pt x="39" y="9"/>
                  </a:lnTo>
                  <a:lnTo>
                    <a:pt x="39" y="15"/>
                  </a:lnTo>
                  <a:lnTo>
                    <a:pt x="41" y="19"/>
                  </a:lnTo>
                  <a:lnTo>
                    <a:pt x="41" y="25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40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31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1"/>
            <p:cNvSpPr>
              <a:spLocks/>
            </p:cNvSpPr>
            <p:nvPr/>
          </p:nvSpPr>
          <p:spPr bwMode="auto">
            <a:xfrm>
              <a:off x="6995256" y="12751366"/>
              <a:ext cx="72284" cy="73265"/>
            </a:xfrm>
            <a:custGeom>
              <a:avLst/>
              <a:gdLst>
                <a:gd name="T0" fmla="*/ 19 w 38"/>
                <a:gd name="T1" fmla="*/ 0 h 39"/>
                <a:gd name="T2" fmla="*/ 27 w 38"/>
                <a:gd name="T3" fmla="*/ 0 h 39"/>
                <a:gd name="T4" fmla="*/ 33 w 38"/>
                <a:gd name="T5" fmla="*/ 4 h 39"/>
                <a:gd name="T6" fmla="*/ 37 w 38"/>
                <a:gd name="T7" fmla="*/ 10 h 39"/>
                <a:gd name="T8" fmla="*/ 38 w 38"/>
                <a:gd name="T9" fmla="*/ 14 h 39"/>
                <a:gd name="T10" fmla="*/ 38 w 38"/>
                <a:gd name="T11" fmla="*/ 19 h 39"/>
                <a:gd name="T12" fmla="*/ 38 w 38"/>
                <a:gd name="T13" fmla="*/ 23 h 39"/>
                <a:gd name="T14" fmla="*/ 37 w 38"/>
                <a:gd name="T15" fmla="*/ 29 h 39"/>
                <a:gd name="T16" fmla="*/ 33 w 38"/>
                <a:gd name="T17" fmla="*/ 35 h 39"/>
                <a:gd name="T18" fmla="*/ 27 w 38"/>
                <a:gd name="T19" fmla="*/ 39 h 39"/>
                <a:gd name="T20" fmla="*/ 19 w 38"/>
                <a:gd name="T21" fmla="*/ 39 h 39"/>
                <a:gd name="T22" fmla="*/ 11 w 38"/>
                <a:gd name="T23" fmla="*/ 39 h 39"/>
                <a:gd name="T24" fmla="*/ 5 w 38"/>
                <a:gd name="T25" fmla="*/ 35 h 39"/>
                <a:gd name="T26" fmla="*/ 2 w 38"/>
                <a:gd name="T27" fmla="*/ 29 h 39"/>
                <a:gd name="T28" fmla="*/ 0 w 38"/>
                <a:gd name="T29" fmla="*/ 25 h 39"/>
                <a:gd name="T30" fmla="*/ 0 w 38"/>
                <a:gd name="T31" fmla="*/ 19 h 39"/>
                <a:gd name="T32" fmla="*/ 0 w 38"/>
                <a:gd name="T33" fmla="*/ 14 h 39"/>
                <a:gd name="T34" fmla="*/ 2 w 38"/>
                <a:gd name="T35" fmla="*/ 10 h 39"/>
                <a:gd name="T36" fmla="*/ 5 w 38"/>
                <a:gd name="T37" fmla="*/ 4 h 39"/>
                <a:gd name="T38" fmla="*/ 11 w 38"/>
                <a:gd name="T39" fmla="*/ 0 h 39"/>
                <a:gd name="T40" fmla="*/ 19 w 38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8" y="19"/>
                  </a:lnTo>
                  <a:lnTo>
                    <a:pt x="38" y="23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1" y="39"/>
                  </a:lnTo>
                  <a:lnTo>
                    <a:pt x="5" y="35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2"/>
            <p:cNvSpPr>
              <a:spLocks/>
            </p:cNvSpPr>
            <p:nvPr/>
          </p:nvSpPr>
          <p:spPr bwMode="auto">
            <a:xfrm>
              <a:off x="6603399" y="12076955"/>
              <a:ext cx="77991" cy="73265"/>
            </a:xfrm>
            <a:custGeom>
              <a:avLst/>
              <a:gdLst>
                <a:gd name="T0" fmla="*/ 19 w 41"/>
                <a:gd name="T1" fmla="*/ 0 h 39"/>
                <a:gd name="T2" fmla="*/ 27 w 41"/>
                <a:gd name="T3" fmla="*/ 0 h 39"/>
                <a:gd name="T4" fmla="*/ 33 w 41"/>
                <a:gd name="T5" fmla="*/ 4 h 39"/>
                <a:gd name="T6" fmla="*/ 37 w 41"/>
                <a:gd name="T7" fmla="*/ 10 h 39"/>
                <a:gd name="T8" fmla="*/ 39 w 41"/>
                <a:gd name="T9" fmla="*/ 14 h 39"/>
                <a:gd name="T10" fmla="*/ 41 w 41"/>
                <a:gd name="T11" fmla="*/ 20 h 39"/>
                <a:gd name="T12" fmla="*/ 39 w 41"/>
                <a:gd name="T13" fmla="*/ 25 h 39"/>
                <a:gd name="T14" fmla="*/ 37 w 41"/>
                <a:gd name="T15" fmla="*/ 29 h 39"/>
                <a:gd name="T16" fmla="*/ 33 w 41"/>
                <a:gd name="T17" fmla="*/ 35 h 39"/>
                <a:gd name="T18" fmla="*/ 27 w 41"/>
                <a:gd name="T19" fmla="*/ 39 h 39"/>
                <a:gd name="T20" fmla="*/ 19 w 41"/>
                <a:gd name="T21" fmla="*/ 39 h 39"/>
                <a:gd name="T22" fmla="*/ 14 w 41"/>
                <a:gd name="T23" fmla="*/ 39 h 39"/>
                <a:gd name="T24" fmla="*/ 8 w 41"/>
                <a:gd name="T25" fmla="*/ 35 h 39"/>
                <a:gd name="T26" fmla="*/ 4 w 41"/>
                <a:gd name="T27" fmla="*/ 29 h 39"/>
                <a:gd name="T28" fmla="*/ 0 w 41"/>
                <a:gd name="T29" fmla="*/ 25 h 39"/>
                <a:gd name="T30" fmla="*/ 0 w 41"/>
                <a:gd name="T31" fmla="*/ 20 h 39"/>
                <a:gd name="T32" fmla="*/ 0 w 41"/>
                <a:gd name="T33" fmla="*/ 14 h 39"/>
                <a:gd name="T34" fmla="*/ 4 w 41"/>
                <a:gd name="T35" fmla="*/ 10 h 39"/>
                <a:gd name="T36" fmla="*/ 8 w 41"/>
                <a:gd name="T37" fmla="*/ 4 h 39"/>
                <a:gd name="T38" fmla="*/ 14 w 41"/>
                <a:gd name="T39" fmla="*/ 0 h 39"/>
                <a:gd name="T40" fmla="*/ 19 w 41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39">
                  <a:moveTo>
                    <a:pt x="19" y="0"/>
                  </a:moveTo>
                  <a:lnTo>
                    <a:pt x="27" y="0"/>
                  </a:lnTo>
                  <a:lnTo>
                    <a:pt x="33" y="4"/>
                  </a:lnTo>
                  <a:lnTo>
                    <a:pt x="37" y="10"/>
                  </a:lnTo>
                  <a:lnTo>
                    <a:pt x="39" y="14"/>
                  </a:lnTo>
                  <a:lnTo>
                    <a:pt x="41" y="20"/>
                  </a:lnTo>
                  <a:lnTo>
                    <a:pt x="39" y="25"/>
                  </a:lnTo>
                  <a:lnTo>
                    <a:pt x="37" y="29"/>
                  </a:lnTo>
                  <a:lnTo>
                    <a:pt x="33" y="35"/>
                  </a:lnTo>
                  <a:lnTo>
                    <a:pt x="27" y="39"/>
                  </a:lnTo>
                  <a:lnTo>
                    <a:pt x="19" y="39"/>
                  </a:lnTo>
                  <a:lnTo>
                    <a:pt x="14" y="39"/>
                  </a:lnTo>
                  <a:lnTo>
                    <a:pt x="8" y="35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4149586" y="4559686"/>
            <a:ext cx="1638247" cy="45765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8000" tIns="0" rIns="108000" bIns="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defRPr/>
            </a:pP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2025.03.26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718482" y="2692800"/>
            <a:ext cx="8500453" cy="9135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거대멀티모달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 기반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CCTV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감시 시스템 구축</a:t>
            </a:r>
            <a:endParaRPr lang="en-US" altLang="ko-KR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: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멀티모달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 거대 모델 최신기술 파악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2420939" y="5263243"/>
            <a:ext cx="518472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발표자 김민종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, 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김동주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소속 인공지능응용연구실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  <a:p>
            <a:pPr algn="ctr">
              <a:defRPr/>
            </a:pP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IDIS AI Solution">
            <a:hlinkClick r:id="" action="ppaction://media"/>
            <a:extLst>
              <a:ext uri="{FF2B5EF4-FFF2-40B4-BE49-F238E27FC236}">
                <a16:creationId xmlns:a16="http://schemas.microsoft.com/office/drawing/2014/main" id="{2D816645-D889-6093-3DA7-1870B5833913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1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9FF55B-205A-83F0-9FBF-EA178372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아이디스</a:t>
            </a:r>
            <a:endParaRPr lang="en-K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9B7B9C-912C-4060-E057-1AE22230804A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7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C737D9-4C27-DD2F-0A09-F7B114C83D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742950" lvl="1" indent="-285750"/>
            <a:r>
              <a:rPr lang="ko-KR" altLang="en-US" sz="1800" dirty="0"/>
              <a:t>감지</a:t>
            </a:r>
            <a:endParaRPr lang="en-US" altLang="ko-KR" sz="1050" dirty="0"/>
          </a:p>
          <a:p>
            <a:pPr marL="922338" lvl="2" indent="-285750"/>
            <a:r>
              <a:rPr lang="ko-KR" altLang="en-US" sz="1400" dirty="0"/>
              <a:t>침입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 err="1"/>
              <a:t>물품방치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가상펜스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카메라무력화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화재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 err="1"/>
              <a:t>배회자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물품도난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넘어짐 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엘리베이터 이상행동 </a:t>
            </a:r>
            <a:endParaRPr lang="en-US" altLang="ko-KR" sz="1400" dirty="0"/>
          </a:p>
          <a:p>
            <a:pPr marL="742950" lvl="1" indent="-285750"/>
            <a:r>
              <a:rPr lang="ko-KR" altLang="en-US" sz="1800" dirty="0"/>
              <a:t>기타</a:t>
            </a:r>
            <a:endParaRPr lang="en-US" altLang="ko-KR" sz="1800" dirty="0"/>
          </a:p>
          <a:p>
            <a:pPr marL="922338" lvl="2" indent="-285750"/>
            <a:r>
              <a:rPr lang="ko-KR" altLang="en-US" sz="1400" dirty="0"/>
              <a:t>번호판 인식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 err="1"/>
              <a:t>이동자</a:t>
            </a:r>
            <a:r>
              <a:rPr lang="ko-KR" altLang="en-US" sz="1400" dirty="0"/>
              <a:t> 계수</a:t>
            </a:r>
            <a:endParaRPr lang="en-US" altLang="ko-KR" sz="1400" dirty="0"/>
          </a:p>
          <a:p>
            <a:pPr marL="922338" lvl="2" indent="-285750"/>
            <a:r>
              <a:rPr lang="ko-KR" altLang="en-US" sz="1400" dirty="0"/>
              <a:t>프라이버시 보호기능</a:t>
            </a:r>
            <a:endParaRPr lang="en-US" altLang="ko-KR" sz="1400" dirty="0"/>
          </a:p>
          <a:p>
            <a:pPr marL="742950" lvl="1" indent="-285750"/>
            <a:endParaRPr lang="ko-KR" alt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91001-51B4-B0CF-A0B3-B0CD412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에스원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7A762-F8EE-F88B-3787-44727DE7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8" y="1825625"/>
            <a:ext cx="7772400" cy="35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[에스원] 지능형 CCTV">
            <a:hlinkClick r:id="" action="ppaction://media"/>
            <a:extLst>
              <a:ext uri="{FF2B5EF4-FFF2-40B4-BE49-F238E27FC236}">
                <a16:creationId xmlns:a16="http://schemas.microsoft.com/office/drawing/2014/main" id="{1FDDC3C3-8ECF-41C0-7D4B-BF438354BD75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5519" y="1253330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47EC8B-E39F-2ED7-2CFB-B11CA01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에스원</a:t>
            </a:r>
            <a:endParaRPr lang="en-K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49DC-77DC-D396-B432-0AEA3E923504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908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DCAED1-D2E0-4B7D-88B5-B4BF283D8E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168275" indent="-285750"/>
            <a:r>
              <a:rPr lang="en-US" dirty="0"/>
              <a:t>VLM </a:t>
            </a:r>
            <a:r>
              <a:rPr lang="ko-KR" altLang="en-US" dirty="0"/>
              <a:t>기반 지능형 영상 보안 솔루션</a:t>
            </a:r>
            <a:endParaRPr lang="en-US" altLang="ko-KR" dirty="0"/>
          </a:p>
          <a:p>
            <a:pPr marL="742950" lvl="1" indent="-285750"/>
            <a:r>
              <a:rPr lang="ko-KR" altLang="en-US" dirty="0"/>
              <a:t>감지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화재</a:t>
            </a:r>
            <a:r>
              <a:rPr lang="en-US" altLang="ko-KR" dirty="0"/>
              <a:t>/</a:t>
            </a:r>
            <a:r>
              <a:rPr lang="ko-KR" altLang="en-US" dirty="0"/>
              <a:t>연기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흡연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폭력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군집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낙상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침입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기물파손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절도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배회 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쓰러짐</a:t>
            </a:r>
            <a:endParaRPr lang="en-US" altLang="ko-KR" dirty="0"/>
          </a:p>
          <a:p>
            <a:pPr marL="922338" lvl="2" indent="-285750"/>
            <a:r>
              <a:rPr lang="ko-KR" altLang="en-US" dirty="0"/>
              <a:t>유해동물 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132DD-0961-DAD0-7E25-76BDD27A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>
                <a:hlinkClick r:id="rId2"/>
              </a:rPr>
              <a:t>피아스페이스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D3B48-5982-71FB-4D11-8E5D0201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25" y="124183"/>
            <a:ext cx="3526218" cy="3398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B50F0-DBC2-D1B5-86E7-6D1E844DB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025" y="3522703"/>
            <a:ext cx="4825099" cy="3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PIASPACE MACS 솔루션 소개 영상">
            <a:hlinkClick r:id="" action="ppaction://media"/>
            <a:extLst>
              <a:ext uri="{FF2B5EF4-FFF2-40B4-BE49-F238E27FC236}">
                <a16:creationId xmlns:a16="http://schemas.microsoft.com/office/drawing/2014/main" id="{EC281BEB-5AFF-2990-CE5D-DC4F9D9067F9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0"/>
            <a:ext cx="7700962" cy="43513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4646F0-6B41-0735-9E4F-DA7C8A7E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7487AA-29D2-8FA9-8FDF-50161233B874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6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99129-9D87-5C02-16CA-4C936184A9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지능형 영상분석 </a:t>
            </a:r>
            <a:r>
              <a:rPr lang="en-US" dirty="0"/>
              <a:t>CCTV</a:t>
            </a:r>
          </a:p>
          <a:p>
            <a:pPr lvl="1"/>
            <a:r>
              <a:rPr lang="en-US" dirty="0" err="1"/>
              <a:t>감지</a:t>
            </a:r>
            <a:endParaRPr lang="en-US" dirty="0"/>
          </a:p>
          <a:p>
            <a:pPr marL="979488" lvl="2" indent="-342900"/>
            <a:r>
              <a:rPr lang="ko-KR" altLang="en-US" dirty="0"/>
              <a:t>침입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출입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배회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이탈감지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도난</a:t>
            </a:r>
            <a:r>
              <a:rPr lang="en-US" altLang="ko-KR" dirty="0"/>
              <a:t>·</a:t>
            </a:r>
            <a:r>
              <a:rPr lang="ko-KR" altLang="en-US" dirty="0"/>
              <a:t>버림 </a:t>
            </a:r>
            <a:endParaRPr lang="en-US" altLang="ko-KR" dirty="0"/>
          </a:p>
          <a:p>
            <a:pPr lvl="1"/>
            <a:r>
              <a:rPr lang="ko-KR" altLang="en-US" dirty="0"/>
              <a:t>통계</a:t>
            </a:r>
            <a:endParaRPr lang="en-US" altLang="ko-KR" dirty="0"/>
          </a:p>
          <a:p>
            <a:pPr lvl="2"/>
            <a:r>
              <a:rPr lang="ko-KR" altLang="en-US" dirty="0" err="1"/>
              <a:t>피플카운트</a:t>
            </a:r>
            <a:endParaRPr lang="en-US" altLang="ko-KR" dirty="0"/>
          </a:p>
          <a:p>
            <a:pPr lvl="2"/>
            <a:r>
              <a:rPr lang="ko-KR" altLang="en-US" dirty="0" err="1"/>
              <a:t>히트맵</a:t>
            </a:r>
            <a:endParaRPr lang="en-US" altLang="ko-KR" dirty="0"/>
          </a:p>
          <a:p>
            <a:pPr lvl="1"/>
            <a:r>
              <a:rPr lang="ko-KR" altLang="en-US" dirty="0"/>
              <a:t>신고 연계</a:t>
            </a:r>
            <a:endParaRPr lang="en-US" altLang="ko-KR" dirty="0"/>
          </a:p>
          <a:p>
            <a:pPr lvl="2"/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고객 요청을 곁들인</a:t>
            </a:r>
            <a:r>
              <a:rPr lang="en-US" altLang="ko-KR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AFBA3-FB02-BB27-6A95-B8AD4E6C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en-US" altLang="ko-KR" dirty="0"/>
              <a:t>kt </a:t>
            </a:r>
            <a:r>
              <a:rPr lang="en-US" altLang="ko-KR" dirty="0" err="1"/>
              <a:t>telecop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1CA8D-5A18-E12F-A255-B011D9FE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6"/>
          <a:stretch/>
        </p:blipFill>
        <p:spPr>
          <a:xfrm>
            <a:off x="4549835" y="477273"/>
            <a:ext cx="5881816" cy="446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5919F-31A0-D06A-6D34-1FEC19A7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21" y="3829729"/>
            <a:ext cx="4810679" cy="25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1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32D17-849E-E6A8-F4A5-AB1F5DADE8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차량 속성 검출</a:t>
            </a:r>
            <a:endParaRPr lang="en-US" altLang="ko-KR" dirty="0"/>
          </a:p>
          <a:p>
            <a:pPr lvl="1"/>
            <a:r>
              <a:rPr lang="ko-KR" altLang="en-US" dirty="0"/>
              <a:t>유형</a:t>
            </a:r>
            <a:r>
              <a:rPr lang="en-US" altLang="ko-KR" dirty="0"/>
              <a:t>/</a:t>
            </a:r>
            <a:r>
              <a:rPr lang="ko-KR" altLang="en-US" dirty="0"/>
              <a:t>번호판</a:t>
            </a:r>
            <a:r>
              <a:rPr lang="en-US" altLang="ko-KR" dirty="0"/>
              <a:t>/</a:t>
            </a:r>
            <a:r>
              <a:rPr lang="ko-KR" altLang="en-US" dirty="0"/>
              <a:t>색상</a:t>
            </a:r>
            <a:r>
              <a:rPr lang="en-US" altLang="ko-KR" dirty="0"/>
              <a:t>/</a:t>
            </a:r>
            <a:r>
              <a:rPr lang="ko-KR" altLang="en-US" dirty="0"/>
              <a:t>번호인식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방향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사람 속성 검출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얼굴</a:t>
            </a:r>
            <a:r>
              <a:rPr lang="en-US" altLang="ko-KR" dirty="0"/>
              <a:t>/</a:t>
            </a:r>
            <a:r>
              <a:rPr lang="ko-KR" altLang="en-US" dirty="0"/>
              <a:t>옷</a:t>
            </a:r>
            <a:r>
              <a:rPr lang="en-US" altLang="ko-KR" dirty="0"/>
              <a:t>/</a:t>
            </a:r>
            <a:r>
              <a:rPr lang="ko-KR" altLang="en-US" dirty="0"/>
              <a:t>가방</a:t>
            </a:r>
            <a:r>
              <a:rPr lang="en-US" altLang="ko-KR" dirty="0"/>
              <a:t>/</a:t>
            </a:r>
            <a:r>
              <a:rPr lang="ko-KR" altLang="en-US" dirty="0"/>
              <a:t>성별 등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FC3A1-9C44-8387-CF68-0C19C80C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피플앤드테크놀러지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3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AA5AAD-D69F-B67C-F337-FF2D7D6A73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3B805-AF45-E972-2E4B-0C3525FF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7671C-8167-566F-A09D-DDF884DE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3211"/>
            <a:ext cx="7772400" cy="233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5F883-4D8B-F9DB-7817-3CCE41DE6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465421"/>
            <a:ext cx="7772400" cy="237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61034-564B-9F09-F5D0-E93104025841}"/>
              </a:ext>
            </a:extLst>
          </p:cNvPr>
          <p:cNvSpPr txBox="1"/>
          <p:nvPr/>
        </p:nvSpPr>
        <p:spPr>
          <a:xfrm>
            <a:off x="838200" y="1164238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차량 속성 검출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9AE04-F4AA-0A68-8538-5DC83296DA93}"/>
              </a:ext>
            </a:extLst>
          </p:cNvPr>
          <p:cNvSpPr txBox="1"/>
          <p:nvPr/>
        </p:nvSpPr>
        <p:spPr>
          <a:xfrm>
            <a:off x="3913909" y="4280755"/>
            <a:ext cx="6151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 사람 속성 검출</a:t>
            </a:r>
            <a:endParaRPr lang="en-KR" dirty="0">
              <a:latin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62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BE1015-5371-1A73-02F0-A61B04F7CD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400" dirty="0"/>
              <a:t>지능형 선별과제</a:t>
            </a:r>
          </a:p>
          <a:p>
            <a:pPr lvl="1"/>
            <a:r>
              <a:rPr lang="en-US" sz="2000" dirty="0"/>
              <a:t>GIS </a:t>
            </a:r>
            <a:r>
              <a:rPr lang="ko-KR" altLang="en-US" sz="2000" dirty="0"/>
              <a:t>기반 위치 파악  </a:t>
            </a:r>
            <a:endParaRPr lang="en-US" altLang="ko-KR" sz="2000" dirty="0"/>
          </a:p>
          <a:p>
            <a:pPr lvl="1"/>
            <a:r>
              <a:rPr lang="ko-KR" altLang="en-US" sz="2000" dirty="0"/>
              <a:t>스냅샷 추출</a:t>
            </a:r>
          </a:p>
          <a:p>
            <a:pPr lvl="1"/>
            <a:r>
              <a:rPr lang="ko-KR" altLang="en-US" sz="2000" dirty="0"/>
              <a:t>비식별화</a:t>
            </a:r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인공지능 </a:t>
            </a:r>
            <a:r>
              <a:rPr lang="ko-KR" altLang="en-US" sz="2400" dirty="0" err="1"/>
              <a:t>차번인식</a:t>
            </a:r>
            <a:endParaRPr lang="ko-KR" altLang="en-US" sz="2400" dirty="0"/>
          </a:p>
          <a:p>
            <a:pPr lvl="1"/>
            <a:r>
              <a:rPr lang="ko-KR" altLang="en-US" sz="2000" dirty="0" err="1"/>
              <a:t>차별점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922338" lvl="2" indent="-285750"/>
            <a:r>
              <a:rPr lang="en-US" altLang="ko-KR" sz="1600" dirty="0"/>
              <a:t>(</a:t>
            </a:r>
            <a:r>
              <a:rPr lang="ko-KR" altLang="en-US" sz="1600" dirty="0"/>
              <a:t>일반 방법용 </a:t>
            </a:r>
            <a:r>
              <a:rPr lang="en-US" sz="1600" dirty="0"/>
              <a:t>CCTV </a:t>
            </a:r>
            <a:r>
              <a:rPr lang="ko-KR" altLang="en-US" sz="1600" dirty="0"/>
              <a:t>관제화면에서 사용 가능한 자체 개발 객체 탐지 알고리즘 기반 차량 번호 인식 </a:t>
            </a:r>
            <a:r>
              <a:rPr lang="en-US" sz="1600" dirty="0"/>
              <a:t>AI </a:t>
            </a:r>
            <a:r>
              <a:rPr lang="ko-KR" altLang="en-US" sz="1600" dirty="0"/>
              <a:t>모델</a:t>
            </a:r>
            <a:r>
              <a:rPr lang="en-US" altLang="ko-KR" sz="1600" dirty="0"/>
              <a:t>) </a:t>
            </a:r>
          </a:p>
          <a:p>
            <a:pPr lvl="1"/>
            <a:r>
              <a:rPr lang="ko-KR" altLang="en-US" sz="2000" dirty="0"/>
              <a:t>문제 차량 적발 및 </a:t>
            </a:r>
            <a:r>
              <a:rPr lang="ko-KR" altLang="en-US" sz="2000" dirty="0" err="1"/>
              <a:t>트래킹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marL="0" indent="0">
              <a:buNone/>
            </a:pPr>
            <a:r>
              <a:rPr lang="ko-KR" altLang="en-US" sz="2400" dirty="0"/>
              <a:t>기타 기능</a:t>
            </a:r>
            <a:endParaRPr lang="en-US" altLang="ko-KR" sz="2400" dirty="0"/>
          </a:p>
          <a:p>
            <a:pPr lvl="1"/>
            <a:r>
              <a:rPr lang="en-US" sz="2000" dirty="0"/>
              <a:t>VMS </a:t>
            </a:r>
            <a:r>
              <a:rPr lang="ko-KR" altLang="en-US" sz="2000" dirty="0"/>
              <a:t>과부화 방지</a:t>
            </a:r>
            <a:endParaRPr lang="en-US" altLang="ko-KR" sz="2400" dirty="0"/>
          </a:p>
          <a:p>
            <a:pPr lvl="1"/>
            <a:r>
              <a:rPr lang="ko-KR" altLang="en-US" sz="2000" dirty="0"/>
              <a:t>팝업 알림</a:t>
            </a:r>
          </a:p>
          <a:p>
            <a:pPr lvl="1"/>
            <a:r>
              <a:rPr lang="ko-KR" altLang="en-US" sz="2000" dirty="0"/>
              <a:t>관제화면 제공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6621D-908F-2B0D-4E63-CF698BE8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마크애니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4552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550A85-EFBD-6BB5-09E2-70039D278C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07F6E-2EDA-59A7-0F6E-45D57678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811FB-1DDC-C54A-7C01-8A9F0584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1" y="0"/>
            <a:ext cx="499406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F473B-C4DE-542E-CE9B-0DC2BC2F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546" y="713786"/>
            <a:ext cx="6871454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376870" y="2285632"/>
            <a:ext cx="3039183" cy="2454795"/>
            <a:chOff x="6243054" y="1694397"/>
            <a:chExt cx="3039183" cy="2454795"/>
          </a:xfrm>
        </p:grpSpPr>
        <p:grpSp>
          <p:nvGrpSpPr>
            <p:cNvPr id="25" name="그룹 24"/>
            <p:cNvGrpSpPr/>
            <p:nvPr/>
          </p:nvGrpSpPr>
          <p:grpSpPr>
            <a:xfrm>
              <a:off x="6243054" y="1694397"/>
              <a:ext cx="2321037" cy="1831455"/>
              <a:chOff x="6750598" y="1692972"/>
              <a:chExt cx="2321037" cy="1831455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6750598" y="1692972"/>
                <a:ext cx="2321037" cy="584775"/>
                <a:chOff x="6522600" y="1575743"/>
                <a:chExt cx="2321037" cy="58477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E90382E-97F6-418B-9482-C8E68094A5F3}"/>
                    </a:ext>
                  </a:extLst>
                </p:cNvPr>
                <p:cNvSpPr txBox="1"/>
                <p:nvPr/>
              </p:nvSpPr>
              <p:spPr>
                <a:xfrm>
                  <a:off x="7280709" y="1652687"/>
                  <a:ext cx="156292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>
                    <a:defRPr sz="2400" b="1" spc="-150">
                      <a:solidFill>
                        <a:srgbClr val="5B6670"/>
                      </a:solidFill>
                      <a:latin typeface="넥슨Lv2고딕 Medium" panose="00000600000000000000" pitchFamily="2" charset="-127"/>
                      <a:ea typeface="넥슨Lv2고딕 Medium" panose="00000600000000000000" pitchFamily="2" charset="-127"/>
                      <a:cs typeface="Arial" panose="020B0604020202020204" pitchFamily="34" charset="0"/>
                    </a:defRPr>
                  </a:lvl1pPr>
                </a:lstStyle>
                <a:p>
                  <a:r>
                    <a:rPr lang="ko-KR" altLang="en-US" sz="2800" b="0" spc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기업 동향</a:t>
                  </a:r>
                  <a:endParaRPr lang="en-US" altLang="ko-KR" sz="2800" b="0" spc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3B3451-7C95-45B5-A0D9-06016F2853FB}"/>
                    </a:ext>
                  </a:extLst>
                </p:cNvPr>
                <p:cNvSpPr txBox="1"/>
                <p:nvPr/>
              </p:nvSpPr>
              <p:spPr>
                <a:xfrm>
                  <a:off x="6522600" y="1575743"/>
                  <a:ext cx="633508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r"/>
                  <a:r>
                    <a:rPr lang="en-US" altLang="ko-KR" sz="3200" spc="-50" dirty="0">
                      <a:solidFill>
                        <a:srgbClr val="10688B">
                          <a:alpha val="50000"/>
                        </a:srgb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  <a:cs typeface="KoPubWorld돋움체_Pro Bold" panose="00000800000000000000" pitchFamily="50" charset="-127"/>
                    </a:rPr>
                    <a:t>0</a:t>
                  </a:r>
                  <a:r>
                    <a:rPr lang="en-US" altLang="ko-KR" sz="3200" spc="-50" dirty="0">
                      <a:solidFill>
                        <a:srgbClr val="10688B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  <a:cs typeface="KoPubWorld돋움체_Pro Bold" panose="00000800000000000000" pitchFamily="50" charset="-127"/>
                    </a:rPr>
                    <a:t>1</a:t>
                  </a:r>
                  <a:endParaRPr lang="en-US" altLang="ko-KR" sz="3600" spc="-50" dirty="0">
                    <a:solidFill>
                      <a:srgbClr val="10688B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World돋움체_Pro Bold" panose="00000800000000000000" pitchFamily="50" charset="-127"/>
                  </a:endParaRPr>
                </a:p>
              </p:txBody>
            </p:sp>
          </p:grpSp>
          <p:grpSp>
            <p:nvGrpSpPr>
              <p:cNvPr id="27" name="그룹 26"/>
              <p:cNvGrpSpPr/>
              <p:nvPr/>
            </p:nvGrpSpPr>
            <p:grpSpPr>
              <a:xfrm>
                <a:off x="6750599" y="2316312"/>
                <a:ext cx="2321036" cy="584775"/>
                <a:chOff x="6522601" y="882361"/>
                <a:chExt cx="2321036" cy="58477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E90382E-97F6-418B-9482-C8E68094A5F3}"/>
                    </a:ext>
                  </a:extLst>
                </p:cNvPr>
                <p:cNvSpPr txBox="1"/>
                <p:nvPr/>
              </p:nvSpPr>
              <p:spPr>
                <a:xfrm>
                  <a:off x="7280709" y="959305"/>
                  <a:ext cx="156292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>
                    <a:defRPr sz="2400" b="1" spc="-150">
                      <a:solidFill>
                        <a:srgbClr val="5B6670"/>
                      </a:solidFill>
                      <a:latin typeface="넥슨Lv2고딕 Medium" panose="00000600000000000000" pitchFamily="2" charset="-127"/>
                      <a:ea typeface="넥슨Lv2고딕 Medium" panose="00000600000000000000" pitchFamily="2" charset="-127"/>
                      <a:cs typeface="Arial" panose="020B0604020202020204" pitchFamily="34" charset="0"/>
                    </a:defRPr>
                  </a:lvl1pPr>
                </a:lstStyle>
                <a:p>
                  <a:r>
                    <a:rPr lang="ko-KR" altLang="en-US" sz="2800" b="0" spc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연구 동향</a:t>
                  </a:r>
                  <a:endParaRPr lang="en-US" altLang="ko-KR" sz="2800" b="0" spc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E3B3451-7C95-45B5-A0D9-06016F2853FB}"/>
                    </a:ext>
                  </a:extLst>
                </p:cNvPr>
                <p:cNvSpPr txBox="1"/>
                <p:nvPr/>
              </p:nvSpPr>
              <p:spPr>
                <a:xfrm>
                  <a:off x="6522601" y="882361"/>
                  <a:ext cx="633507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r"/>
                  <a:r>
                    <a:rPr lang="en-US" altLang="ko-KR" sz="3200" spc="-50" dirty="0">
                      <a:solidFill>
                        <a:srgbClr val="10688B">
                          <a:alpha val="50000"/>
                        </a:srgb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  <a:cs typeface="KoPubWorld돋움체_Pro Bold" panose="00000800000000000000" pitchFamily="50" charset="-127"/>
                    </a:rPr>
                    <a:t>0</a:t>
                  </a:r>
                  <a:r>
                    <a:rPr lang="en-US" altLang="ko-KR" sz="3200" spc="-50" dirty="0">
                      <a:solidFill>
                        <a:srgbClr val="10688B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  <a:cs typeface="KoPubWorld돋움체_Pro Bold" panose="00000800000000000000" pitchFamily="50" charset="-127"/>
                    </a:rPr>
                    <a:t>2</a:t>
                  </a:r>
                  <a:endParaRPr lang="en-US" altLang="ko-KR" sz="3600" spc="-50" dirty="0">
                    <a:solidFill>
                      <a:srgbClr val="10688B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World돋움체_Pro Bold" panose="00000800000000000000" pitchFamily="50" charset="-127"/>
                  </a:endParaRPr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>
                <a:off x="6750599" y="2939652"/>
                <a:ext cx="2321036" cy="584775"/>
                <a:chOff x="6522601" y="188980"/>
                <a:chExt cx="2321036" cy="584775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E90382E-97F6-418B-9482-C8E68094A5F3}"/>
                    </a:ext>
                  </a:extLst>
                </p:cNvPr>
                <p:cNvSpPr txBox="1"/>
                <p:nvPr/>
              </p:nvSpPr>
              <p:spPr>
                <a:xfrm>
                  <a:off x="7280709" y="265924"/>
                  <a:ext cx="156292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>
                    <a:defRPr sz="2400" b="1" spc="-150">
                      <a:solidFill>
                        <a:srgbClr val="5B6670"/>
                      </a:solidFill>
                      <a:latin typeface="넥슨Lv2고딕 Medium" panose="00000600000000000000" pitchFamily="2" charset="-127"/>
                      <a:ea typeface="넥슨Lv2고딕 Medium" panose="00000600000000000000" pitchFamily="2" charset="-127"/>
                      <a:cs typeface="Arial" panose="020B0604020202020204" pitchFamily="34" charset="0"/>
                    </a:defRPr>
                  </a:lvl1pPr>
                </a:lstStyle>
                <a:p>
                  <a:r>
                    <a:rPr lang="ko-KR" altLang="en-US" sz="2800" b="0" spc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특허 동향</a:t>
                  </a:r>
                  <a:endParaRPr lang="en-US" altLang="ko-KR" sz="2800" b="0" spc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E3B3451-7C95-45B5-A0D9-06016F2853FB}"/>
                    </a:ext>
                  </a:extLst>
                </p:cNvPr>
                <p:cNvSpPr txBox="1"/>
                <p:nvPr/>
              </p:nvSpPr>
              <p:spPr>
                <a:xfrm>
                  <a:off x="6522601" y="188980"/>
                  <a:ext cx="633507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r"/>
                  <a:r>
                    <a:rPr lang="en-US" altLang="ko-KR" sz="3200" spc="-50" dirty="0">
                      <a:solidFill>
                        <a:srgbClr val="10688B">
                          <a:alpha val="50000"/>
                        </a:srgbClr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  <a:cs typeface="KoPubWorld돋움체_Pro Bold" panose="00000800000000000000" pitchFamily="50" charset="-127"/>
                    </a:rPr>
                    <a:t>0</a:t>
                  </a:r>
                  <a:r>
                    <a:rPr lang="en-US" altLang="ko-KR" sz="3200" spc="-50" dirty="0">
                      <a:solidFill>
                        <a:srgbClr val="10688B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  <a:cs typeface="KoPubWorld돋움체_Pro Bold" panose="00000800000000000000" pitchFamily="50" charset="-127"/>
                    </a:rPr>
                    <a:t>3</a:t>
                  </a:r>
                  <a:endParaRPr lang="en-US" altLang="ko-KR" sz="3600" spc="-50" dirty="0">
                    <a:solidFill>
                      <a:srgbClr val="10688B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World돋움체_Pro Bold" panose="00000800000000000000" pitchFamily="50" charset="-127"/>
                  </a:endParaRPr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90382E-97F6-418B-9482-C8E68094A5F3}"/>
                </a:ext>
              </a:extLst>
            </p:cNvPr>
            <p:cNvSpPr txBox="1"/>
            <p:nvPr/>
          </p:nvSpPr>
          <p:spPr>
            <a:xfrm>
              <a:off x="7001163" y="3641361"/>
              <a:ext cx="228107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defRPr sz="2400" b="1" spc="-150">
                  <a:solidFill>
                    <a:srgbClr val="5B667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2800" b="0" spc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아이디어 도출</a:t>
              </a:r>
              <a:endParaRPr lang="en-US" altLang="ko-KR" sz="2800" b="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3B3451-7C95-45B5-A0D9-06016F2853FB}"/>
                </a:ext>
              </a:extLst>
            </p:cNvPr>
            <p:cNvSpPr txBox="1"/>
            <p:nvPr/>
          </p:nvSpPr>
          <p:spPr>
            <a:xfrm>
              <a:off x="6243054" y="3564417"/>
              <a:ext cx="633507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r"/>
              <a:r>
                <a:rPr lang="en-US" altLang="ko-KR" sz="3200" spc="-50" dirty="0">
                  <a:solidFill>
                    <a:srgbClr val="10688B">
                      <a:alpha val="50000"/>
                    </a:srgb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_Pro Bold" panose="00000800000000000000" pitchFamily="50" charset="-127"/>
                </a:rPr>
                <a:t>0</a:t>
              </a:r>
              <a:r>
                <a:rPr lang="en-US" altLang="ko-KR" sz="3200" spc="-50" dirty="0">
                  <a:solidFill>
                    <a:srgbClr val="10688B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_Pro Bold" panose="00000800000000000000" pitchFamily="50" charset="-127"/>
                </a:rPr>
                <a:t>4</a:t>
              </a:r>
              <a:endParaRPr lang="en-US" altLang="ko-KR" sz="3600" spc="-50" dirty="0">
                <a:solidFill>
                  <a:srgbClr val="10688B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740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6F43A-02C6-CED0-700D-1DAD1ABD80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AI </a:t>
            </a:r>
            <a:r>
              <a:rPr lang="ko-KR" altLang="en-US" sz="2400" dirty="0"/>
              <a:t>인식 및 추적</a:t>
            </a:r>
          </a:p>
          <a:p>
            <a:pPr lvl="1"/>
            <a:r>
              <a:rPr lang="ko-KR" altLang="en-US" sz="2000" dirty="0"/>
              <a:t>사용자 명령 기반 </a:t>
            </a:r>
            <a:r>
              <a:rPr lang="en-US" sz="2000" dirty="0"/>
              <a:t>CCTV </a:t>
            </a:r>
            <a:r>
              <a:rPr lang="ko-KR" altLang="en-US" sz="2000" dirty="0"/>
              <a:t>검색 시스템 </a:t>
            </a:r>
            <a:endParaRPr lang="en-US" altLang="ko-KR" sz="2000" dirty="0"/>
          </a:p>
          <a:p>
            <a:pPr marL="922338" lvl="2" indent="-285750"/>
            <a:r>
              <a:rPr lang="ko-KR" altLang="en-US" sz="1800" dirty="0">
                <a:hlinkClick r:id="rId2"/>
              </a:rPr>
              <a:t>사용자에게 입력받은 </a:t>
            </a:r>
            <a:r>
              <a:rPr lang="en-US" sz="1800" dirty="0">
                <a:hlinkClick r:id="rId2"/>
              </a:rPr>
              <a:t>Prompt</a:t>
            </a:r>
            <a:r>
              <a:rPr lang="ko-KR" altLang="en-US" sz="1800" dirty="0" err="1">
                <a:hlinkClick r:id="rId2"/>
              </a:rPr>
              <a:t>를</a:t>
            </a:r>
            <a:r>
              <a:rPr lang="ko-KR" altLang="en-US" sz="1800" dirty="0">
                <a:hlinkClick r:id="rId2"/>
              </a:rPr>
              <a:t> 통해 이미지</a:t>
            </a:r>
            <a:r>
              <a:rPr lang="en-US" altLang="ko-KR" sz="1800" dirty="0">
                <a:hlinkClick r:id="rId2"/>
              </a:rPr>
              <a:t>/</a:t>
            </a:r>
            <a:r>
              <a:rPr lang="ko-KR" altLang="en-US" sz="1800" dirty="0">
                <a:hlinkClick r:id="rId2"/>
              </a:rPr>
              <a:t>동영상 내의 객체 및 사람 탐지</a:t>
            </a:r>
            <a:r>
              <a:rPr lang="en-US" altLang="ko-KR" sz="1800" dirty="0">
                <a:hlinkClick r:id="rId2"/>
              </a:rPr>
              <a:t>, </a:t>
            </a:r>
            <a:r>
              <a:rPr lang="ko-KR" altLang="en-US" sz="1800" dirty="0">
                <a:hlinkClick r:id="rId2"/>
              </a:rPr>
              <a:t>추적</a:t>
            </a:r>
            <a:endParaRPr lang="ko-KR" altLang="en-US" sz="18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추적 및 재인식 시스템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이미지 기반 검색 시스템 </a:t>
            </a:r>
            <a:endParaRPr lang="en-US" altLang="ko-KR" sz="2000" dirty="0"/>
          </a:p>
          <a:p>
            <a:pPr marL="922338" lvl="2" indent="-285750"/>
            <a:r>
              <a:rPr lang="ko-KR" altLang="en-US" sz="1800" dirty="0"/>
              <a:t>탐색하고 싶은 객체의 이미지를 입력하여 동영상 내의 해당 객체의 위치를 탐지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행동인식 시스템 </a:t>
            </a:r>
            <a:endParaRPr lang="en-US" altLang="ko-KR" sz="2000" dirty="0"/>
          </a:p>
          <a:p>
            <a:pPr marL="922338" lvl="2" indent="-285750"/>
            <a:r>
              <a:rPr lang="en-US" sz="1800" dirty="0"/>
              <a:t>CCTV </a:t>
            </a:r>
            <a:r>
              <a:rPr lang="ko-KR" altLang="en-US" sz="1800" dirty="0"/>
              <a:t>영상 내에 존재하는 사람을 탐지하고</a:t>
            </a:r>
            <a:r>
              <a:rPr lang="en-US" altLang="ko-KR" sz="1800" dirty="0"/>
              <a:t>, </a:t>
            </a:r>
            <a:r>
              <a:rPr lang="ko-KR" altLang="en-US" sz="1800" dirty="0"/>
              <a:t>특정 행동 여부 확인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군중 복잡도 모니터링 </a:t>
            </a:r>
            <a:endParaRPr lang="en-US" altLang="ko-KR" sz="2000" dirty="0"/>
          </a:p>
          <a:p>
            <a:pPr marL="922338" lvl="2" indent="-285750"/>
            <a:r>
              <a:rPr lang="ko-KR" altLang="en-US" sz="1800" dirty="0"/>
              <a:t>동영상에 존재하는 모든 사람의 위치를 탐지하여 군중의 수를 계산</a:t>
            </a:r>
          </a:p>
          <a:p>
            <a:endParaRPr lang="en-KR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CC125B-BBAC-9A23-F0C3-5D72418D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앤트랩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8229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587D3D-DC3D-DF3B-51BD-FF0893612C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F89F2-F85D-0490-29DA-34324EFC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816F2-54F3-B4F1-1EC9-A48B9805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" y="990456"/>
            <a:ext cx="7772400" cy="4877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A8901-398E-46EA-1443-4EBADC46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91" y="1619595"/>
            <a:ext cx="7772400" cy="52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AD658-D6C8-2B2D-C93C-430367AB7F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기업별 지능형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CCTV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기능 비교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기능별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기업별 기능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특징별 분류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C44BC-3AA3-C9D7-BBB3-64539328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hlinkClick r:id="rId3"/>
              </a:rPr>
              <a:t>국내기업 정리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05324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F53B32-D185-9EBB-2703-AB4AD7824E89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552050" y="1016405"/>
          <a:ext cx="11087900" cy="50112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81817">
                  <a:extLst>
                    <a:ext uri="{9D8B030D-6E8A-4147-A177-3AD203B41FA5}">
                      <a16:colId xmlns:a16="http://schemas.microsoft.com/office/drawing/2014/main" val="1617660392"/>
                    </a:ext>
                  </a:extLst>
                </a:gridCol>
                <a:gridCol w="2206268">
                  <a:extLst>
                    <a:ext uri="{9D8B030D-6E8A-4147-A177-3AD203B41FA5}">
                      <a16:colId xmlns:a16="http://schemas.microsoft.com/office/drawing/2014/main" val="2008073441"/>
                    </a:ext>
                  </a:extLst>
                </a:gridCol>
                <a:gridCol w="4297514">
                  <a:extLst>
                    <a:ext uri="{9D8B030D-6E8A-4147-A177-3AD203B41FA5}">
                      <a16:colId xmlns:a16="http://schemas.microsoft.com/office/drawing/2014/main" val="1871477804"/>
                    </a:ext>
                  </a:extLst>
                </a:gridCol>
                <a:gridCol w="3602301">
                  <a:extLst>
                    <a:ext uri="{9D8B030D-6E8A-4147-A177-3AD203B41FA5}">
                      <a16:colId xmlns:a16="http://schemas.microsoft.com/office/drawing/2014/main" val="3925251921"/>
                    </a:ext>
                  </a:extLst>
                </a:gridCol>
              </a:tblGrid>
              <a:tr h="245303"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기업명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솔루션 종류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기능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특징</a:t>
                      </a:r>
                    </a:p>
                  </a:txBody>
                  <a:tcPr marL="29009" marR="29009" marT="14504" marB="1450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429000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약 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100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종류 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열화상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듀얼렌즈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BCR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포함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자동차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트럭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버스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자전거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오토바이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 속성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Bestshot</a:t>
                      </a:r>
                      <a:b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출입 감지 등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자사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NPU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엔진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다양한 라인업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열화상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1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듀얼렌즈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국내외 보안 시장 점유율 높음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01607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ADT)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ADT Caps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뷰가드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성별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이동 동선 분석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금고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카운터 등 무단침입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출동 연계 및 앱 알림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보안 요원 연계 출동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통합 보안 서비스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영상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현장출동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협력기관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9295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약 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5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이탈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화면 가림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충격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용의자 검색 특화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VMS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연동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이미지 분석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규모 대비 합리적 라인업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24250"/>
                  </a:ext>
                </a:extLst>
              </a:tr>
              <a:tr h="56069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물품방치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인식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엘리베이터 이상행동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안전모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방독면 미착용 감지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대기업 계열 보안 서비스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산업현장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학교폭력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등 안전관리에도 주력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884498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 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VLM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지능형 영상 보안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군집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절도 등 감지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감지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VLM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영상분석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폭넓은 위험 상황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 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감지 가능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913547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스마트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vs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사물 분류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훼손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불꽃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기반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  <a:b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인터넷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네트워크 연계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37907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선별관제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차번인식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번호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GIS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위치 파악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스냅샷 추출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비식별화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차번인식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특화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모델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VMS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과부화 방지 및 보안성 강화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457213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VisionPuls</a:t>
                      </a:r>
                      <a:endParaRPr 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 검출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유형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방향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가방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성별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속성 분석</a:t>
                      </a:r>
                      <a: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 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분야 전문성</a:t>
                      </a:r>
                      <a:br>
                        <a:rPr lang="en-US" altLang="ko-KR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인식 강화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36085"/>
                  </a:ext>
                </a:extLst>
              </a:tr>
              <a:tr h="455564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지능형 영상분석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출입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이탈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도난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버림 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유료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KT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인프라 기반 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  <a:endParaRPr lang="ko-KR" altLang="en-US" sz="8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7710"/>
                  </a:ext>
                </a:extLst>
              </a:tr>
              <a:tr h="350433"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</a:t>
                      </a:r>
                    </a:p>
                  </a:txBody>
                  <a:tcPr marL="29009" marR="29009" marT="14504" marB="14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AI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 솔루션</a:t>
                      </a:r>
                    </a:p>
                  </a:txBody>
                  <a:tcPr marL="29009" marR="29009" marT="14504" marB="14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Prompt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영상 객체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탐지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</a:t>
                      </a:r>
                      <a:b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군중 복잡도 모니터링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1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프름프트</a:t>
                      </a:r>
                      <a:r>
                        <a:rPr lang="ko-KR" altLang="en-US" sz="800" b="1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기반 장면 분석 가능</a:t>
                      </a:r>
                      <a:endParaRPr lang="en-US" altLang="ko-KR" sz="800" b="1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 및 </a:t>
                      </a:r>
                      <a:r>
                        <a:rPr lang="ko-KR" altLang="en-US" sz="8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재식별</a:t>
                      </a:r>
                      <a:r>
                        <a:rPr lang="en-US" altLang="ko-KR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Re-ID) </a:t>
                      </a:r>
                      <a:r>
                        <a:rPr lang="ko-KR" altLang="en-US" sz="8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기능</a:t>
                      </a:r>
                    </a:p>
                  </a:txBody>
                  <a:tcPr marL="29009" marR="29009" marT="14504" marB="14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593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C2F1ACF-091A-ABFD-032C-1C74EB35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기업별 지능형 </a:t>
            </a:r>
            <a:r>
              <a:rPr lang="en-US" altLang="ko-KR" dirty="0"/>
              <a:t>CCTV </a:t>
            </a:r>
            <a:r>
              <a:rPr lang="ko-KR" altLang="en-US" dirty="0"/>
              <a:t>기능 비교 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8150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3420F2-2D6E-A949-F98A-73C8C1564B28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42913" y="946067"/>
          <a:ext cx="11306174" cy="5538212"/>
        </p:xfrm>
        <a:graphic>
          <a:graphicData uri="http://schemas.openxmlformats.org/drawingml/2006/table">
            <a:tbl>
              <a:tblPr/>
              <a:tblGrid>
                <a:gridCol w="2508542">
                  <a:extLst>
                    <a:ext uri="{9D8B030D-6E8A-4147-A177-3AD203B41FA5}">
                      <a16:colId xmlns:a16="http://schemas.microsoft.com/office/drawing/2014/main" val="1155269652"/>
                    </a:ext>
                  </a:extLst>
                </a:gridCol>
                <a:gridCol w="4137204">
                  <a:extLst>
                    <a:ext uri="{9D8B030D-6E8A-4147-A177-3AD203B41FA5}">
                      <a16:colId xmlns:a16="http://schemas.microsoft.com/office/drawing/2014/main" val="3891275152"/>
                    </a:ext>
                  </a:extLst>
                </a:gridCol>
                <a:gridCol w="4660428">
                  <a:extLst>
                    <a:ext uri="{9D8B030D-6E8A-4147-A177-3AD203B41FA5}">
                      <a16:colId xmlns:a16="http://schemas.microsoft.com/office/drawing/2014/main" val="1328444460"/>
                    </a:ext>
                  </a:extLst>
                </a:gridCol>
              </a:tblGrid>
              <a:tr h="202388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기능 범주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세부 기능 및 특징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제공 기업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솔루션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538341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등 객체 유형 다수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속성 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옷색상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차량색상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Prompt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 탐색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시리즈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VisionPuls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ANTLAB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216992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2)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등 이상행동 감지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출입 감지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금고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카운터 등 특정 구역 침입감지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 안전관리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공사장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엘리베이터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 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스마트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PIA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22536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3)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 감지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불꽃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초기 감지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대형 시설 안전 대책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 감지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 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 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불꽃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유료기능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354162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4)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LPR)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번호판 인식 및 추적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체납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수배 차량 식별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유형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방향 분석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06322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5)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 색상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의상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가방 등 속성 검색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BestShot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속성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태깅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기술로 대규모 구역 연속 추적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용의자 검색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414895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6)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인원 흐름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밀집도 분석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마케팅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운영 효율 개선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 속성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BestShot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875580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7)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보호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비식별화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모자이크 처리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대규모 관제 시 개인정보 보호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GIS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스냅샷 추출로 관제 효율성 향상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0597" marR="50597" marT="25298" marB="252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63785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FFEACBF-45F7-487D-7512-1AB1647D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기능별 정리 표</a:t>
            </a:r>
            <a:endParaRPr lang="en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912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F1E2E0-FA53-424A-09D8-898CD98F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기업별 기능 정리 표</a:t>
            </a:r>
            <a:endParaRPr lang="en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7CBEBF-83D2-FF6B-F8D5-CA24F98290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2798" y="1253332"/>
          <a:ext cx="11442729" cy="4106437"/>
        </p:xfrm>
        <a:graphic>
          <a:graphicData uri="http://schemas.openxmlformats.org/drawingml/2006/table">
            <a:tbl>
              <a:tblPr/>
              <a:tblGrid>
                <a:gridCol w="1311702">
                  <a:extLst>
                    <a:ext uri="{9D8B030D-6E8A-4147-A177-3AD203B41FA5}">
                      <a16:colId xmlns:a16="http://schemas.microsoft.com/office/drawing/2014/main" val="2751996558"/>
                    </a:ext>
                  </a:extLst>
                </a:gridCol>
                <a:gridCol w="924074">
                  <a:extLst>
                    <a:ext uri="{9D8B030D-6E8A-4147-A177-3AD203B41FA5}">
                      <a16:colId xmlns:a16="http://schemas.microsoft.com/office/drawing/2014/main" val="2148754566"/>
                    </a:ext>
                  </a:extLst>
                </a:gridCol>
                <a:gridCol w="1290786">
                  <a:extLst>
                    <a:ext uri="{9D8B030D-6E8A-4147-A177-3AD203B41FA5}">
                      <a16:colId xmlns:a16="http://schemas.microsoft.com/office/drawing/2014/main" val="1653656517"/>
                    </a:ext>
                  </a:extLst>
                </a:gridCol>
                <a:gridCol w="1246336">
                  <a:extLst>
                    <a:ext uri="{9D8B030D-6E8A-4147-A177-3AD203B41FA5}">
                      <a16:colId xmlns:a16="http://schemas.microsoft.com/office/drawing/2014/main" val="689088914"/>
                    </a:ext>
                  </a:extLst>
                </a:gridCol>
                <a:gridCol w="1108224">
                  <a:extLst>
                    <a:ext uri="{9D8B030D-6E8A-4147-A177-3AD203B41FA5}">
                      <a16:colId xmlns:a16="http://schemas.microsoft.com/office/drawing/2014/main" val="2013817855"/>
                    </a:ext>
                  </a:extLst>
                </a:gridCol>
                <a:gridCol w="1160611">
                  <a:extLst>
                    <a:ext uri="{9D8B030D-6E8A-4147-A177-3AD203B41FA5}">
                      <a16:colId xmlns:a16="http://schemas.microsoft.com/office/drawing/2014/main" val="1683765116"/>
                    </a:ext>
                  </a:extLst>
                </a:gridCol>
                <a:gridCol w="1497161">
                  <a:extLst>
                    <a:ext uri="{9D8B030D-6E8A-4147-A177-3AD203B41FA5}">
                      <a16:colId xmlns:a16="http://schemas.microsoft.com/office/drawing/2014/main" val="1967112362"/>
                    </a:ext>
                  </a:extLst>
                </a:gridCol>
                <a:gridCol w="1400324">
                  <a:extLst>
                    <a:ext uri="{9D8B030D-6E8A-4147-A177-3AD203B41FA5}">
                      <a16:colId xmlns:a16="http://schemas.microsoft.com/office/drawing/2014/main" val="969340047"/>
                    </a:ext>
                  </a:extLst>
                </a:gridCol>
                <a:gridCol w="1503511">
                  <a:extLst>
                    <a:ext uri="{9D8B030D-6E8A-4147-A177-3AD203B41FA5}">
                      <a16:colId xmlns:a16="http://schemas.microsoft.com/office/drawing/2014/main" val="594268870"/>
                    </a:ext>
                  </a:extLst>
                </a:gridCol>
              </a:tblGrid>
              <a:tr h="754232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기업명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 인식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추적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등 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이상행동 감지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흡연 감지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LPR) 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 인식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옷 색상 등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통계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분석</a:t>
                      </a:r>
                      <a:b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0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0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등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보호</a:t>
                      </a:r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비식별화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VLLM/VQA/VLM </a:t>
                      </a:r>
                      <a:r>
                        <a:rPr lang="ko-KR" altLang="en-US" sz="10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적용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927374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675315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60391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163005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676023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ANTLAB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프롬프트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객체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탐지</a:t>
                      </a:r>
                      <a:endParaRPr 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41941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206432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663677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LG U+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251921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</a:t>
                      </a: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51656"/>
                  </a:ext>
                </a:extLst>
              </a:tr>
              <a:tr h="232071">
                <a:tc>
                  <a:txBody>
                    <a:bodyPr/>
                    <a:lstStyle/>
                    <a:p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58018" marR="58018" marT="29009" marB="290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❌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O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Multimodal AI</a:t>
                      </a:r>
                    </a:p>
                  </a:txBody>
                  <a:tcPr marL="58018" marR="58018" marT="29009" marB="29009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915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0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1F6ED6-5A71-F882-BB14-A464C07EF453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881184" y="1009304"/>
          <a:ext cx="10429631" cy="4910774"/>
        </p:xfrm>
        <a:graphic>
          <a:graphicData uri="http://schemas.openxmlformats.org/drawingml/2006/table">
            <a:tbl>
              <a:tblPr/>
              <a:tblGrid>
                <a:gridCol w="2688443">
                  <a:extLst>
                    <a:ext uri="{9D8B030D-6E8A-4147-A177-3AD203B41FA5}">
                      <a16:colId xmlns:a16="http://schemas.microsoft.com/office/drawing/2014/main" val="1955632500"/>
                    </a:ext>
                  </a:extLst>
                </a:gridCol>
                <a:gridCol w="3950185">
                  <a:extLst>
                    <a:ext uri="{9D8B030D-6E8A-4147-A177-3AD203B41FA5}">
                      <a16:colId xmlns:a16="http://schemas.microsoft.com/office/drawing/2014/main" val="925670583"/>
                    </a:ext>
                  </a:extLst>
                </a:gridCol>
                <a:gridCol w="3791003">
                  <a:extLst>
                    <a:ext uri="{9D8B030D-6E8A-4147-A177-3AD203B41FA5}">
                      <a16:colId xmlns:a16="http://schemas.microsoft.com/office/drawing/2014/main" val="1861148570"/>
                    </a:ext>
                  </a:extLst>
                </a:gridCol>
              </a:tblGrid>
              <a:tr h="143846"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특징 카테고리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주요 포인트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해당 기업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솔루션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12177"/>
                  </a:ext>
                </a:extLst>
              </a:tr>
              <a:tr h="575384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기반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서버로 영상 전송 및 분석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초기 서버 구축 비용 절감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월 과금 모델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 감지 등 추가 기능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네트워크 환경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대역폭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안정성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중요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LG U+ 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스마트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CCTV)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클라우드 연동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758324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2) 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칩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NPU/SoC)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내장 카메라 라인업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자체에서 객체 감지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엣지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컴퓨팅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네트워크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서버 부담 감소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실시간성 향상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배회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쓰러짐 등 높은 정확도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한화비전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100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여 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아이디스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AI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카메라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10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591189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3)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통합 보안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출동 연계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이상행동 발생 시 보안 요원 출동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영상 분석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물리 보안 결합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기업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매장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사무실 등 종합 보안 솔루션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ADT Caps)</a:t>
                      </a:r>
                      <a:b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81248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4)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LPR)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특화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번호판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차량 속성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색상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속도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인식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교통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주차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수배 차량 추적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GIS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연동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으로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효율적 관제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피플앤드테크놀러지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03540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5) Prompt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멀티모달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분석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텍스트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프롬프트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로 특정 객체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사람 속성 지정 후 탐색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군중 밀집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행동 인식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재식별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Re-ID)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기능 결합 가능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ANTLAB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686866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6)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 안전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현장 안전관리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산업현장 안전 규정 준수 모니터링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침입 등 이상행동 관제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조기 감지로 위험 관리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안전모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방독면 미착용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PIA 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754825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7)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종합 위험 감지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VLM/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다중 이벤트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낙상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동물 감지 등 통합 감시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VLM(Vision Large Model)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활용 가정으로 확장성 높음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PIA (VLM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기반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폭력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화재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연기 등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242125"/>
                  </a:ext>
                </a:extLst>
              </a:tr>
              <a:tr h="467499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8)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개인정보 보호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비식별화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얼굴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번호판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마스킹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프라이버시 보호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비식별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처리로 개인정보보호법 규제 대응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대규모 데이터 관제 시 보안성 강화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마크애니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삼성에스원</a:t>
                      </a:r>
                      <a:endParaRPr lang="ko-KR" altLang="en-US" sz="1100" b="0" i="0" dirty="0"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62338"/>
                  </a:ext>
                </a:extLst>
              </a:tr>
              <a:tr h="359615"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9)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군중 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매장 운영</a:t>
                      </a:r>
                    </a:p>
                  </a:txBody>
                  <a:tcPr marL="35961" marR="35961" marT="17981" marB="1798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쇼핑몰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매장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행사장 등 인원 흐름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 파악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안전사고 예방 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+ 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마케팅 데이터 활용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SK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쉴더스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방문자 수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·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동선 분석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b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 </a:t>
                      </a:r>
                      <a:r>
                        <a:rPr 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KT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텔레캅</a:t>
                      </a:r>
                      <a:r>
                        <a:rPr lang="ko-KR" altLang="en-US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 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피플카운트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 </a:t>
                      </a:r>
                      <a:r>
                        <a:rPr lang="ko-KR" altLang="en-US" sz="1100" b="0" i="0" dirty="0" err="1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히트맵</a:t>
                      </a:r>
                      <a:r>
                        <a:rPr lang="en-US" altLang="ko-KR" sz="1100" b="0" i="0" dirty="0"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</a:p>
                  </a:txBody>
                  <a:tcPr marL="35961" marR="35961" marT="17981" marB="17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88026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495DDF6-FB82-F1F9-8355-B2BDF18F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주요 특징별 분류 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834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2F37F0-F6EF-9EB1-E5C0-6B9F748C4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침입 탐지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트래픽 </a:t>
            </a:r>
            <a:r>
              <a:rPr lang="ko-KR" altLang="en-US" dirty="0" err="1"/>
              <a:t>트래킹</a:t>
            </a:r>
            <a:r>
              <a:rPr lang="en-US" altLang="ko-KR" dirty="0"/>
              <a:t>(</a:t>
            </a:r>
            <a:r>
              <a:rPr lang="ko-KR" altLang="en-US" dirty="0" err="1"/>
              <a:t>카운팅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지능형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ko-KR" altLang="en-US" dirty="0"/>
              <a:t>카메라 이동 및 줌 자동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044545-6AEF-08E3-276D-79499953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B15C1-A5FC-EC40-FCC8-6751F6A7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014" y="668363"/>
            <a:ext cx="4184073" cy="60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2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94A0CC-8314-890A-0186-38A80F5829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7301C-E4F4-089F-42E5-06C381A8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7" name="Online Media 5" descr="Bosch Security – IVA Pro Perimeter - Highly reliable intrusion detection">
            <a:hlinkClick r:id="" action="ppaction://media"/>
            <a:extLst>
              <a:ext uri="{FF2B5EF4-FFF2-40B4-BE49-F238E27FC236}">
                <a16:creationId xmlns:a16="http://schemas.microsoft.com/office/drawing/2014/main" id="{4EE6ACA4-2CB9-3622-1AB6-186C4E3698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05973" y="1344134"/>
            <a:ext cx="7380053" cy="4169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F40662-5DDC-FFA6-9BC4-7C0A0BB76577}"/>
              </a:ext>
            </a:extLst>
          </p:cNvPr>
          <p:cNvSpPr txBox="1"/>
          <p:nvPr/>
        </p:nvSpPr>
        <p:spPr>
          <a:xfrm>
            <a:off x="2341995" y="768178"/>
            <a:ext cx="614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침입</a:t>
            </a:r>
            <a:endParaRPr lang="en-US" altLang="ko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B2478F-A6E1-8DDF-B195-D7EA8648597C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34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6B155-9342-8CD7-1D64-2BBFFD29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4" name="Online Media 4" descr="Bosch Security – IVA Pro Traffic – Enhanced mobility and safety with subclassification">
            <a:hlinkClick r:id="" action="ppaction://media"/>
            <a:extLst>
              <a:ext uri="{FF2B5EF4-FFF2-40B4-BE49-F238E27FC236}">
                <a16:creationId xmlns:a16="http://schemas.microsoft.com/office/drawing/2014/main" id="{E1786D91-CA5F-7C96-ABE4-F1D7739D94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64851" y="1377401"/>
            <a:ext cx="7262298" cy="4103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39D4F0-DEAB-B908-4B36-AB798E5EE132}"/>
              </a:ext>
            </a:extLst>
          </p:cNvPr>
          <p:cNvSpPr txBox="1"/>
          <p:nvPr/>
        </p:nvSpPr>
        <p:spPr>
          <a:xfrm>
            <a:off x="1948063" y="760689"/>
            <a:ext cx="614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차량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카운팅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8C4584-4206-07BE-6364-2E55F5BCC561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15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-561212" y="2585106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a typeface="KoPub돋움체 Bold" panose="00000800000000000000" pitchFamily="2" charset="-127"/>
                <a:cs typeface="Arial" panose="020B0604020202020204" pitchFamily="34" charset="0"/>
              </a:rPr>
              <a:t>기업 동향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E3B3451-7C95-45B5-A0D9-06016F2853FB}"/>
              </a:ext>
            </a:extLst>
          </p:cNvPr>
          <p:cNvSpPr txBox="1"/>
          <p:nvPr/>
        </p:nvSpPr>
        <p:spPr>
          <a:xfrm>
            <a:off x="916945" y="4789140"/>
            <a:ext cx="1124026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1</a:t>
            </a:r>
            <a:endParaRPr lang="en-US" altLang="ko-KR" sz="4400" b="1" spc="-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94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7C3C-9F1D-983E-A0B9-FB89C716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02B2C8-E65B-CC04-784B-7AB5A085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BOSCH</a:t>
            </a:r>
            <a:endParaRPr lang="en-KR" dirty="0"/>
          </a:p>
        </p:txBody>
      </p:sp>
      <p:pic>
        <p:nvPicPr>
          <p:cNvPr id="5" name="Online Media 3" descr="Bosch Security - AUTODOME 7100i (IR): Highly reliable object tracking with deep-learning analytics">
            <a:hlinkClick r:id="" action="ppaction://media"/>
            <a:extLst>
              <a:ext uri="{FF2B5EF4-FFF2-40B4-BE49-F238E27FC236}">
                <a16:creationId xmlns:a16="http://schemas.microsoft.com/office/drawing/2014/main" id="{1EF8CC4C-F955-AA58-41F3-8BDD4D72C3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78575" y="1328655"/>
            <a:ext cx="7434849" cy="420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9D985B-17B3-8EBD-8339-8FCD03751E7D}"/>
              </a:ext>
            </a:extLst>
          </p:cNvPr>
          <p:cNvSpPr txBox="1"/>
          <p:nvPr/>
        </p:nvSpPr>
        <p:spPr>
          <a:xfrm>
            <a:off x="1939855" y="761401"/>
            <a:ext cx="64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차량 </a:t>
            </a:r>
            <a:r>
              <a:rPr lang="ko-KR" altLang="en-US" dirty="0" err="1"/>
              <a:t>트래킹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en-US" altLang="ko-KR" dirty="0"/>
              <a:t>zoom, tilting)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CAE44-C8BA-6D9B-844A-625E619FDC13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11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6B27AB-0694-ABE8-A7C7-04C4A2A4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AXIS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5886D-9241-EC85-7574-4FE1EADE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37" y="1453812"/>
            <a:ext cx="7772400" cy="39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08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xis-object-analytics-–-crossline-counting-mp4-en-US-456988-web480p">
            <a:hlinkClick r:id="" action="ppaction://media"/>
            <a:extLst>
              <a:ext uri="{FF2B5EF4-FFF2-40B4-BE49-F238E27FC236}">
                <a16:creationId xmlns:a16="http://schemas.microsoft.com/office/drawing/2014/main" id="{963D9C62-52EF-B8BA-272B-E6FE5B0715B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9103" y="1412596"/>
            <a:ext cx="8993793" cy="50547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E90EE0-6E78-76D2-74C6-BE7FBC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AXIS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3FE66-1736-7D3B-2F78-E89BF14EA1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905" t="38929" r="4483" b="42403"/>
          <a:stretch/>
        </p:blipFill>
        <p:spPr>
          <a:xfrm>
            <a:off x="1599103" y="675188"/>
            <a:ext cx="3467405" cy="7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726932-2FF7-E3C1-2B91-CF2FE886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AXIS</a:t>
            </a:r>
            <a:endParaRPr lang="en-KR" dirty="0"/>
          </a:p>
        </p:txBody>
      </p:sp>
      <p:pic>
        <p:nvPicPr>
          <p:cNvPr id="4" name="axis-object-analytics-–-occupancy-in-areamp4-en-US-456990-web480p">
            <a:hlinkClick r:id="" action="ppaction://media"/>
            <a:extLst>
              <a:ext uri="{FF2B5EF4-FFF2-40B4-BE49-F238E27FC236}">
                <a16:creationId xmlns:a16="http://schemas.microsoft.com/office/drawing/2014/main" id="{7167135B-8017-2B7E-50AC-2A543DF6D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9103" y="1421016"/>
            <a:ext cx="8993234" cy="5046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8D454-7EA3-D226-C84E-148DA08D04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89" t="58979" r="51748" b="21791"/>
          <a:stretch/>
        </p:blipFill>
        <p:spPr>
          <a:xfrm>
            <a:off x="1599103" y="681037"/>
            <a:ext cx="3328417" cy="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EFCBF-0031-1FB2-F02A-692F26BF78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VMS (Video Management Service)</a:t>
            </a:r>
            <a:r>
              <a:rPr lang="ko-KR" altLang="en-US" dirty="0">
                <a:solidFill>
                  <a:schemeClr val="tx1"/>
                </a:solidFill>
              </a:rPr>
              <a:t> 기반 커스터마이징 된 지능형 </a:t>
            </a:r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제공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BOSCH</a:t>
            </a:r>
          </a:p>
          <a:p>
            <a:pPr lvl="1"/>
            <a:r>
              <a:rPr lang="en-US" dirty="0"/>
              <a:t>AXIS</a:t>
            </a:r>
          </a:p>
          <a:p>
            <a:pPr lvl="1"/>
            <a:r>
              <a:rPr lang="en-US" dirty="0"/>
              <a:t>AVIGILON</a:t>
            </a:r>
          </a:p>
          <a:p>
            <a:pPr lvl="1"/>
            <a:r>
              <a:rPr lang="en-US" altLang="ko-KR" dirty="0"/>
              <a:t>…</a:t>
            </a:r>
            <a:endParaRPr lang="en-US" dirty="0"/>
          </a:p>
          <a:p>
            <a:r>
              <a:rPr lang="ko-KR" altLang="en-US" dirty="0">
                <a:solidFill>
                  <a:schemeClr val="tx1"/>
                </a:solidFill>
              </a:rPr>
              <a:t>다양한 종류의 카메라 활용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4K </a:t>
            </a:r>
            <a:r>
              <a:rPr lang="ko-KR" altLang="en-US" dirty="0"/>
              <a:t>고화질</a:t>
            </a:r>
            <a:r>
              <a:rPr lang="en-US" altLang="ko-KR" dirty="0"/>
              <a:t> </a:t>
            </a:r>
            <a:r>
              <a:rPr lang="ko-KR" altLang="en-US" dirty="0"/>
              <a:t>카메라</a:t>
            </a:r>
            <a:endParaRPr lang="en-US" altLang="ko-KR" dirty="0"/>
          </a:p>
          <a:p>
            <a:pPr lvl="1"/>
            <a:r>
              <a:rPr lang="ko-KR" altLang="en-US" dirty="0"/>
              <a:t>열화상 카메라</a:t>
            </a:r>
            <a:endParaRPr lang="en-US" altLang="ko-KR" dirty="0"/>
          </a:p>
          <a:p>
            <a:pPr lvl="1"/>
            <a:r>
              <a:rPr lang="ko-KR" altLang="en-US" dirty="0"/>
              <a:t>적외선 카메라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AD5E3-C143-4E3D-2E28-53F46E63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국외기업 조사 분석 인사이트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25605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A94D1E-FB84-99B3-D7C8-AD103E627443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1203356" y="1434473"/>
          <a:ext cx="9785287" cy="2217420"/>
        </p:xfrm>
        <a:graphic>
          <a:graphicData uri="http://schemas.openxmlformats.org/drawingml/2006/table">
            <a:tbl>
              <a:tblPr/>
              <a:tblGrid>
                <a:gridCol w="854075">
                  <a:extLst>
                    <a:ext uri="{9D8B030D-6E8A-4147-A177-3AD203B41FA5}">
                      <a16:colId xmlns:a16="http://schemas.microsoft.com/office/drawing/2014/main" val="27463306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1136638"/>
                    </a:ext>
                  </a:extLst>
                </a:gridCol>
                <a:gridCol w="2927287">
                  <a:extLst>
                    <a:ext uri="{9D8B030D-6E8A-4147-A177-3AD203B41FA5}">
                      <a16:colId xmlns:a16="http://schemas.microsoft.com/office/drawing/2014/main" val="1661686828"/>
                    </a:ext>
                  </a:extLst>
                </a:gridCol>
                <a:gridCol w="3375025">
                  <a:extLst>
                    <a:ext uri="{9D8B030D-6E8A-4147-A177-3AD203B41FA5}">
                      <a16:colId xmlns:a16="http://schemas.microsoft.com/office/drawing/2014/main" val="1255006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Step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기술 흐름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특징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기업 예시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1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녹화 중심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DVR/NVR, </a:t>
                      </a:r>
                      <a:r>
                        <a:rPr lang="ko-KR" altLang="en-US" dirty="0">
                          <a:effectLst/>
                        </a:rPr>
                        <a:t>저장형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대부분 구형 시스템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783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2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객체 인식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침입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사람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차량 인식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err="1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아이디스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en-US" dirty="0">
                          <a:effectLst/>
                        </a:rPr>
                        <a:t>LG U+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02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3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err="1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엣지</a:t>
                      </a:r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 </a:t>
                      </a:r>
                      <a:r>
                        <a:rPr lang="en-US" dirty="0">
                          <a:effectLst/>
                        </a:rPr>
                        <a:t>AI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NPU, </a:t>
                      </a:r>
                      <a:r>
                        <a:rPr lang="ko-KR" altLang="en-US" dirty="0">
                          <a:effectLst/>
                        </a:rPr>
                        <a:t>실시간 분석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한화비전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 err="1">
                          <a:effectLst/>
                        </a:rPr>
                        <a:t>피플앤드테크놀러지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14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4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통합 플랫폼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영상</a:t>
                      </a:r>
                      <a:r>
                        <a:rPr lang="en-US" altLang="ko-KR" dirty="0">
                          <a:effectLst/>
                        </a:rPr>
                        <a:t>+</a:t>
                      </a:r>
                      <a:r>
                        <a:rPr lang="ko-KR" altLang="en-US" dirty="0">
                          <a:effectLst/>
                        </a:rPr>
                        <a:t>출동</a:t>
                      </a:r>
                      <a:r>
                        <a:rPr lang="en-US" altLang="ko-KR" dirty="0">
                          <a:effectLst/>
                        </a:rPr>
                        <a:t>+</a:t>
                      </a:r>
                      <a:r>
                        <a:rPr lang="ko-KR" altLang="en-US" dirty="0">
                          <a:effectLst/>
                        </a:rPr>
                        <a:t>통계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KT</a:t>
                      </a:r>
                      <a:r>
                        <a:rPr lang="ko-KR" altLang="en-US" dirty="0" err="1">
                          <a:effectLst/>
                        </a:rPr>
                        <a:t>텔레캅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en-US" dirty="0">
                          <a:effectLst/>
                        </a:rPr>
                        <a:t>SK</a:t>
                      </a:r>
                      <a:r>
                        <a:rPr lang="ko-KR" altLang="en-US" dirty="0" err="1">
                          <a:effectLst/>
                        </a:rPr>
                        <a:t>쉴더스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96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5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err="1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멀티모달</a:t>
                      </a:r>
                      <a:r>
                        <a:rPr lang="ko-KR" altLang="en-US" dirty="0">
                          <a:effectLst/>
                        </a:rPr>
                        <a:t> 분석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Prompt </a:t>
                      </a:r>
                      <a:r>
                        <a:rPr lang="ko-KR" altLang="en-US" dirty="0">
                          <a:effectLst/>
                        </a:rPr>
                        <a:t>기반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대화형 탐색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ANTLAB, </a:t>
                      </a:r>
                      <a:r>
                        <a:rPr lang="en-US" b="1" dirty="0">
                          <a:effectLst/>
                        </a:rPr>
                        <a:t>PIA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5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6A55BEC-690C-ED73-F538-6C856147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기술</a:t>
            </a:r>
            <a:r>
              <a:rPr lang="en-US" dirty="0"/>
              <a:t> </a:t>
            </a:r>
            <a:r>
              <a:rPr lang="en-US" dirty="0" err="1"/>
              <a:t>발전</a:t>
            </a:r>
            <a:r>
              <a:rPr lang="en-US" dirty="0"/>
              <a:t> </a:t>
            </a:r>
            <a:r>
              <a:rPr lang="en-US" dirty="0" err="1"/>
              <a:t>흐름</a:t>
            </a:r>
            <a:r>
              <a:rPr lang="en-US" dirty="0"/>
              <a:t> </a:t>
            </a:r>
            <a:r>
              <a:rPr lang="en-US" sz="1600" dirty="0" err="1"/>
              <a:t>시장에</a:t>
            </a:r>
            <a:r>
              <a:rPr lang="en-US" sz="1600" dirty="0"/>
              <a:t> </a:t>
            </a:r>
            <a:r>
              <a:rPr lang="en-US" sz="1600" dirty="0" err="1"/>
              <a:t>공개된</a:t>
            </a:r>
            <a:r>
              <a:rPr lang="en-US" sz="1600" dirty="0"/>
              <a:t> </a:t>
            </a:r>
            <a:r>
              <a:rPr lang="en-US" sz="1600" dirty="0" err="1"/>
              <a:t>서비스</a:t>
            </a:r>
            <a:r>
              <a:rPr lang="en-US" sz="1600" dirty="0"/>
              <a:t> </a:t>
            </a:r>
            <a:r>
              <a:rPr lang="en-US" sz="1600" dirty="0" err="1"/>
              <a:t>기반</a:t>
            </a:r>
            <a:r>
              <a:rPr lang="en-US" sz="1600" dirty="0"/>
              <a:t> </a:t>
            </a:r>
            <a:r>
              <a:rPr lang="en-US" sz="1600" dirty="0" err="1"/>
              <a:t>하여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B94A4-9EDF-0085-2010-347EDB272352}"/>
              </a:ext>
            </a:extLst>
          </p:cNvPr>
          <p:cNvSpPr txBox="1"/>
          <p:nvPr/>
        </p:nvSpPr>
        <p:spPr>
          <a:xfrm>
            <a:off x="1203356" y="369451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KoPubWorldDotum Light" pitchFamily="2" charset="-127"/>
              </a:rPr>
              <a:t>해외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01BE3F3C-3A18-0E3B-4862-4630D6A6D71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03356" y="4063845"/>
          <a:ext cx="7132638" cy="1847850"/>
        </p:xfrm>
        <a:graphic>
          <a:graphicData uri="http://schemas.openxmlformats.org/drawingml/2006/table">
            <a:tbl>
              <a:tblPr/>
              <a:tblGrid>
                <a:gridCol w="854075">
                  <a:extLst>
                    <a:ext uri="{9D8B030D-6E8A-4147-A177-3AD203B41FA5}">
                      <a16:colId xmlns:a16="http://schemas.microsoft.com/office/drawing/2014/main" val="274633068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1136638"/>
                    </a:ext>
                  </a:extLst>
                </a:gridCol>
                <a:gridCol w="3649663">
                  <a:extLst>
                    <a:ext uri="{9D8B030D-6E8A-4147-A177-3AD203B41FA5}">
                      <a16:colId xmlns:a16="http://schemas.microsoft.com/office/drawing/2014/main" val="16616868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Step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기술 흐름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특징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1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녹화 중심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DVR/NVR, </a:t>
                      </a:r>
                      <a:r>
                        <a:rPr lang="ko-KR" altLang="en-US" dirty="0">
                          <a:effectLst/>
                        </a:rPr>
                        <a:t>저장형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783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2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객체 인식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침입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사람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차량 인식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028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3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KoPubWorldDotum Light" pitchFamily="2" charset="-127"/>
                        </a:rPr>
                        <a:t>VMS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다기능 종합 시스템 </a:t>
                      </a:r>
                      <a:r>
                        <a:rPr lang="en-US" altLang="ko-KR" dirty="0">
                          <a:effectLst/>
                        </a:rPr>
                        <a:t>(</a:t>
                      </a:r>
                      <a:r>
                        <a:rPr lang="ko-KR" altLang="en-US" dirty="0">
                          <a:effectLst/>
                        </a:rPr>
                        <a:t>영상 </a:t>
                      </a:r>
                      <a:r>
                        <a:rPr lang="en-US" altLang="ko-KR" dirty="0">
                          <a:effectLst/>
                        </a:rPr>
                        <a:t>+ </a:t>
                      </a:r>
                      <a:r>
                        <a:rPr lang="ko-KR" altLang="en-US" dirty="0">
                          <a:effectLst/>
                        </a:rPr>
                        <a:t>통계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14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4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맞춤형 플랫폼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>
                          <a:effectLst/>
                          <a:latin typeface="KoPubWorldDotum Light" pitchFamily="2" charset="-127"/>
                          <a:ea typeface="KoPubWorldDotum Light" pitchFamily="2" charset="-127"/>
                        </a:rPr>
                        <a:t>필요 기능 선택하여 활용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962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AAB13B-3960-878B-FF18-A1538D9EE2AE}"/>
              </a:ext>
            </a:extLst>
          </p:cNvPr>
          <p:cNvSpPr txBox="1"/>
          <p:nvPr/>
        </p:nvSpPr>
        <p:spPr>
          <a:xfrm>
            <a:off x="1203355" y="116896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KoPubWorldDotum Light" pitchFamily="2" charset="-127"/>
              </a:rPr>
              <a:t>국내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32769D6-E70C-A611-0347-A07AA34612DC}"/>
              </a:ext>
            </a:extLst>
          </p:cNvPr>
          <p:cNvSpPr/>
          <p:nvPr/>
        </p:nvSpPr>
        <p:spPr>
          <a:xfrm rot="5400000" flipH="1">
            <a:off x="308518" y="2711073"/>
            <a:ext cx="820412" cy="48463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DB24956-9140-4E20-EC2A-0D22AFA65576}"/>
              </a:ext>
            </a:extLst>
          </p:cNvPr>
          <p:cNvSpPr/>
          <p:nvPr/>
        </p:nvSpPr>
        <p:spPr>
          <a:xfrm rot="5400000" flipH="1">
            <a:off x="308518" y="5366831"/>
            <a:ext cx="820412" cy="48463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1050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-561212" y="2585106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a typeface="KoPub돋움체 Bold" panose="00000800000000000000" pitchFamily="2" charset="-127"/>
                <a:cs typeface="Arial" panose="020B0604020202020204" pitchFamily="34" charset="0"/>
              </a:rPr>
              <a:t>연구 동향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E3B3451-7C95-45B5-A0D9-06016F2853FB}"/>
              </a:ext>
            </a:extLst>
          </p:cNvPr>
          <p:cNvSpPr txBox="1"/>
          <p:nvPr/>
        </p:nvSpPr>
        <p:spPr>
          <a:xfrm>
            <a:off x="916945" y="4789140"/>
            <a:ext cx="1124026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1</a:t>
            </a:r>
            <a:endParaRPr lang="en-US" altLang="ko-KR" sz="4400" b="1" spc="-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291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8567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Learning Memory-guided Normality for Anomaly Detection (</a:t>
            </a:r>
            <a:r>
              <a:rPr lang="en-US" altLang="ko-KR" sz="2000" b="1" dirty="0" err="1">
                <a:solidFill>
                  <a:schemeClr val="tx1"/>
                </a:solidFill>
              </a:rPr>
              <a:t>Hyunjong</a:t>
            </a:r>
            <a:r>
              <a:rPr lang="en-US" altLang="ko-KR" sz="2000" b="1" dirty="0">
                <a:solidFill>
                  <a:schemeClr val="tx1"/>
                </a:solidFill>
              </a:rPr>
              <a:t> Park et al., CVPR 2020) </a:t>
            </a:r>
          </a:p>
          <a:p>
            <a:endParaRPr lang="en-US" altLang="ko-KR" sz="2000" b="1">
              <a:solidFill>
                <a:schemeClr val="tx1"/>
              </a:solidFill>
            </a:endParaRPr>
          </a:p>
          <a:p>
            <a:r>
              <a:rPr lang="ko-KR" altLang="en-US" sz="2000" b="1">
                <a:solidFill>
                  <a:schemeClr val="tx1"/>
                </a:solidFill>
              </a:rPr>
              <a:t>기존 방식의 문제점</a:t>
            </a:r>
            <a:endParaRPr lang="en-US" altLang="ko-KR" sz="2000" b="1">
              <a:solidFill>
                <a:schemeClr val="tx1"/>
              </a:solidFill>
            </a:endParaRPr>
          </a:p>
          <a:p>
            <a:pPr lvl="1"/>
            <a:r>
              <a:rPr lang="ko-KR" altLang="en-US" sz="1600"/>
              <a:t>일반적인 </a:t>
            </a:r>
            <a:r>
              <a:rPr lang="ko-KR" altLang="en-US" sz="1600">
                <a:solidFill>
                  <a:srgbClr val="FF0000"/>
                </a:solidFill>
              </a:rPr>
              <a:t>이상 탐지 </a:t>
            </a:r>
            <a:r>
              <a:rPr lang="en-US" altLang="ko-KR" sz="1600">
                <a:solidFill>
                  <a:srgbClr val="FF0000"/>
                </a:solidFill>
              </a:rPr>
              <a:t>CNN </a:t>
            </a:r>
            <a:r>
              <a:rPr lang="ko-KR" altLang="en-US" sz="1600">
                <a:solidFill>
                  <a:srgbClr val="FF0000"/>
                </a:solidFill>
              </a:rPr>
              <a:t>모델</a:t>
            </a:r>
            <a:r>
              <a:rPr lang="ko-KR" altLang="en-US" sz="1600"/>
              <a:t>은 </a:t>
            </a:r>
            <a:r>
              <a:rPr lang="ko-KR" altLang="en-US" sz="1600">
                <a:solidFill>
                  <a:srgbClr val="FF0000"/>
                </a:solidFill>
              </a:rPr>
              <a:t>입력 영상을 재구성</a:t>
            </a:r>
            <a:r>
              <a:rPr lang="en-US" altLang="ko-KR" sz="1600">
                <a:solidFill>
                  <a:srgbClr val="FF0000"/>
                </a:solidFill>
              </a:rPr>
              <a:t>(reconstruction)</a:t>
            </a:r>
            <a:r>
              <a:rPr lang="ko-KR" altLang="en-US" sz="1600">
                <a:solidFill>
                  <a:srgbClr val="FF0000"/>
                </a:solidFill>
              </a:rPr>
              <a:t>하는 방식</a:t>
            </a:r>
            <a:r>
              <a:rPr lang="ko-KR" altLang="en-US" sz="1600"/>
              <a:t>으로 </a:t>
            </a:r>
            <a:r>
              <a:rPr lang="ko-KR" altLang="en-US" sz="1600">
                <a:solidFill>
                  <a:srgbClr val="FF0000"/>
                </a:solidFill>
              </a:rPr>
              <a:t>정상 패턴</a:t>
            </a:r>
            <a:r>
              <a:rPr lang="ko-KR" altLang="en-US" sz="1600"/>
              <a:t>을 </a:t>
            </a:r>
            <a:r>
              <a:rPr lang="ko-KR" altLang="en-US" sz="1600">
                <a:solidFill>
                  <a:srgbClr val="FF0000"/>
                </a:solidFill>
              </a:rPr>
              <a:t>학습할 때 다양성</a:t>
            </a:r>
            <a:r>
              <a:rPr lang="ko-KR" altLang="en-US" sz="1600"/>
              <a:t>을 제대로 </a:t>
            </a:r>
            <a:r>
              <a:rPr lang="ko-KR" altLang="en-US" sz="1600">
                <a:solidFill>
                  <a:srgbClr val="FF0000"/>
                </a:solidFill>
              </a:rPr>
              <a:t>고려하지 못함</a:t>
            </a:r>
            <a:endParaRPr lang="en-US" altLang="ko-KR" sz="1600"/>
          </a:p>
          <a:p>
            <a:pPr lvl="1"/>
            <a:r>
              <a:rPr lang="ko-KR" altLang="en-US" sz="1600">
                <a:solidFill>
                  <a:srgbClr val="FF0000"/>
                </a:solidFill>
              </a:rPr>
              <a:t>강력한 </a:t>
            </a:r>
            <a:r>
              <a:rPr lang="en-US" altLang="ko-KR" sz="1600">
                <a:solidFill>
                  <a:srgbClr val="FF0000"/>
                </a:solidFill>
              </a:rPr>
              <a:t>CNN</a:t>
            </a:r>
            <a:r>
              <a:rPr lang="ko-KR" altLang="en-US" sz="1600">
                <a:solidFill>
                  <a:srgbClr val="FF0000"/>
                </a:solidFill>
              </a:rPr>
              <a:t>의 재구성 능력</a:t>
            </a:r>
            <a:r>
              <a:rPr lang="ko-KR" altLang="en-US" sz="1600"/>
              <a:t>으로 </a:t>
            </a:r>
            <a:r>
              <a:rPr lang="ko-KR" altLang="en-US" sz="1600">
                <a:solidFill>
                  <a:srgbClr val="FF0000"/>
                </a:solidFill>
              </a:rPr>
              <a:t>비정상 영상도 정상처럼 복원되는 문제점</a:t>
            </a:r>
            <a:endParaRPr lang="en-US" altLang="ko-KR" sz="1600"/>
          </a:p>
          <a:p>
            <a:r>
              <a:rPr lang="en-US" altLang="ko-KR" sz="2000" b="1">
                <a:solidFill>
                  <a:schemeClr val="tx1"/>
                </a:solidFill>
              </a:rPr>
              <a:t>Contributions</a:t>
            </a:r>
          </a:p>
          <a:p>
            <a:pPr lvl="1"/>
            <a:r>
              <a:rPr lang="ko-KR" altLang="en-US" sz="1600"/>
              <a:t>메모리 모듈이라는 개념 도입</a:t>
            </a:r>
            <a:r>
              <a:rPr lang="en-US" altLang="ko-KR" sz="1600">
                <a:solidFill>
                  <a:srgbClr val="FF0000"/>
                </a:solidFill>
              </a:rPr>
              <a:t>(</a:t>
            </a:r>
            <a:r>
              <a:rPr lang="ko-KR" altLang="en-US" sz="1600">
                <a:solidFill>
                  <a:srgbClr val="FF0000"/>
                </a:solidFill>
              </a:rPr>
              <a:t>딥러닝형 </a:t>
            </a:r>
            <a:r>
              <a:rPr lang="en-US" altLang="ko-KR" sz="1600">
                <a:solidFill>
                  <a:srgbClr val="FF0000"/>
                </a:solidFill>
              </a:rPr>
              <a:t>background subtraction filter)</a:t>
            </a:r>
            <a:r>
              <a:rPr lang="en-US" altLang="ko-KR" sz="1600"/>
              <a:t>, </a:t>
            </a:r>
            <a:r>
              <a:rPr lang="ko-KR" altLang="en-US" sz="1600"/>
              <a:t>즉 정상 영상의 다양한 패턴을 여러 개의 프로토타입으로 저장함</a:t>
            </a:r>
            <a:endParaRPr lang="en-US" altLang="ko-KR" sz="1600"/>
          </a:p>
          <a:p>
            <a:pPr lvl="1"/>
            <a:r>
              <a:rPr lang="ko-KR" altLang="en-US" sz="1600"/>
              <a:t>메모리 모듈이 작동하도록 추가적인 학습 손실 함수 도입</a:t>
            </a:r>
            <a:endParaRPr lang="en-US" altLang="ko-KR" sz="1600"/>
          </a:p>
          <a:p>
            <a:pPr lvl="2"/>
            <a:r>
              <a:rPr lang="en-US" altLang="ko-KR" sz="1600" b="1">
                <a:solidFill>
                  <a:schemeClr val="tx1"/>
                </a:solidFill>
              </a:rPr>
              <a:t>Feature compactness loss : </a:t>
            </a:r>
            <a:r>
              <a:rPr lang="ko-KR" altLang="en-US" sz="1600" b="1">
                <a:solidFill>
                  <a:schemeClr val="tx1"/>
                </a:solidFill>
              </a:rPr>
              <a:t>각 영상의 특징이 해당되는 메모리 항목과 가깝게 만듬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en-US" altLang="ko-KR" sz="1600" b="1">
                <a:solidFill>
                  <a:schemeClr val="tx1"/>
                </a:solidFill>
              </a:rPr>
              <a:t>Feature separatenss loss : </a:t>
            </a:r>
            <a:r>
              <a:rPr lang="ko-KR" altLang="en-US" sz="1600" b="1">
                <a:solidFill>
                  <a:schemeClr val="tx1"/>
                </a:solidFill>
              </a:rPr>
              <a:t>각 영상 특징과 두번째로 유사한 메모리 항목과는 거리를 두도록 하여</a:t>
            </a:r>
            <a:r>
              <a:rPr lang="en-US" altLang="ko-KR" sz="1600" b="1">
                <a:solidFill>
                  <a:schemeClr val="tx1"/>
                </a:solidFill>
              </a:rPr>
              <a:t>, </a:t>
            </a:r>
            <a:r>
              <a:rPr lang="ko-KR" altLang="en-US" sz="1600" b="1">
                <a:solidFill>
                  <a:schemeClr val="tx1"/>
                </a:solidFill>
              </a:rPr>
              <a:t>메모리 항목들이 서로 충분히 구분되게 함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ko-KR" sz="1600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288613"/>
            <a:ext cx="1213318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900"/>
              <a:t>https://www.google.com/search?q=Learning+Memory-guided+Normality+for+Anomaly+Detection&amp;oq=Learning+Memory-guided+Normality+for+Anomaly+Detection&amp;gs_lcrp=EgZjaHJvbWUqBggAEEUYOzIGCAAQRRg7MgYIARBFGD0yBggCEEUYPNIBBzIwMWowajeoAgCwAgA&amp;sourceid=chrome&amp;ie</a:t>
            </a:r>
            <a:r>
              <a:rPr lang="en-US" altLang="ko-KR" sz="1100"/>
              <a:t>=UTF-8</a:t>
            </a:r>
            <a:endParaRPr lang="en-US" altLang="ko-KR" sz="1100" dirty="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35EFECB7-652E-4406-A7AC-6888F6220E0F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(1/5)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73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Learning Memory-guided Normality for Anomaly Detection (</a:t>
            </a:r>
            <a:r>
              <a:rPr lang="en-US" altLang="ko-KR" sz="2000" b="1" dirty="0" err="1">
                <a:solidFill>
                  <a:schemeClr val="tx1"/>
                </a:solidFill>
              </a:rPr>
              <a:t>Hyunjong</a:t>
            </a:r>
            <a:r>
              <a:rPr lang="en-US" altLang="ko-KR" sz="2000" b="1" dirty="0">
                <a:solidFill>
                  <a:schemeClr val="tx1"/>
                </a:solidFill>
              </a:rPr>
              <a:t> Park et al., CVPR 2020) </a:t>
            </a:r>
          </a:p>
          <a:p>
            <a:pPr lvl="1"/>
            <a:endParaRPr lang="en-US" altLang="ko-KR" sz="1600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288613"/>
            <a:ext cx="1213318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900"/>
              <a:t>https://www.google.com/search?q=Learning+Memory-guided+Normality+for+Anomaly+Detection&amp;oq=Learning+Memory-guided+Normality+for+Anomaly+Detection&amp;gs_lcrp=EgZjaHJvbWUqBggAEEUYOzIGCAAQRRg7MgYIARBFGD0yBggCEEUYPNIBBzIwMWowajeoAgCwAgA&amp;sourceid=chrome&amp;ie</a:t>
            </a:r>
            <a:r>
              <a:rPr lang="en-US" altLang="ko-KR" sz="1100"/>
              <a:t>=UTF-8</a:t>
            </a:r>
            <a:endParaRPr lang="en-US" altLang="ko-KR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6EBAE7-2A21-40EB-AC8C-4E9852A4C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22" y="1922334"/>
            <a:ext cx="3500358" cy="3207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5EFBFA-F0A8-452E-9257-664FCC63E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820" y="2051707"/>
            <a:ext cx="2370118" cy="29489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74F570-F618-4E8D-B350-24F916870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079" y="1779613"/>
            <a:ext cx="4296795" cy="3596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7B080-2C95-41B9-AB1F-9EFA6B6FE840}"/>
              </a:ext>
            </a:extLst>
          </p:cNvPr>
          <p:cNvSpPr txBox="1"/>
          <p:nvPr/>
        </p:nvSpPr>
        <p:spPr>
          <a:xfrm>
            <a:off x="7374617" y="5385138"/>
            <a:ext cx="4550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Recon. : autoencoder</a:t>
            </a:r>
          </a:p>
          <a:p>
            <a:r>
              <a:rPr lang="en-US" altLang="ko-KR" sz="1200"/>
              <a:t>Pred. : </a:t>
            </a:r>
            <a:r>
              <a:rPr lang="ko-KR" altLang="en-US" sz="1200"/>
              <a:t>미래 프레임 예측 </a:t>
            </a:r>
            <a:r>
              <a:rPr lang="en-US" altLang="ko-KR" sz="1200"/>
              <a:t>(</a:t>
            </a:r>
            <a:r>
              <a:rPr lang="ko-KR" altLang="en-US" sz="1200"/>
              <a:t>프레임 </a:t>
            </a:r>
            <a:r>
              <a:rPr lang="en-US" altLang="ko-KR" sz="1200"/>
              <a:t>decoder)</a:t>
            </a:r>
          </a:p>
          <a:p>
            <a:r>
              <a:rPr lang="en-US" altLang="ko-KR" sz="1200"/>
              <a:t>Et​ : Weighted reconstruction error / memory</a:t>
            </a:r>
            <a:r>
              <a:rPr lang="ko-KR" altLang="en-US" sz="1200"/>
              <a:t> </a:t>
            </a:r>
            <a:r>
              <a:rPr lang="en-US" altLang="ko-KR" sz="1200"/>
              <a:t>update</a:t>
            </a:r>
            <a:r>
              <a:rPr lang="ko-KR" altLang="en-US" sz="1200"/>
              <a:t> </a:t>
            </a:r>
            <a:r>
              <a:rPr lang="en-US" altLang="ko-KR" sz="1200"/>
              <a:t>or</a:t>
            </a:r>
            <a:r>
              <a:rPr lang="ko-KR" altLang="en-US" sz="1200"/>
              <a:t> </a:t>
            </a:r>
            <a:r>
              <a:rPr lang="en-US" altLang="ko-KR" sz="1200"/>
              <a:t>not</a:t>
            </a:r>
          </a:p>
          <a:p>
            <a:r>
              <a:rPr lang="en-US" altLang="ko-KR" sz="1200"/>
              <a:t>St : Abnormality Score(</a:t>
            </a:r>
            <a:r>
              <a:rPr lang="ko-KR" altLang="en-US" sz="1200"/>
              <a:t>메모리거리</a:t>
            </a:r>
            <a:r>
              <a:rPr lang="en-US" altLang="ko-KR" sz="1200"/>
              <a:t>/</a:t>
            </a:r>
            <a:r>
              <a:rPr lang="ko-KR" altLang="en-US" sz="1200"/>
              <a:t>재구성</a:t>
            </a:r>
            <a:r>
              <a:rPr lang="en-US" altLang="ko-KR" sz="1200"/>
              <a:t>/</a:t>
            </a:r>
            <a:r>
              <a:rPr lang="ko-KR" altLang="en-US" sz="1200"/>
              <a:t>예측오차</a:t>
            </a:r>
            <a:r>
              <a:rPr lang="en-US" altLang="ko-KR" sz="1200"/>
              <a:t>)</a:t>
            </a:r>
            <a:endParaRPr lang="ko-KR" altLang="en-US" sz="1200"/>
          </a:p>
          <a:p>
            <a:endParaRPr lang="ko-KR" alt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011B1-4344-4182-9DDB-E209292B7C05}"/>
              </a:ext>
            </a:extLst>
          </p:cNvPr>
          <p:cNvSpPr txBox="1"/>
          <p:nvPr/>
        </p:nvSpPr>
        <p:spPr>
          <a:xfrm>
            <a:off x="3673632" y="5380672"/>
            <a:ext cx="3632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메모리 모듈 </a:t>
            </a:r>
            <a:r>
              <a:rPr lang="en-US" altLang="ko-KR"/>
              <a:t>: </a:t>
            </a:r>
            <a:r>
              <a:rPr lang="ko-KR" altLang="en-US"/>
              <a:t>정상패턴</a:t>
            </a:r>
            <a:r>
              <a:rPr lang="en-US" altLang="ko-KR"/>
              <a:t>(p_i)</a:t>
            </a:r>
          </a:p>
          <a:p>
            <a:r>
              <a:rPr lang="en-US" altLang="ko-KR"/>
              <a:t>Read : </a:t>
            </a:r>
            <a:r>
              <a:rPr lang="ko-KR" altLang="en-US"/>
              <a:t>유사도를 계산</a:t>
            </a:r>
            <a:endParaRPr lang="en-US" altLang="ko-KR"/>
          </a:p>
          <a:p>
            <a:r>
              <a:rPr lang="en-US" altLang="ko-KR"/>
              <a:t>Update : </a:t>
            </a:r>
            <a:r>
              <a:rPr lang="ko-KR" altLang="en-US"/>
              <a:t>메모리를 계속 업데이트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A418F-079F-4164-98F3-855689540AB4}"/>
              </a:ext>
            </a:extLst>
          </p:cNvPr>
          <p:cNvSpPr txBox="1"/>
          <p:nvPr/>
        </p:nvSpPr>
        <p:spPr>
          <a:xfrm>
            <a:off x="907662" y="538904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메모리 모듈 시각화</a:t>
            </a: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81DA8437-2588-4624-B994-1DFAE3DC4D41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(1/5)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43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Learning Memory-guided Normality for Anomaly Detection (</a:t>
            </a:r>
            <a:r>
              <a:rPr lang="en-US" altLang="ko-KR" sz="2000" b="1" dirty="0" err="1">
                <a:solidFill>
                  <a:schemeClr val="tx1"/>
                </a:solidFill>
              </a:rPr>
              <a:t>Hyunjong</a:t>
            </a:r>
            <a:r>
              <a:rPr lang="en-US" altLang="ko-KR" sz="2000" b="1" dirty="0">
                <a:solidFill>
                  <a:schemeClr val="tx1"/>
                </a:solidFill>
              </a:rPr>
              <a:t> Park et al., CVPR 2020) </a:t>
            </a:r>
          </a:p>
          <a:p>
            <a:pPr lvl="1"/>
            <a:endParaRPr lang="en-US" altLang="ko-KR" sz="1600" b="1">
              <a:solidFill>
                <a:schemeClr val="tx1"/>
              </a:solidFill>
            </a:endParaRPr>
          </a:p>
        </p:txBody>
      </p:sp>
      <p:pic>
        <p:nvPicPr>
          <p:cNvPr id="8" name="Learning Memory-guided Normality for Anomaly Detection">
            <a:hlinkClick r:id="" action="ppaction://media"/>
            <a:extLst>
              <a:ext uri="{FF2B5EF4-FFF2-40B4-BE49-F238E27FC236}">
                <a16:creationId xmlns:a16="http://schemas.microsoft.com/office/drawing/2014/main" id="{84D0F241-D40D-4666-A565-98FB2FE4D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381" y="1698646"/>
            <a:ext cx="8593137" cy="49012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FD3A62-1A82-44E4-9EE8-700C08BC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518" y="2366151"/>
            <a:ext cx="3172015" cy="3566277"/>
          </a:xfrm>
          <a:prstGeom prst="rect">
            <a:avLst/>
          </a:prstGeom>
        </p:spPr>
      </p:pic>
      <p:sp>
        <p:nvSpPr>
          <p:cNvPr id="7" name="제목 2">
            <a:extLst>
              <a:ext uri="{FF2B5EF4-FFF2-40B4-BE49-F238E27FC236}">
                <a16:creationId xmlns:a16="http://schemas.microsoft.com/office/drawing/2014/main" id="{BE664769-DEC5-479F-BA04-E2B236FA8A5B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(1/5)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7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795550-BDC6-A86F-8352-A499FFE330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KR" dirty="0"/>
              <a:t>국내기업 조사</a:t>
            </a:r>
          </a:p>
          <a:p>
            <a:pPr lvl="1"/>
            <a:r>
              <a:rPr lang="en-KR" dirty="0"/>
              <a:t>한화비전</a:t>
            </a:r>
          </a:p>
          <a:p>
            <a:pPr lvl="1"/>
            <a:r>
              <a:rPr lang="en-KR" dirty="0"/>
              <a:t>ADT 캡스</a:t>
            </a:r>
          </a:p>
          <a:p>
            <a:pPr lvl="1"/>
            <a:r>
              <a:rPr lang="en-KR" dirty="0"/>
              <a:t>아이디스</a:t>
            </a:r>
          </a:p>
          <a:p>
            <a:pPr lvl="1"/>
            <a:r>
              <a:rPr lang="en-KR" dirty="0"/>
              <a:t>에스원</a:t>
            </a:r>
          </a:p>
          <a:p>
            <a:pPr lvl="1"/>
            <a:r>
              <a:rPr lang="en-KR" dirty="0"/>
              <a:t>피아</a:t>
            </a:r>
          </a:p>
          <a:p>
            <a:pPr lvl="1"/>
            <a:r>
              <a:rPr lang="en-KR" dirty="0"/>
              <a:t>KT telecop</a:t>
            </a:r>
          </a:p>
          <a:p>
            <a:pPr lvl="1"/>
            <a:r>
              <a:rPr lang="en-KR" dirty="0"/>
              <a:t>피플앤테크놀로지</a:t>
            </a:r>
          </a:p>
          <a:p>
            <a:pPr lvl="1"/>
            <a:r>
              <a:rPr lang="en-KR" dirty="0"/>
              <a:t>마크애니</a:t>
            </a:r>
          </a:p>
          <a:p>
            <a:pPr lvl="1"/>
            <a:r>
              <a:rPr lang="en-KR" dirty="0"/>
              <a:t>앤트랩</a:t>
            </a:r>
          </a:p>
          <a:p>
            <a:pPr lvl="1"/>
            <a:endParaRPr lang="en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9C035-7CC4-1BB5-A98B-807D560E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목차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9BFA7EE-8664-327B-BC72-B89E661BF9C3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6145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>
                <a:latin typeface="KoPubWorldDotum Light" pitchFamily="2" charset="-127"/>
              </a:rPr>
              <a:t>국내기업 정리</a:t>
            </a: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기업별 지능형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CCTV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기능 비교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주요 기능별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기업별 기능 정리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주요 특징별 분류 표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국외기업 조사</a:t>
            </a:r>
            <a:endParaRPr lang="en-US" altLang="ko-KR" dirty="0">
              <a:latin typeface="KoPubWorldDotum Light" pitchFamily="2" charset="-127"/>
              <a:ea typeface="KoPubWorldDotum Light" pitchFamily="2" charset="-127"/>
            </a:endParaRPr>
          </a:p>
          <a:p>
            <a:pPr lvl="1"/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BOSCH</a:t>
            </a:r>
          </a:p>
          <a:p>
            <a:pPr lvl="1"/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AXIS</a:t>
            </a: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</a:rPr>
              <a:t>분석 인사이트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1827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Anomaly Detection in Video via Self-Supervised and Multi-Task Learning (Mariana-</a:t>
            </a:r>
            <a:r>
              <a:rPr lang="en-US" altLang="ko-KR" sz="2000" b="1" dirty="0" err="1">
                <a:solidFill>
                  <a:schemeClr val="tx1"/>
                </a:solidFill>
              </a:rPr>
              <a:t>Iuliana</a:t>
            </a:r>
            <a:r>
              <a:rPr lang="en-US" altLang="ko-KR" sz="2000" b="1" dirty="0">
                <a:solidFill>
                  <a:schemeClr val="tx1"/>
                </a:solidFill>
              </a:rPr>
              <a:t> Georgescu et al., CVPR 2021)</a:t>
            </a:r>
          </a:p>
          <a:p>
            <a:endParaRPr lang="en-US" altLang="ko-KR" sz="2000" b="1">
              <a:solidFill>
                <a:schemeClr val="tx1"/>
              </a:solidFill>
            </a:endParaRPr>
          </a:p>
          <a:p>
            <a:r>
              <a:rPr lang="ko-KR" altLang="en-US" sz="2000" b="1">
                <a:solidFill>
                  <a:schemeClr val="tx1"/>
                </a:solidFill>
              </a:rPr>
              <a:t>기존 방식의 문제점</a:t>
            </a:r>
            <a:endParaRPr lang="en-US" altLang="ko-KR" sz="2000" b="1">
              <a:solidFill>
                <a:schemeClr val="tx1"/>
              </a:solidFill>
            </a:endParaRPr>
          </a:p>
          <a:p>
            <a:pPr lvl="1">
              <a:lnSpc>
                <a:spcPct val="160000"/>
              </a:lnSpc>
            </a:pPr>
            <a:r>
              <a:rPr lang="ko-KR" altLang="en-US" sz="1600"/>
              <a:t>비디오 이상 탐지는 “</a:t>
            </a:r>
            <a:r>
              <a:rPr lang="ko-KR" altLang="en-US" sz="1600">
                <a:solidFill>
                  <a:srgbClr val="FF0000"/>
                </a:solidFill>
              </a:rPr>
              <a:t>훈련 시 정상 데이터</a:t>
            </a:r>
            <a:r>
              <a:rPr lang="ko-KR" altLang="en-US" sz="1600"/>
              <a:t>만 주어지고</a:t>
            </a:r>
            <a:r>
              <a:rPr lang="en-US" altLang="ko-KR" sz="1600"/>
              <a:t>, </a:t>
            </a:r>
            <a:r>
              <a:rPr lang="ko-KR" altLang="en-US" sz="1600">
                <a:solidFill>
                  <a:srgbClr val="FF0000"/>
                </a:solidFill>
              </a:rPr>
              <a:t>테스트 시 정상</a:t>
            </a:r>
            <a:r>
              <a:rPr lang="ko-KR" altLang="en-US" sz="1600"/>
              <a:t>과 </a:t>
            </a:r>
            <a:r>
              <a:rPr lang="ko-KR" altLang="en-US" sz="1600">
                <a:solidFill>
                  <a:srgbClr val="FF0000"/>
                </a:solidFill>
              </a:rPr>
              <a:t>비정상</a:t>
            </a:r>
            <a:r>
              <a:rPr lang="ko-KR" altLang="en-US" sz="1600"/>
              <a:t>을 구분”해야 하는 어려운 </a:t>
            </a:r>
            <a:r>
              <a:rPr lang="ko-KR" altLang="en-US" sz="1600">
                <a:solidFill>
                  <a:srgbClr val="FF0000"/>
                </a:solidFill>
              </a:rPr>
              <a:t>문제</a:t>
            </a:r>
            <a:r>
              <a:rPr lang="ko-KR" altLang="en-US" sz="1600"/>
              <a:t>임</a:t>
            </a:r>
            <a:r>
              <a:rPr lang="en-US" altLang="ko-KR" sz="1600"/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sz="1600"/>
              <a:t>많은 기존 연구가 “</a:t>
            </a:r>
            <a:r>
              <a:rPr lang="ko-KR" altLang="en-US" sz="1600">
                <a:solidFill>
                  <a:srgbClr val="FF0000"/>
                </a:solidFill>
              </a:rPr>
              <a:t>프레임 재구성</a:t>
            </a:r>
            <a:r>
              <a:rPr lang="ko-KR" altLang="en-US" sz="1600"/>
              <a:t>” 또는 “</a:t>
            </a:r>
            <a:r>
              <a:rPr lang="ko-KR" altLang="en-US" sz="1600">
                <a:solidFill>
                  <a:srgbClr val="FF0000"/>
                </a:solidFill>
              </a:rPr>
              <a:t>미래 프레임 예측</a:t>
            </a:r>
            <a:r>
              <a:rPr lang="ko-KR" altLang="en-US" sz="1600"/>
              <a:t>” 등 </a:t>
            </a:r>
            <a:r>
              <a:rPr lang="ko-KR" altLang="en-US" sz="1600" b="1"/>
              <a:t>단일 프록시</a:t>
            </a:r>
            <a:r>
              <a:rPr lang="en-US" altLang="ko-KR" sz="1600" b="1"/>
              <a:t>(Proxy) </a:t>
            </a:r>
            <a:r>
              <a:rPr lang="ko-KR" altLang="en-US" sz="1600" b="1"/>
              <a:t>과업</a:t>
            </a:r>
            <a:r>
              <a:rPr lang="ko-KR" altLang="en-US" sz="1600"/>
              <a:t>을 학습하여</a:t>
            </a:r>
            <a:r>
              <a:rPr lang="en-US" altLang="ko-KR" sz="1600"/>
              <a:t>, </a:t>
            </a:r>
            <a:r>
              <a:rPr lang="ko-KR" altLang="en-US" sz="1600"/>
              <a:t>오차가 크면 이상으로 간주하는 방식이었는데</a:t>
            </a:r>
            <a:r>
              <a:rPr lang="en-US" altLang="ko-KR" sz="1600"/>
              <a:t>,</a:t>
            </a:r>
            <a:r>
              <a:rPr lang="en-US" altLang="ko-KR" sz="1600">
                <a:solidFill>
                  <a:srgbClr val="FF0000"/>
                </a:solidFill>
              </a:rPr>
              <a:t> </a:t>
            </a:r>
            <a:r>
              <a:rPr lang="ko-KR" altLang="en-US" sz="1600" b="1">
                <a:solidFill>
                  <a:srgbClr val="FF0000"/>
                </a:solidFill>
              </a:rPr>
              <a:t>하나의 과업만으로는 비정상 행동을 충분히 포착하기 어렵다</a:t>
            </a:r>
            <a:r>
              <a:rPr lang="ko-KR" altLang="en-US" sz="1600"/>
              <a:t>는 한계가 있음</a:t>
            </a:r>
            <a:endParaRPr lang="en-US" altLang="ko-KR" sz="1600" b="1">
              <a:solidFill>
                <a:schemeClr val="tx1"/>
              </a:solidFill>
            </a:endParaRPr>
          </a:p>
          <a:p>
            <a:r>
              <a:rPr lang="en-US" altLang="ko-KR" sz="2000" b="1">
                <a:solidFill>
                  <a:schemeClr val="tx1"/>
                </a:solidFill>
              </a:rPr>
              <a:t>Contributions</a:t>
            </a:r>
          </a:p>
          <a:p>
            <a:pPr lvl="1"/>
            <a:r>
              <a:rPr lang="en-US" altLang="ko-KR" sz="1600">
                <a:solidFill>
                  <a:srgbClr val="FF0000"/>
                </a:solidFill>
              </a:rPr>
              <a:t>Arrow of Time (</a:t>
            </a:r>
            <a:r>
              <a:rPr lang="ko-KR" altLang="en-US" sz="1600">
                <a:solidFill>
                  <a:srgbClr val="FF0000"/>
                </a:solidFill>
              </a:rPr>
              <a:t>시간의 방향 예측</a:t>
            </a:r>
            <a:r>
              <a:rPr lang="en-US" altLang="ko-KR" sz="1600">
                <a:solidFill>
                  <a:srgbClr val="FF0000"/>
                </a:solidFill>
              </a:rPr>
              <a:t>)</a:t>
            </a:r>
            <a:r>
              <a:rPr lang="en-US" altLang="ko-KR" sz="1600"/>
              <a:t> : </a:t>
            </a:r>
            <a:r>
              <a:rPr lang="ko-KR" altLang="en-US" sz="1600"/>
              <a:t>입력된 객체 시퀀스가 정방향인지 역방향인지 구분함</a:t>
            </a:r>
            <a:endParaRPr lang="en-US" altLang="ko-KR" sz="1600"/>
          </a:p>
          <a:p>
            <a:pPr lvl="1"/>
            <a:r>
              <a:rPr lang="en-US" altLang="ko-KR" sz="1600">
                <a:solidFill>
                  <a:srgbClr val="FF0000"/>
                </a:solidFill>
              </a:rPr>
              <a:t>Motion Irregularity (</a:t>
            </a:r>
            <a:r>
              <a:rPr lang="ko-KR" altLang="en-US" sz="1600">
                <a:solidFill>
                  <a:srgbClr val="FF0000"/>
                </a:solidFill>
              </a:rPr>
              <a:t>운동 불규칙성 예측</a:t>
            </a:r>
            <a:r>
              <a:rPr lang="en-US" altLang="ko-KR" sz="1600">
                <a:solidFill>
                  <a:srgbClr val="FF0000"/>
                </a:solidFill>
              </a:rPr>
              <a:t>) </a:t>
            </a:r>
            <a:r>
              <a:rPr lang="en-US" altLang="ko-KR" sz="1600"/>
              <a:t>: </a:t>
            </a:r>
            <a:r>
              <a:rPr lang="ko-KR" altLang="en-US" sz="1600"/>
              <a:t>정상 움직임</a:t>
            </a:r>
            <a:r>
              <a:rPr lang="en-US" altLang="ko-KR" sz="1600"/>
              <a:t>, </a:t>
            </a:r>
            <a:r>
              <a:rPr lang="ko-KR" altLang="en-US" sz="1600"/>
              <a:t>비정상 움직임 구분</a:t>
            </a:r>
            <a:endParaRPr lang="en-US" altLang="ko-KR" sz="1600"/>
          </a:p>
          <a:p>
            <a:pPr lvl="1"/>
            <a:r>
              <a:rPr lang="en-US" altLang="ko-KR" sz="1600">
                <a:solidFill>
                  <a:srgbClr val="FF0000"/>
                </a:solidFill>
              </a:rPr>
              <a:t>Middle Bounding Box Prediction (</a:t>
            </a:r>
            <a:r>
              <a:rPr lang="ko-KR" altLang="en-US" sz="1600">
                <a:solidFill>
                  <a:srgbClr val="FF0000"/>
                </a:solidFill>
              </a:rPr>
              <a:t>중간 프레임 객체 복원</a:t>
            </a:r>
            <a:r>
              <a:rPr lang="en-US" altLang="ko-KR" sz="1600">
                <a:solidFill>
                  <a:srgbClr val="FF0000"/>
                </a:solidFill>
              </a:rPr>
              <a:t>)</a:t>
            </a:r>
            <a:r>
              <a:rPr lang="en-US" altLang="ko-KR" sz="1600"/>
              <a:t> : </a:t>
            </a:r>
            <a:r>
              <a:rPr lang="ko-KR" altLang="en-US" sz="1600"/>
              <a:t>과거와 미래 프레임을 통해 중간 프레임 복원 학습</a:t>
            </a:r>
            <a:endParaRPr lang="en-US" altLang="ko-KR" sz="1600"/>
          </a:p>
          <a:p>
            <a:pPr lvl="1"/>
            <a:r>
              <a:rPr lang="en-US" altLang="ko-KR" sz="1600">
                <a:solidFill>
                  <a:srgbClr val="FF0000"/>
                </a:solidFill>
              </a:rPr>
              <a:t>Knowledge Distillation (</a:t>
            </a:r>
            <a:r>
              <a:rPr lang="ko-KR" altLang="en-US" sz="1600">
                <a:solidFill>
                  <a:srgbClr val="FF0000"/>
                </a:solidFill>
              </a:rPr>
              <a:t>지식 증류</a:t>
            </a:r>
            <a:r>
              <a:rPr lang="en-US" altLang="ko-KR" sz="1600">
                <a:solidFill>
                  <a:srgbClr val="FF0000"/>
                </a:solidFill>
              </a:rPr>
              <a:t>) </a:t>
            </a:r>
            <a:endParaRPr lang="en-US" altLang="ko-KR" sz="1600" b="1">
              <a:solidFill>
                <a:srgbClr val="FF0000"/>
              </a:solidFill>
            </a:endParaRPr>
          </a:p>
          <a:p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213790"/>
            <a:ext cx="10849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참고링크</a:t>
            </a:r>
            <a:endParaRPr lang="en-US" altLang="ko-KR" sz="1100"/>
          </a:p>
          <a:p>
            <a:r>
              <a:rPr lang="en-US" altLang="ko-KR" sz="1100"/>
              <a:t>https://openaccess.thecvf.com/content/CVPR2021/papers/Georgescu_Anomaly_Detection_in_Video_via_Self-Supervised_and_Multi-Task_Learning_CVPR_2021_paper.pdf</a:t>
            </a:r>
            <a:endParaRPr lang="en-US" altLang="ko-KR" sz="11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D1688C8F-2BB9-4E6E-A4E5-3619A6EF6670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(2/5)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1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75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</a:rPr>
              <a:t>Anomaly Detection in Video via Self-Supervised and Multi-Task Learning(</a:t>
            </a:r>
            <a:r>
              <a:rPr lang="en-US" altLang="ko-KR" sz="2000" b="1" dirty="0">
                <a:solidFill>
                  <a:schemeClr val="tx1"/>
                </a:solidFill>
              </a:rPr>
              <a:t>Mariana-</a:t>
            </a:r>
            <a:r>
              <a:rPr lang="en-US" altLang="ko-KR" sz="2000" b="1" dirty="0" err="1">
                <a:solidFill>
                  <a:schemeClr val="tx1"/>
                </a:solidFill>
              </a:rPr>
              <a:t>Iuliana</a:t>
            </a:r>
            <a:r>
              <a:rPr lang="en-US" altLang="ko-KR" sz="2000" b="1" dirty="0">
                <a:solidFill>
                  <a:schemeClr val="tx1"/>
                </a:solidFill>
              </a:rPr>
              <a:t> Georgescu et al., CVPR 2021)</a:t>
            </a:r>
          </a:p>
          <a:p>
            <a:pPr marL="0" indent="0">
              <a:buNone/>
            </a:pP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367543"/>
            <a:ext cx="10849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참고링크</a:t>
            </a:r>
            <a:endParaRPr lang="en-US" altLang="ko-KR" sz="1100"/>
          </a:p>
          <a:p>
            <a:r>
              <a:rPr lang="en-US" altLang="ko-KR" sz="1100"/>
              <a:t>https://openaccess.thecvf.com/content/CVPR2021/papers/Georgescu_Anomaly_Detection_in_Video_via_Self-Supervised_and_Multi-Task_Learning_CVPR_2021_paper.pdf</a:t>
            </a:r>
            <a:endParaRPr lang="en-US" altLang="ko-KR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DE05B3-DE88-4120-8BB8-702BD7C8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9" y="1859362"/>
            <a:ext cx="6428836" cy="4411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80CE1A-D511-413B-B456-E7E748248541}"/>
              </a:ext>
            </a:extLst>
          </p:cNvPr>
          <p:cNvSpPr txBox="1"/>
          <p:nvPr/>
        </p:nvSpPr>
        <p:spPr>
          <a:xfrm>
            <a:off x="7051115" y="1859362"/>
            <a:ext cx="52870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1. Yolov3</a:t>
            </a:r>
            <a:r>
              <a:rPr lang="ko-KR" altLang="en-US" sz="1200"/>
              <a:t>로 객체 검출</a:t>
            </a:r>
            <a:br>
              <a:rPr lang="en-US" altLang="ko-KR" sz="1200"/>
            </a:br>
            <a:r>
              <a:rPr lang="en-US" altLang="ko-KR" sz="1200"/>
              <a:t>2. </a:t>
            </a:r>
            <a:r>
              <a:rPr lang="ko-KR" altLang="en-US" sz="1200"/>
              <a:t>객체 중심 시퀀스 구성 </a:t>
            </a:r>
            <a:r>
              <a:rPr lang="en-US" altLang="ko-KR" sz="1200"/>
              <a:t>(5~7</a:t>
            </a:r>
            <a:r>
              <a:rPr lang="ko-KR" altLang="en-US" sz="1200"/>
              <a:t>장</a:t>
            </a:r>
            <a:r>
              <a:rPr lang="en-US" altLang="ko-KR" sz="1200"/>
              <a:t>)</a:t>
            </a:r>
          </a:p>
          <a:p>
            <a:r>
              <a:rPr lang="en-US" altLang="ko-KR" sz="1200"/>
              <a:t>   - </a:t>
            </a:r>
            <a:r>
              <a:rPr lang="ko-KR" altLang="en-US" sz="1200"/>
              <a:t>검출된 객체 부분만 잘라 연속된 이미지 만든 후 </a:t>
            </a:r>
            <a:r>
              <a:rPr lang="en-US" altLang="ko-KR" sz="1200"/>
              <a:t>3D CNN</a:t>
            </a:r>
            <a:r>
              <a:rPr lang="ko-KR" altLang="en-US" sz="1200"/>
              <a:t>입력</a:t>
            </a:r>
            <a:endParaRPr lang="en-US" altLang="ko-KR" sz="1200"/>
          </a:p>
          <a:p>
            <a:r>
              <a:rPr lang="en-US" altLang="ko-KR" sz="1200"/>
              <a:t>3. 3D CNN </a:t>
            </a:r>
            <a:r>
              <a:rPr lang="ko-KR" altLang="en-US" sz="1200"/>
              <a:t>및 네 가지 예측함</a:t>
            </a:r>
            <a:endParaRPr lang="en-US" altLang="ko-KR" sz="1200"/>
          </a:p>
          <a:p>
            <a:r>
              <a:rPr lang="en-US" altLang="ko-KR" sz="1200"/>
              <a:t>   - </a:t>
            </a:r>
            <a:r>
              <a:rPr lang="ko-KR" altLang="en-US" sz="1200"/>
              <a:t>시퀀스 형태</a:t>
            </a:r>
            <a:r>
              <a:rPr lang="en-US" altLang="ko-KR" sz="1200"/>
              <a:t>(</a:t>
            </a:r>
            <a:r>
              <a:rPr lang="ko-KR" altLang="en-US" sz="1200"/>
              <a:t>시간축</a:t>
            </a:r>
            <a:r>
              <a:rPr lang="en-US" altLang="ko-KR" sz="1200"/>
              <a:t>+</a:t>
            </a:r>
            <a:r>
              <a:rPr lang="ko-KR" altLang="en-US" sz="1200"/>
              <a:t>공간축</a:t>
            </a:r>
            <a:r>
              <a:rPr lang="en-US" altLang="ko-KR" sz="1200"/>
              <a:t>)</a:t>
            </a:r>
            <a:r>
              <a:rPr lang="ko-KR" altLang="en-US" sz="1200"/>
              <a:t>입력 받아 내부 특징 추출</a:t>
            </a:r>
            <a:endParaRPr lang="en-US" altLang="ko-KR" sz="1200"/>
          </a:p>
          <a:p>
            <a:r>
              <a:rPr lang="en-US" altLang="ko-KR" sz="1200"/>
              <a:t>       (1) Arrow of Time </a:t>
            </a:r>
          </a:p>
          <a:p>
            <a:r>
              <a:rPr lang="en-US" altLang="ko-KR" sz="1200"/>
              <a:t>       (2) Motion Irregularity</a:t>
            </a:r>
          </a:p>
          <a:p>
            <a:r>
              <a:rPr lang="en-US" altLang="ko-KR" sz="1200"/>
              <a:t>       (3) Middle Bounding Box Prediction(</a:t>
            </a:r>
            <a:r>
              <a:rPr lang="ko-KR" altLang="en-US" sz="1200"/>
              <a:t>박스예측 </a:t>
            </a:r>
            <a:r>
              <a:rPr lang="en-US" altLang="ko-KR" sz="1200"/>
              <a:t>regression)</a:t>
            </a:r>
          </a:p>
          <a:p>
            <a:r>
              <a:rPr lang="en-US" altLang="ko-KR" sz="1200"/>
              <a:t>       (4) Model Distillation </a:t>
            </a:r>
          </a:p>
          <a:p>
            <a:r>
              <a:rPr lang="en-US" altLang="ko-KR" sz="1200"/>
              <a:t>           </a:t>
            </a:r>
            <a:r>
              <a:rPr lang="ko-KR" altLang="en-US" sz="1200"/>
              <a:t>미리 학습된 </a:t>
            </a:r>
            <a:r>
              <a:rPr lang="en-US" altLang="ko-KR" sz="1200"/>
              <a:t>ResNet-50 </a:t>
            </a:r>
            <a:r>
              <a:rPr lang="ko-KR" altLang="en-US" sz="1200"/>
              <a:t>분류 와 </a:t>
            </a:r>
            <a:r>
              <a:rPr lang="en-US" altLang="ko-KR" sz="1200"/>
              <a:t>yolov3 </a:t>
            </a:r>
            <a:r>
              <a:rPr lang="ko-KR" altLang="en-US" sz="1200"/>
              <a:t>검출 모델이 준 정보를</a:t>
            </a:r>
            <a:endParaRPr lang="en-US" altLang="ko-KR" sz="1200"/>
          </a:p>
          <a:p>
            <a:r>
              <a:rPr lang="en-US" altLang="ko-KR" sz="1200"/>
              <a:t>           3D CNN</a:t>
            </a:r>
            <a:r>
              <a:rPr lang="ko-KR" altLang="en-US" sz="1200"/>
              <a:t>이 모사하도록 학습함</a:t>
            </a:r>
            <a:r>
              <a:rPr lang="en-US" altLang="ko-KR" sz="1200"/>
              <a:t>(</a:t>
            </a:r>
            <a:r>
              <a:rPr lang="ko-KR" altLang="en-US" sz="1200"/>
              <a:t>클래스확률</a:t>
            </a:r>
            <a:r>
              <a:rPr lang="en-US" altLang="ko-KR" sz="1200"/>
              <a:t>, </a:t>
            </a:r>
            <a:r>
              <a:rPr lang="ko-KR" altLang="en-US" sz="1200"/>
              <a:t>검출정보</a:t>
            </a:r>
            <a:r>
              <a:rPr lang="en-US" altLang="ko-KR" sz="1200"/>
              <a:t>) -&gt; 3D CNN</a:t>
            </a:r>
          </a:p>
          <a:p>
            <a:r>
              <a:rPr lang="en-US" altLang="ko-KR" sz="1200"/>
              <a:t>	</a:t>
            </a:r>
            <a:endParaRPr lang="ko-KR" altLang="en-US" sz="1200"/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983F4508-8A41-4946-8665-F8285B04888A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(2/5)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895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75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</a:rPr>
              <a:t>Anomaly Detection in Video via Self-Supervised and Multi-Task Learning(</a:t>
            </a:r>
            <a:r>
              <a:rPr lang="en-US" altLang="ko-KR" sz="2000" b="1" dirty="0">
                <a:solidFill>
                  <a:schemeClr val="tx1"/>
                </a:solidFill>
              </a:rPr>
              <a:t>Mariana-</a:t>
            </a:r>
            <a:r>
              <a:rPr lang="en-US" altLang="ko-KR" sz="2000" b="1" dirty="0" err="1">
                <a:solidFill>
                  <a:schemeClr val="tx1"/>
                </a:solidFill>
              </a:rPr>
              <a:t>Iuliana</a:t>
            </a:r>
            <a:r>
              <a:rPr lang="en-US" altLang="ko-KR" sz="2000" b="1" dirty="0">
                <a:solidFill>
                  <a:schemeClr val="tx1"/>
                </a:solidFill>
              </a:rPr>
              <a:t> Georgescu et al., CVPR 2021)</a:t>
            </a:r>
          </a:p>
          <a:p>
            <a:pPr marL="0" indent="0">
              <a:buNone/>
            </a:pP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367543"/>
            <a:ext cx="10849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참고링크</a:t>
            </a:r>
            <a:endParaRPr lang="en-US" altLang="ko-KR" sz="1100"/>
          </a:p>
          <a:p>
            <a:r>
              <a:rPr lang="en-US" altLang="ko-KR" sz="1100"/>
              <a:t>https://openaccess.thecvf.com/content/CVPR2021/papers/Georgescu_Anomaly_Detection_in_Video_via_Self-Supervised_and_Multi-Task_Learning_CVPR_2021_paper.pdf</a:t>
            </a:r>
            <a:endParaRPr lang="en-US" altLang="ko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5C279-16D1-48DB-9BEA-5CE848A4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881065"/>
            <a:ext cx="9021635" cy="4408177"/>
          </a:xfrm>
          <a:prstGeom prst="rect">
            <a:avLst/>
          </a:prstGeom>
        </p:spPr>
      </p:pic>
      <p:sp>
        <p:nvSpPr>
          <p:cNvPr id="7" name="제목 2">
            <a:extLst>
              <a:ext uri="{FF2B5EF4-FFF2-40B4-BE49-F238E27FC236}">
                <a16:creationId xmlns:a16="http://schemas.microsoft.com/office/drawing/2014/main" id="{42776C3E-1642-465D-9231-4E50109652A9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(2/5)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8E3685-A511-4A59-9A27-45278160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016" y="1373656"/>
            <a:ext cx="2480864" cy="54229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FAD0CF-505E-403D-8100-232555F1C55A}"/>
              </a:ext>
            </a:extLst>
          </p:cNvPr>
          <p:cNvSpPr/>
          <p:nvPr/>
        </p:nvSpPr>
        <p:spPr>
          <a:xfrm>
            <a:off x="9833950" y="5713330"/>
            <a:ext cx="2022770" cy="33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085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856720" cy="50382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</a:rPr>
              <a:t>Weakly-Supervised Video Anomaly Detection With Robust Temporal Feature Magnitude Learning (Yu Tian et al., ICCV 2021)</a:t>
            </a:r>
          </a:p>
          <a:p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>
                <a:solidFill>
                  <a:schemeClr val="tx1"/>
                </a:solidFill>
              </a:rPr>
              <a:t>기존 방식의 문제점</a:t>
            </a:r>
            <a:endParaRPr lang="en-US" altLang="ko-KR" sz="1600" b="1">
              <a:solidFill>
                <a:schemeClr val="tx1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1200">
                <a:solidFill>
                  <a:srgbClr val="FF0000"/>
                </a:solidFill>
              </a:rPr>
              <a:t>학습편향 </a:t>
            </a:r>
            <a:r>
              <a:rPr lang="en-US" altLang="ko-KR" sz="1200">
                <a:solidFill>
                  <a:srgbClr val="FF0000"/>
                </a:solidFill>
              </a:rPr>
              <a:t>: </a:t>
            </a:r>
            <a:r>
              <a:rPr lang="ko-KR" altLang="en-US" sz="1200">
                <a:solidFill>
                  <a:srgbClr val="FF0000"/>
                </a:solidFill>
              </a:rPr>
              <a:t>기존 </a:t>
            </a:r>
            <a:r>
              <a:rPr lang="en-US" altLang="ko-KR" sz="1200">
                <a:solidFill>
                  <a:srgbClr val="FF0000"/>
                </a:solidFill>
              </a:rPr>
              <a:t>MIL(Multiple Instance Learning) </a:t>
            </a:r>
            <a:r>
              <a:rPr lang="ko-KR" altLang="en-US" sz="1200">
                <a:solidFill>
                  <a:srgbClr val="FF0000"/>
                </a:solidFill>
              </a:rPr>
              <a:t>방법은 영상 레벨 라벨만 사용</a:t>
            </a:r>
            <a:r>
              <a:rPr lang="en-US" altLang="ko-KR" sz="1200">
                <a:solidFill>
                  <a:srgbClr val="FF0000"/>
                </a:solidFill>
              </a:rPr>
              <a:t>, </a:t>
            </a:r>
            <a:r>
              <a:rPr lang="ko-KR" altLang="en-US" sz="1200">
                <a:solidFill>
                  <a:srgbClr val="FF0000"/>
                </a:solidFill>
              </a:rPr>
              <a:t>이상이벤트가 희소한 경우 정상데이터로 편향</a:t>
            </a:r>
            <a:endParaRPr lang="en-US" altLang="ko-KR" sz="1200">
              <a:solidFill>
                <a:srgbClr val="FF0000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1200">
                <a:solidFill>
                  <a:srgbClr val="FF0000"/>
                </a:solidFill>
              </a:rPr>
              <a:t>미세한 이상 탐지 어려움</a:t>
            </a:r>
            <a:r>
              <a:rPr lang="en-US" altLang="ko-KR" sz="1200">
                <a:solidFill>
                  <a:srgbClr val="FF0000"/>
                </a:solidFill>
              </a:rPr>
              <a:t> : </a:t>
            </a:r>
            <a:r>
              <a:rPr lang="ko-KR" altLang="en-US" sz="1200">
                <a:solidFill>
                  <a:srgbClr val="FF0000"/>
                </a:solidFill>
              </a:rPr>
              <a:t>정상과 이상에 대한 차이가 미미하여 분리 어려움</a:t>
            </a:r>
            <a:endParaRPr lang="en-US" altLang="ko-KR" sz="1200">
              <a:solidFill>
                <a:srgbClr val="FF0000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1200">
                <a:solidFill>
                  <a:srgbClr val="FF0000"/>
                </a:solidFill>
              </a:rPr>
              <a:t>시간적 종속성 반영 부족 </a:t>
            </a:r>
            <a:r>
              <a:rPr lang="en-US" altLang="ko-KR" sz="1200">
                <a:solidFill>
                  <a:srgbClr val="FF0000"/>
                </a:solidFill>
              </a:rPr>
              <a:t>: </a:t>
            </a:r>
            <a:r>
              <a:rPr lang="ko-KR" altLang="en-US" sz="1200">
                <a:solidFill>
                  <a:srgbClr val="FF0000"/>
                </a:solidFill>
              </a:rPr>
              <a:t>영상 내 시간적 연속성 미 반영</a:t>
            </a:r>
            <a:endParaRPr lang="en-US" altLang="ko-KR" sz="1200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600" b="1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Contributions</a:t>
            </a:r>
          </a:p>
          <a:p>
            <a:pPr lvl="1">
              <a:lnSpc>
                <a:spcPct val="170000"/>
              </a:lnSpc>
            </a:pPr>
            <a:r>
              <a:rPr lang="en-US" altLang="ko-KR" sz="1200">
                <a:solidFill>
                  <a:srgbClr val="FF0000"/>
                </a:solidFill>
              </a:rPr>
              <a:t>Top-k MIL </a:t>
            </a:r>
            <a:r>
              <a:rPr lang="ko-KR" altLang="en-US" sz="1200">
                <a:solidFill>
                  <a:srgbClr val="FF0000"/>
                </a:solidFill>
              </a:rPr>
              <a:t>접근법</a:t>
            </a:r>
            <a:r>
              <a:rPr lang="en-US" altLang="ko-KR" sz="1200">
                <a:solidFill>
                  <a:srgbClr val="FF0000"/>
                </a:solidFill>
              </a:rPr>
              <a:t>(Feature Magnitude) :</a:t>
            </a:r>
            <a:r>
              <a:rPr lang="en-US" altLang="ko-KR" sz="1200"/>
              <a:t> </a:t>
            </a:r>
            <a:r>
              <a:rPr lang="ko-KR" altLang="en-US" sz="1200"/>
              <a:t>영상에서 피처 크기가 </a:t>
            </a:r>
            <a:r>
              <a:rPr lang="ko-KR" altLang="en-US" sz="1200">
                <a:solidFill>
                  <a:srgbClr val="FF0000"/>
                </a:solidFill>
              </a:rPr>
              <a:t>가장 큰 </a:t>
            </a:r>
            <a:r>
              <a:rPr lang="en-US" altLang="ko-KR" sz="1200">
                <a:solidFill>
                  <a:srgbClr val="FF0000"/>
                </a:solidFill>
              </a:rPr>
              <a:t>k</a:t>
            </a:r>
            <a:r>
              <a:rPr lang="ko-KR" altLang="en-US" sz="1200">
                <a:solidFill>
                  <a:srgbClr val="FF0000"/>
                </a:solidFill>
              </a:rPr>
              <a:t>개의 스니펫을 </a:t>
            </a:r>
            <a:r>
              <a:rPr lang="ko-KR" altLang="en-US" sz="1200"/>
              <a:t>선택 후 분리 </a:t>
            </a:r>
            <a:endParaRPr lang="en-US" altLang="ko-KR" sz="1200"/>
          </a:p>
          <a:p>
            <a:pPr lvl="1">
              <a:lnSpc>
                <a:spcPct val="170000"/>
              </a:lnSpc>
            </a:pPr>
            <a:r>
              <a:rPr lang="ko-KR" altLang="en-US" sz="1200"/>
              <a:t>시간 특성학습</a:t>
            </a:r>
            <a:endParaRPr lang="en-US" altLang="ko-KR" sz="1200"/>
          </a:p>
          <a:p>
            <a:pPr lvl="2">
              <a:lnSpc>
                <a:spcPct val="170000"/>
              </a:lnSpc>
            </a:pPr>
            <a:r>
              <a:rPr lang="en-US" altLang="ko-KR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PDC(Pyramid of Dilated Convolutions) : 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다양한 시간 범위의 로컬 정보를 캡처하여 학습함</a:t>
            </a:r>
            <a:endParaRPr lang="en-US" altLang="ko-KR" sz="1200">
              <a:solidFill>
                <a:schemeClr val="tx1"/>
              </a:solidFill>
              <a:latin typeface="+mn-ea"/>
              <a:cs typeface="KoPubWorldDotum Light" panose="00000300000000000000" pitchFamily="2" charset="-127"/>
            </a:endParaRPr>
          </a:p>
          <a:p>
            <a:pPr lvl="3">
              <a:lnSpc>
                <a:spcPct val="170000"/>
              </a:lnSpc>
            </a:pPr>
            <a:r>
              <a:rPr lang="ko-KR" altLang="en-US" sz="1100" b="1">
                <a:solidFill>
                  <a:srgbClr val="FF0000"/>
                </a:solidFill>
              </a:rPr>
              <a:t>시간 축 방향으로 </a:t>
            </a:r>
            <a:r>
              <a:rPr lang="en-US" altLang="ko-KR" sz="1100" b="1">
                <a:solidFill>
                  <a:srgbClr val="FF0000"/>
                </a:solidFill>
              </a:rPr>
              <a:t>dilation rate</a:t>
            </a:r>
            <a:r>
              <a:rPr lang="ko-KR" altLang="en-US" sz="1100" b="1">
                <a:solidFill>
                  <a:srgbClr val="FF0000"/>
                </a:solidFill>
              </a:rPr>
              <a:t>를 </a:t>
            </a:r>
            <a:r>
              <a:rPr lang="en-US" altLang="ko-KR" sz="1100" b="1">
                <a:solidFill>
                  <a:srgbClr val="FF0000"/>
                </a:solidFill>
              </a:rPr>
              <a:t>1,2,4 </a:t>
            </a:r>
            <a:r>
              <a:rPr lang="ko-KR" altLang="en-US" sz="1100" b="1">
                <a:solidFill>
                  <a:srgbClr val="FF0000"/>
                </a:solidFill>
              </a:rPr>
              <a:t>주어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서로 다른 길이의 시간 맥락 포착</a:t>
            </a:r>
            <a:endParaRPr lang="en-US" altLang="ko-KR" sz="1100" b="1">
              <a:solidFill>
                <a:srgbClr val="FF0000"/>
              </a:solidFill>
            </a:endParaRPr>
          </a:p>
          <a:p>
            <a:pPr lvl="2">
              <a:lnSpc>
                <a:spcPct val="170000"/>
              </a:lnSpc>
            </a:pPr>
            <a:r>
              <a:rPr lang="en-US" altLang="ko-KR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TSA(Temporal Self-Attention) : 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영상 전체의 글로벌한 시간적 의존성을 반영하여</a:t>
            </a:r>
            <a:r>
              <a:rPr lang="en-US" altLang="ko-KR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스니펫 간 상호 관계를 학습함</a:t>
            </a:r>
            <a:endParaRPr lang="en-US" altLang="ko-KR" sz="1200">
              <a:solidFill>
                <a:schemeClr val="tx1"/>
              </a:solidFill>
              <a:latin typeface="+mn-ea"/>
              <a:cs typeface="KoPubWorldDotum Light" panose="00000300000000000000" pitchFamily="2" charset="-127"/>
            </a:endParaRPr>
          </a:p>
          <a:p>
            <a:pPr lvl="3">
              <a:lnSpc>
                <a:spcPct val="170000"/>
              </a:lnSpc>
            </a:pPr>
            <a:r>
              <a:rPr lang="ko-KR" altLang="en-US" sz="1100" b="1">
                <a:solidFill>
                  <a:srgbClr val="FF0000"/>
                </a:solidFill>
              </a:rPr>
              <a:t>글로벌한 시간적 의존성 학습 위해</a:t>
            </a:r>
            <a:r>
              <a:rPr lang="en-US" altLang="ko-KR" sz="1100" b="1">
                <a:solidFill>
                  <a:srgbClr val="FF0000"/>
                </a:solidFill>
              </a:rPr>
              <a:t>, Self-attention </a:t>
            </a:r>
            <a:r>
              <a:rPr lang="ko-KR" altLang="en-US" sz="1100" b="1">
                <a:solidFill>
                  <a:srgbClr val="FF0000"/>
                </a:solidFill>
              </a:rPr>
              <a:t>기법을 통해 모델링함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352139"/>
            <a:ext cx="1196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https://openaccess.thecvf.com/content/ICCV2021/papers/Tian_Weakly-Supervised_Video_Anomaly_Detection_With_Robust_Temporal_Feature_Magnitude_Learning_ICCV_2021_paper.pdf</a:t>
            </a:r>
            <a:endParaRPr lang="en-US" altLang="ko-KR" sz="11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9EECC8AA-8031-4DC2-8E00-97F25564CE86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(3/5)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AB13D3-051C-4BED-8D15-DC99E0A29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498" y="2521572"/>
            <a:ext cx="3975646" cy="22288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C9D0F2-8E2A-499C-A054-8151687D954A}"/>
              </a:ext>
            </a:extLst>
          </p:cNvPr>
          <p:cNvSpPr/>
          <p:nvPr/>
        </p:nvSpPr>
        <p:spPr>
          <a:xfrm>
            <a:off x="819149" y="4162425"/>
            <a:ext cx="8410575" cy="1819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8146B88-4801-43CE-88A0-580DE79D02DA}"/>
              </a:ext>
            </a:extLst>
          </p:cNvPr>
          <p:cNvCxnSpPr/>
          <p:nvPr/>
        </p:nvCxnSpPr>
        <p:spPr>
          <a:xfrm flipV="1">
            <a:off x="9201150" y="3810000"/>
            <a:ext cx="590550" cy="1205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33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856720" cy="50382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</a:rPr>
              <a:t>Weakly-Supervised Video Anomaly Detection With Robust Temporal Feature Magnitude Learning (Yu Tian et al., ICCV 2021)</a:t>
            </a:r>
          </a:p>
          <a:p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>
                <a:solidFill>
                  <a:schemeClr val="tx1"/>
                </a:solidFill>
              </a:rPr>
              <a:t>기존 방식의 문제점</a:t>
            </a:r>
            <a:endParaRPr lang="en-US" altLang="ko-KR" sz="1600" b="1">
              <a:solidFill>
                <a:schemeClr val="tx1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1200">
                <a:solidFill>
                  <a:srgbClr val="FF0000"/>
                </a:solidFill>
              </a:rPr>
              <a:t>학습편향 </a:t>
            </a:r>
            <a:r>
              <a:rPr lang="en-US" altLang="ko-KR" sz="1200">
                <a:solidFill>
                  <a:srgbClr val="FF0000"/>
                </a:solidFill>
              </a:rPr>
              <a:t>: </a:t>
            </a:r>
            <a:r>
              <a:rPr lang="ko-KR" altLang="en-US" sz="1200">
                <a:solidFill>
                  <a:srgbClr val="FF0000"/>
                </a:solidFill>
              </a:rPr>
              <a:t>기존 </a:t>
            </a:r>
            <a:r>
              <a:rPr lang="en-US" altLang="ko-KR" sz="1200">
                <a:solidFill>
                  <a:srgbClr val="FF0000"/>
                </a:solidFill>
              </a:rPr>
              <a:t>MIL(Multiple Instance Learning) </a:t>
            </a:r>
            <a:r>
              <a:rPr lang="ko-KR" altLang="en-US" sz="1200">
                <a:solidFill>
                  <a:srgbClr val="FF0000"/>
                </a:solidFill>
              </a:rPr>
              <a:t>방법은 영상 레벨 라벨만 사용</a:t>
            </a:r>
            <a:r>
              <a:rPr lang="en-US" altLang="ko-KR" sz="1200">
                <a:solidFill>
                  <a:srgbClr val="FF0000"/>
                </a:solidFill>
              </a:rPr>
              <a:t>, </a:t>
            </a:r>
            <a:r>
              <a:rPr lang="ko-KR" altLang="en-US" sz="1200">
                <a:solidFill>
                  <a:srgbClr val="FF0000"/>
                </a:solidFill>
              </a:rPr>
              <a:t>이상이벤트가 희소한 경우 정상데이터로 편향</a:t>
            </a:r>
            <a:endParaRPr lang="en-US" altLang="ko-KR" sz="1200">
              <a:solidFill>
                <a:srgbClr val="FF0000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1200">
                <a:solidFill>
                  <a:srgbClr val="FF0000"/>
                </a:solidFill>
              </a:rPr>
              <a:t>미세한 이상 탐지 어려움</a:t>
            </a:r>
            <a:r>
              <a:rPr lang="en-US" altLang="ko-KR" sz="1200">
                <a:solidFill>
                  <a:srgbClr val="FF0000"/>
                </a:solidFill>
              </a:rPr>
              <a:t> : </a:t>
            </a:r>
            <a:r>
              <a:rPr lang="ko-KR" altLang="en-US" sz="1200">
                <a:solidFill>
                  <a:srgbClr val="FF0000"/>
                </a:solidFill>
              </a:rPr>
              <a:t>정상과 이상에 대한 차이가 미미하여 분리 어려움</a:t>
            </a:r>
            <a:endParaRPr lang="en-US" altLang="ko-KR" sz="1200">
              <a:solidFill>
                <a:srgbClr val="FF0000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1200">
                <a:solidFill>
                  <a:srgbClr val="FF0000"/>
                </a:solidFill>
              </a:rPr>
              <a:t>시간적 종속성 반영 부족 </a:t>
            </a:r>
            <a:r>
              <a:rPr lang="en-US" altLang="ko-KR" sz="1200">
                <a:solidFill>
                  <a:srgbClr val="FF0000"/>
                </a:solidFill>
              </a:rPr>
              <a:t>: </a:t>
            </a:r>
            <a:r>
              <a:rPr lang="ko-KR" altLang="en-US" sz="1200">
                <a:solidFill>
                  <a:srgbClr val="FF0000"/>
                </a:solidFill>
              </a:rPr>
              <a:t>영상 내 시간적 연속성 미 반영</a:t>
            </a:r>
            <a:endParaRPr lang="en-US" altLang="ko-KR" sz="1200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600" b="1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Contributions</a:t>
            </a:r>
          </a:p>
          <a:p>
            <a:pPr lvl="1">
              <a:lnSpc>
                <a:spcPct val="170000"/>
              </a:lnSpc>
            </a:pPr>
            <a:r>
              <a:rPr lang="en-US" altLang="ko-KR" sz="1200">
                <a:solidFill>
                  <a:srgbClr val="FF0000"/>
                </a:solidFill>
              </a:rPr>
              <a:t>Top-k MIL </a:t>
            </a:r>
            <a:r>
              <a:rPr lang="ko-KR" altLang="en-US" sz="1200">
                <a:solidFill>
                  <a:srgbClr val="FF0000"/>
                </a:solidFill>
              </a:rPr>
              <a:t>접근법</a:t>
            </a:r>
            <a:r>
              <a:rPr lang="en-US" altLang="ko-KR" sz="1200">
                <a:solidFill>
                  <a:srgbClr val="FF0000"/>
                </a:solidFill>
              </a:rPr>
              <a:t>(Feature Magnitude) :</a:t>
            </a:r>
            <a:r>
              <a:rPr lang="en-US" altLang="ko-KR" sz="1200"/>
              <a:t> </a:t>
            </a:r>
            <a:r>
              <a:rPr lang="ko-KR" altLang="en-US" sz="1200"/>
              <a:t>영상에서 피처 크기가 </a:t>
            </a:r>
            <a:r>
              <a:rPr lang="ko-KR" altLang="en-US" sz="1200">
                <a:solidFill>
                  <a:srgbClr val="FF0000"/>
                </a:solidFill>
              </a:rPr>
              <a:t>가장 큰 </a:t>
            </a:r>
            <a:r>
              <a:rPr lang="en-US" altLang="ko-KR" sz="1200">
                <a:solidFill>
                  <a:srgbClr val="FF0000"/>
                </a:solidFill>
              </a:rPr>
              <a:t>k</a:t>
            </a:r>
            <a:r>
              <a:rPr lang="ko-KR" altLang="en-US" sz="1200">
                <a:solidFill>
                  <a:srgbClr val="FF0000"/>
                </a:solidFill>
              </a:rPr>
              <a:t>개의 스니펫을 </a:t>
            </a:r>
            <a:r>
              <a:rPr lang="ko-KR" altLang="en-US" sz="1200"/>
              <a:t>선택 후 분리 </a:t>
            </a:r>
            <a:endParaRPr lang="en-US" altLang="ko-KR" sz="1200"/>
          </a:p>
          <a:p>
            <a:pPr lvl="1">
              <a:lnSpc>
                <a:spcPct val="170000"/>
              </a:lnSpc>
            </a:pPr>
            <a:r>
              <a:rPr lang="ko-KR" altLang="en-US" sz="1200"/>
              <a:t>시간 특성학습</a:t>
            </a:r>
            <a:endParaRPr lang="en-US" altLang="ko-KR" sz="1200"/>
          </a:p>
          <a:p>
            <a:pPr lvl="2">
              <a:lnSpc>
                <a:spcPct val="170000"/>
              </a:lnSpc>
            </a:pPr>
            <a:r>
              <a:rPr lang="en-US" altLang="ko-KR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PDC(Pyramid of Dilated Convolutions) : 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다양한 시간 범위의 로컬 정보를 캡처하여 학습함</a:t>
            </a:r>
            <a:endParaRPr lang="en-US" altLang="ko-KR" sz="1200">
              <a:solidFill>
                <a:schemeClr val="tx1"/>
              </a:solidFill>
              <a:latin typeface="+mn-ea"/>
              <a:cs typeface="KoPubWorldDotum Light" panose="00000300000000000000" pitchFamily="2" charset="-127"/>
            </a:endParaRPr>
          </a:p>
          <a:p>
            <a:pPr lvl="3">
              <a:lnSpc>
                <a:spcPct val="170000"/>
              </a:lnSpc>
            </a:pPr>
            <a:r>
              <a:rPr lang="ko-KR" altLang="en-US" sz="1100" b="1">
                <a:solidFill>
                  <a:srgbClr val="FF0000"/>
                </a:solidFill>
              </a:rPr>
              <a:t>시간 축 방향으로 </a:t>
            </a:r>
            <a:r>
              <a:rPr lang="en-US" altLang="ko-KR" sz="1100" b="1">
                <a:solidFill>
                  <a:srgbClr val="FF0000"/>
                </a:solidFill>
              </a:rPr>
              <a:t>dilation rate</a:t>
            </a:r>
            <a:r>
              <a:rPr lang="ko-KR" altLang="en-US" sz="1100" b="1">
                <a:solidFill>
                  <a:srgbClr val="FF0000"/>
                </a:solidFill>
              </a:rPr>
              <a:t>를 </a:t>
            </a:r>
            <a:r>
              <a:rPr lang="en-US" altLang="ko-KR" sz="1100" b="1">
                <a:solidFill>
                  <a:srgbClr val="FF0000"/>
                </a:solidFill>
              </a:rPr>
              <a:t>1,2,4 </a:t>
            </a:r>
            <a:r>
              <a:rPr lang="ko-KR" altLang="en-US" sz="1100" b="1">
                <a:solidFill>
                  <a:srgbClr val="FF0000"/>
                </a:solidFill>
              </a:rPr>
              <a:t>주어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서로 다른 길이의 시간 맥락 포착</a:t>
            </a:r>
            <a:endParaRPr lang="en-US" altLang="ko-KR" sz="1100" b="1">
              <a:solidFill>
                <a:srgbClr val="FF0000"/>
              </a:solidFill>
            </a:endParaRPr>
          </a:p>
          <a:p>
            <a:pPr lvl="2">
              <a:lnSpc>
                <a:spcPct val="170000"/>
              </a:lnSpc>
            </a:pPr>
            <a:r>
              <a:rPr lang="en-US" altLang="ko-KR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TSA(Temporal Self-Attention) : 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영상 전체의 글로벌한 시간적 의존성을 반영하여</a:t>
            </a:r>
            <a:r>
              <a:rPr lang="en-US" altLang="ko-KR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스니펫 간 상호 관계를 학습함</a:t>
            </a:r>
            <a:endParaRPr lang="en-US" altLang="ko-KR" sz="1200">
              <a:solidFill>
                <a:schemeClr val="tx1"/>
              </a:solidFill>
              <a:latin typeface="+mn-ea"/>
              <a:cs typeface="KoPubWorldDotum Light" panose="00000300000000000000" pitchFamily="2" charset="-127"/>
            </a:endParaRPr>
          </a:p>
          <a:p>
            <a:pPr lvl="3">
              <a:lnSpc>
                <a:spcPct val="170000"/>
              </a:lnSpc>
            </a:pPr>
            <a:r>
              <a:rPr lang="ko-KR" altLang="en-US" sz="1100" b="1">
                <a:solidFill>
                  <a:srgbClr val="FF0000"/>
                </a:solidFill>
              </a:rPr>
              <a:t>글로벌한 시간적 의존성 학습 위해</a:t>
            </a:r>
            <a:r>
              <a:rPr lang="en-US" altLang="ko-KR" sz="1100" b="1">
                <a:solidFill>
                  <a:srgbClr val="FF0000"/>
                </a:solidFill>
              </a:rPr>
              <a:t>, Self-attention </a:t>
            </a:r>
            <a:r>
              <a:rPr lang="ko-KR" altLang="en-US" sz="1100" b="1">
                <a:solidFill>
                  <a:srgbClr val="FF0000"/>
                </a:solidFill>
              </a:rPr>
              <a:t>기법을 통해 모델링함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352139"/>
            <a:ext cx="1196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https://openaccess.thecvf.com/content/ICCV2021/papers/Tian_Weakly-Supervised_Video_Anomaly_Detection_With_Robust_Temporal_Feature_Magnitude_Learning_ICCV_2021_paper.pdf</a:t>
            </a:r>
            <a:endParaRPr lang="en-US" altLang="ko-KR" sz="11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9EECC8AA-8031-4DC2-8E00-97F25564CE86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(3/5)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AB13D3-051C-4BED-8D15-DC99E0A29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498" y="2521572"/>
            <a:ext cx="3975646" cy="2228850"/>
          </a:xfrm>
          <a:prstGeom prst="rect">
            <a:avLst/>
          </a:prstGeom>
          <a:ln w="19050"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C9D0F2-8E2A-499C-A054-8151687D954A}"/>
              </a:ext>
            </a:extLst>
          </p:cNvPr>
          <p:cNvSpPr/>
          <p:nvPr/>
        </p:nvSpPr>
        <p:spPr>
          <a:xfrm>
            <a:off x="790576" y="3810000"/>
            <a:ext cx="7353300" cy="3714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8146B88-4801-43CE-88A0-580DE79D02D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143876" y="3305175"/>
            <a:ext cx="2457449" cy="6905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A16FFD-B602-4AF2-BCCB-489A8BE77165}"/>
              </a:ext>
            </a:extLst>
          </p:cNvPr>
          <p:cNvSpPr/>
          <p:nvPr/>
        </p:nvSpPr>
        <p:spPr>
          <a:xfrm>
            <a:off x="10448926" y="2557980"/>
            <a:ext cx="1570218" cy="2228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31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213790"/>
            <a:ext cx="11960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https://openaccess.thecvf.com/content/ICCV2021/papers/Tian_Weakly-Supervised_Video_Anomaly_Detection_With_Robust_Temporal_Feature_Magnitude_Learning_ICCV_2021_paper.pdf</a:t>
            </a:r>
            <a:endParaRPr lang="en-US" altLang="ko-KR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D9308D-82F7-4B26-A19D-A3A6D29E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0" y="987818"/>
            <a:ext cx="5846821" cy="43182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8DF2CA-40CF-4A54-B8A5-2D3CEC0C9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44" y="1072814"/>
            <a:ext cx="4918753" cy="2356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D9564B-8EA3-4135-A76A-50A6FA7E9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668" y="4010404"/>
            <a:ext cx="2044771" cy="1074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7B750-9FC8-4FD0-835B-19EA41A394BD}"/>
              </a:ext>
            </a:extLst>
          </p:cNvPr>
          <p:cNvSpPr txBox="1"/>
          <p:nvPr/>
        </p:nvSpPr>
        <p:spPr>
          <a:xfrm>
            <a:off x="6416674" y="5111350"/>
            <a:ext cx="2448758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범죄영상 포함된 비디오 데이터셋</a:t>
            </a:r>
            <a:endParaRPr lang="en-US" altLang="ko-KR" sz="1100">
              <a:solidFill>
                <a:srgbClr val="FF0000"/>
              </a:solidFill>
            </a:endParaRPr>
          </a:p>
          <a:p>
            <a:r>
              <a:rPr lang="en-US" altLang="ko-KR" sz="1100">
                <a:solidFill>
                  <a:srgbClr val="FF0000"/>
                </a:solidFill>
              </a:rPr>
              <a:t>- 128</a:t>
            </a:r>
            <a:r>
              <a:rPr lang="ko-KR" altLang="en-US" sz="1100">
                <a:solidFill>
                  <a:srgbClr val="FF0000"/>
                </a:solidFill>
              </a:rPr>
              <a:t>시간 분량</a:t>
            </a:r>
            <a:r>
              <a:rPr lang="en-US" altLang="ko-KR" sz="1100">
                <a:solidFill>
                  <a:srgbClr val="FF0000"/>
                </a:solidFill>
              </a:rPr>
              <a:t>, 1900</a:t>
            </a:r>
            <a:r>
              <a:rPr lang="ko-KR" altLang="en-US" sz="1100">
                <a:solidFill>
                  <a:srgbClr val="FF0000"/>
                </a:solidFill>
              </a:rPr>
              <a:t>개 분할영상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481C0D-6EB7-4831-ADC7-2B68844A4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29" y="4010403"/>
            <a:ext cx="2392468" cy="1128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B81892-CB64-4279-B1AF-FDEAC7D5FEF1}"/>
              </a:ext>
            </a:extLst>
          </p:cNvPr>
          <p:cNvSpPr txBox="1"/>
          <p:nvPr/>
        </p:nvSpPr>
        <p:spPr>
          <a:xfrm>
            <a:off x="9194829" y="5111350"/>
            <a:ext cx="2448758" cy="6001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이상행동 검출을 위해 만들어진 벤치마크</a:t>
            </a:r>
            <a:endParaRPr lang="en-US" altLang="ko-KR" sz="1100">
              <a:solidFill>
                <a:srgbClr val="FF0000"/>
              </a:solidFill>
            </a:endParaRPr>
          </a:p>
          <a:p>
            <a:r>
              <a:rPr lang="en-US" altLang="ko-KR" sz="1100">
                <a:solidFill>
                  <a:srgbClr val="FF0000"/>
                </a:solidFill>
              </a:rPr>
              <a:t>- 437</a:t>
            </a:r>
            <a:r>
              <a:rPr lang="ko-KR" altLang="en-US" sz="1100">
                <a:solidFill>
                  <a:srgbClr val="FF0000"/>
                </a:solidFill>
              </a:rPr>
              <a:t>개의 영상으로 구성됨</a:t>
            </a: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35145FC-440D-42F1-AFB4-D809DEB85C13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(3/5)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111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6"/>
            <a:ext cx="11658600" cy="490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Generating Anomalies for Video Anomaly Detection with Prompt-Based Feature Mapping (</a:t>
            </a:r>
            <a:r>
              <a:rPr lang="en-US" altLang="ko-KR" sz="2000" b="1" dirty="0" err="1">
                <a:solidFill>
                  <a:schemeClr val="tx1"/>
                </a:solidFill>
              </a:rPr>
              <a:t>Zuhao</a:t>
            </a:r>
            <a:r>
              <a:rPr lang="en-US" altLang="ko-KR" sz="2000" b="1" dirty="0">
                <a:solidFill>
                  <a:schemeClr val="tx1"/>
                </a:solidFill>
              </a:rPr>
              <a:t> Liu et al., CVPR 2023</a:t>
            </a:r>
            <a:r>
              <a:rPr lang="en-US" altLang="ko-KR" sz="2000" b="1">
                <a:solidFill>
                  <a:schemeClr val="tx1"/>
                </a:solidFill>
              </a:rPr>
              <a:t>)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</a:p>
          <a:p>
            <a:endParaRPr lang="en-US" altLang="ko-KR" sz="2000" b="1">
              <a:solidFill>
                <a:schemeClr val="tx1"/>
              </a:solidFill>
            </a:endParaRPr>
          </a:p>
          <a:p>
            <a:r>
              <a:rPr lang="ko-KR" altLang="en-US" sz="2000" b="1">
                <a:solidFill>
                  <a:schemeClr val="tx1"/>
                </a:solidFill>
              </a:rPr>
              <a:t>기존 방식의 문제점</a:t>
            </a:r>
            <a:endParaRPr lang="en-US" altLang="ko-KR" sz="2000" b="1">
              <a:solidFill>
                <a:schemeClr val="tx1"/>
              </a:solidFill>
            </a:endParaRPr>
          </a:p>
          <a:p>
            <a:pPr lvl="1">
              <a:lnSpc>
                <a:spcPct val="160000"/>
              </a:lnSpc>
            </a:pPr>
            <a:r>
              <a:rPr lang="ko-KR" altLang="en-US" sz="1300">
                <a:solidFill>
                  <a:srgbClr val="FF0000"/>
                </a:solidFill>
              </a:rPr>
              <a:t>기존의 영상이상 탐지 방법</a:t>
            </a:r>
            <a:r>
              <a:rPr lang="ko-KR" altLang="en-US" sz="1300">
                <a:solidFill>
                  <a:schemeClr val="tx1"/>
                </a:solidFill>
              </a:rPr>
              <a:t>은 </a:t>
            </a:r>
            <a:r>
              <a:rPr lang="ko-KR" altLang="en-US" sz="1300">
                <a:solidFill>
                  <a:srgbClr val="FF0000"/>
                </a:solidFill>
              </a:rPr>
              <a:t>정상 영상의 분포를 학습 후</a:t>
            </a:r>
            <a:r>
              <a:rPr lang="en-US" altLang="ko-KR" sz="1300">
                <a:solidFill>
                  <a:schemeClr val="tx1"/>
                </a:solidFill>
              </a:rPr>
              <a:t>, </a:t>
            </a:r>
            <a:r>
              <a:rPr lang="ko-KR" altLang="en-US" sz="1300">
                <a:solidFill>
                  <a:schemeClr val="tx1"/>
                </a:solidFill>
              </a:rPr>
              <a:t>재구성 또는 미래 프레임 예측 시 발생하는 오차를 이용해 이상을 감지하는데</a:t>
            </a:r>
            <a:r>
              <a:rPr lang="en-US" altLang="ko-KR" sz="1300">
                <a:solidFill>
                  <a:schemeClr val="tx1"/>
                </a:solidFill>
              </a:rPr>
              <a:t>, </a:t>
            </a:r>
            <a:r>
              <a:rPr lang="ko-KR" altLang="en-US" sz="1300">
                <a:solidFill>
                  <a:schemeClr val="tx1"/>
                </a:solidFill>
              </a:rPr>
              <a:t>딥러닝 모델의 일반화 능력으로 인해 정상 영상만 학습했음에도 불구하고 </a:t>
            </a:r>
            <a:r>
              <a:rPr lang="ko-KR" altLang="en-US" sz="1300">
                <a:solidFill>
                  <a:srgbClr val="FF0000"/>
                </a:solidFill>
              </a:rPr>
              <a:t>비정상 영상까지 정상처럼 재구성</a:t>
            </a:r>
            <a:r>
              <a:rPr lang="ko-KR" altLang="en-US" sz="1300">
                <a:solidFill>
                  <a:schemeClr val="tx1"/>
                </a:solidFill>
              </a:rPr>
              <a:t>되어 이상탐지가 </a:t>
            </a:r>
            <a:r>
              <a:rPr lang="ko-KR" altLang="en-US" sz="1300">
                <a:solidFill>
                  <a:srgbClr val="FF0000"/>
                </a:solidFill>
              </a:rPr>
              <a:t>어려움</a:t>
            </a:r>
            <a:r>
              <a:rPr lang="en-US" altLang="ko-KR" sz="1300">
                <a:solidFill>
                  <a:srgbClr val="FF0000"/>
                </a:solidFill>
              </a:rPr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sz="1300"/>
              <a:t>가상 데이터셋을 통한 학습이 실제 상황의 특성을 모두 반영하기는 어려움</a:t>
            </a:r>
            <a:endParaRPr lang="en-US" altLang="ko-KR" sz="1300">
              <a:solidFill>
                <a:schemeClr val="tx1"/>
              </a:solidFill>
            </a:endParaRPr>
          </a:p>
          <a:p>
            <a:r>
              <a:rPr lang="en-US" altLang="ko-KR" sz="1900" b="1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Contributions</a:t>
            </a:r>
          </a:p>
          <a:p>
            <a:pPr lvl="1"/>
            <a:r>
              <a:rPr lang="en-US" altLang="ko-KR" sz="1600"/>
              <a:t>Prompt-based Feature Mapping Framework (PFMF) </a:t>
            </a:r>
          </a:p>
          <a:p>
            <a:pPr lvl="2"/>
            <a:r>
              <a:rPr lang="en-US" altLang="ko-KR" sz="1200">
                <a:solidFill>
                  <a:srgbClr val="FF0000"/>
                </a:solidFill>
              </a:rPr>
              <a:t>VAE(Variation Autoencoder)</a:t>
            </a:r>
            <a:r>
              <a:rPr lang="ko-KR" altLang="en-US" sz="1200">
                <a:solidFill>
                  <a:srgbClr val="FF0000"/>
                </a:solidFill>
              </a:rPr>
              <a:t>을 활용하여 가상 데이터셋에서 이상상황의 특징 추출하고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이를 </a:t>
            </a:r>
            <a:r>
              <a:rPr lang="en-US" altLang="ko-KR" sz="1200">
                <a:solidFill>
                  <a:srgbClr val="FF0000"/>
                </a:solidFill>
              </a:rPr>
              <a:t>anomaly prompt</a:t>
            </a:r>
            <a:r>
              <a:rPr lang="ko-KR" altLang="en-US" sz="1200">
                <a:solidFill>
                  <a:srgbClr val="FF0000"/>
                </a:solidFill>
              </a:rPr>
              <a:t>와 결합함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ko-KR" altLang="en-US" sz="1200">
                <a:solidFill>
                  <a:srgbClr val="FF0000"/>
                </a:solidFill>
              </a:rPr>
              <a:t>정상</a:t>
            </a:r>
            <a:r>
              <a:rPr lang="en-US" altLang="ko-KR" sz="1200">
                <a:solidFill>
                  <a:srgbClr val="FF0000"/>
                </a:solidFill>
              </a:rPr>
              <a:t> </a:t>
            </a:r>
            <a:r>
              <a:rPr lang="ko-KR" altLang="en-US" sz="1200">
                <a:solidFill>
                  <a:srgbClr val="FF0000"/>
                </a:solidFill>
              </a:rPr>
              <a:t>영상에서 추출한 특징과 </a:t>
            </a:r>
            <a:r>
              <a:rPr lang="en-US" altLang="ko-KR" sz="1200">
                <a:solidFill>
                  <a:srgbClr val="FF0000"/>
                </a:solidFill>
              </a:rPr>
              <a:t>anomaly prompt</a:t>
            </a:r>
            <a:r>
              <a:rPr lang="ko-KR" altLang="en-US" sz="1200">
                <a:solidFill>
                  <a:srgbClr val="FF0000"/>
                </a:solidFill>
              </a:rPr>
              <a:t>를 결합해서 이상 특징으로 변환하도록 학습 시킴</a:t>
            </a:r>
            <a:endParaRPr lang="en-US" altLang="ko-KR" sz="1200">
              <a:solidFill>
                <a:srgbClr val="FF0000"/>
              </a:solidFill>
            </a:endParaRPr>
          </a:p>
          <a:p>
            <a:pPr marL="803275" lvl="2" indent="0">
              <a:buNone/>
            </a:pPr>
            <a:endParaRPr lang="en-US" altLang="ko-KR" sz="1200"/>
          </a:p>
          <a:p>
            <a:pPr lvl="1"/>
            <a:r>
              <a:rPr lang="en-US" altLang="ko-KR" sz="1600"/>
              <a:t>Mapping Adaptation Branch </a:t>
            </a:r>
            <a:r>
              <a:rPr lang="ko-KR" altLang="en-US" sz="1600"/>
              <a:t>도입</a:t>
            </a:r>
            <a:r>
              <a:rPr lang="en-US" altLang="ko-KR" sz="1600"/>
              <a:t>:</a:t>
            </a:r>
          </a:p>
          <a:p>
            <a:pPr lvl="2"/>
            <a:r>
              <a:rPr lang="en-US" altLang="ko-KR" sz="1200">
                <a:solidFill>
                  <a:schemeClr val="tx1"/>
                </a:solidFill>
              </a:rPr>
              <a:t>Anomaly classifier : </a:t>
            </a:r>
            <a:r>
              <a:rPr lang="ko-KR" altLang="en-US" sz="1200">
                <a:solidFill>
                  <a:schemeClr val="tx1"/>
                </a:solidFill>
              </a:rPr>
              <a:t>영상 장면에서 </a:t>
            </a:r>
            <a:r>
              <a:rPr lang="ko-KR" altLang="en-US" sz="1200">
                <a:solidFill>
                  <a:srgbClr val="FF0000"/>
                </a:solidFill>
              </a:rPr>
              <a:t>정상</a:t>
            </a:r>
            <a:r>
              <a:rPr lang="ko-KR" altLang="en-US" sz="1200">
                <a:solidFill>
                  <a:schemeClr val="tx1"/>
                </a:solidFill>
              </a:rPr>
              <a:t>과 </a:t>
            </a:r>
            <a:r>
              <a:rPr lang="ko-KR" altLang="en-US" sz="1200">
                <a:solidFill>
                  <a:srgbClr val="FF0000"/>
                </a:solidFill>
              </a:rPr>
              <a:t>이상</a:t>
            </a:r>
            <a:r>
              <a:rPr lang="ko-KR" altLang="en-US" sz="1200">
                <a:solidFill>
                  <a:schemeClr val="tx1"/>
                </a:solidFill>
              </a:rPr>
              <a:t>을 </a:t>
            </a:r>
            <a:r>
              <a:rPr lang="ko-KR" altLang="en-US" sz="1200">
                <a:solidFill>
                  <a:srgbClr val="FF0000"/>
                </a:solidFill>
              </a:rPr>
              <a:t>구분</a:t>
            </a:r>
            <a:r>
              <a:rPr lang="ko-KR" altLang="en-US" sz="1200">
                <a:solidFill>
                  <a:schemeClr val="tx1"/>
                </a:solidFill>
              </a:rPr>
              <a:t>하는 역할</a:t>
            </a:r>
            <a:endParaRPr lang="en-US" altLang="ko-KR" sz="1200">
              <a:solidFill>
                <a:schemeClr val="tx1"/>
              </a:solidFill>
            </a:endParaRPr>
          </a:p>
          <a:p>
            <a:pPr lvl="2"/>
            <a:r>
              <a:rPr lang="en-US" altLang="ko-KR" sz="1200">
                <a:solidFill>
                  <a:schemeClr val="tx1"/>
                </a:solidFill>
              </a:rPr>
              <a:t>Domain classifier : </a:t>
            </a:r>
            <a:r>
              <a:rPr lang="ko-KR" altLang="en-US" sz="1200">
                <a:solidFill>
                  <a:srgbClr val="FF0000"/>
                </a:solidFill>
              </a:rPr>
              <a:t>가상 이상 데이터셋</a:t>
            </a:r>
            <a:r>
              <a:rPr lang="ko-KR" altLang="en-US" sz="1200">
                <a:solidFill>
                  <a:schemeClr val="tx1"/>
                </a:solidFill>
              </a:rPr>
              <a:t>과 </a:t>
            </a:r>
            <a:r>
              <a:rPr lang="ko-KR" altLang="en-US" sz="1200">
                <a:solidFill>
                  <a:srgbClr val="FF0000"/>
                </a:solidFill>
              </a:rPr>
              <a:t>실제 이상 데이터셋 </a:t>
            </a:r>
            <a:r>
              <a:rPr lang="ko-KR" altLang="en-US" sz="1200">
                <a:solidFill>
                  <a:schemeClr val="tx1"/>
                </a:solidFill>
              </a:rPr>
              <a:t>사이의 </a:t>
            </a:r>
            <a:r>
              <a:rPr lang="ko-KR" altLang="en-US" sz="1200">
                <a:solidFill>
                  <a:srgbClr val="FF0000"/>
                </a:solidFill>
              </a:rPr>
              <a:t>차이를 줄이</a:t>
            </a:r>
            <a:r>
              <a:rPr lang="ko-KR" altLang="en-US" sz="1200">
                <a:solidFill>
                  <a:schemeClr val="tx1"/>
                </a:solidFill>
              </a:rPr>
              <a:t>는 역할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9AC58-7B96-449C-AA40-756A4A6FE261}"/>
              </a:ext>
            </a:extLst>
          </p:cNvPr>
          <p:cNvSpPr txBox="1"/>
          <p:nvPr/>
        </p:nvSpPr>
        <p:spPr>
          <a:xfrm>
            <a:off x="0" y="6408420"/>
            <a:ext cx="11477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https://openaccess.thecvf.com/content/CVPR2023/papers/Liu_Generating_Anomalies_for_Video_Anomaly_Detection_With_Prompt-Based_Feature_Mapping_CVPR_2023_paper.pdf</a:t>
            </a:r>
            <a:endParaRPr lang="en-US" altLang="ko-KR" sz="1100" dirty="0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36954F8F-9BE6-440B-B909-BB6A10B4B062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(4/5)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64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Generating Anomalies for Video Anomaly Detection with Prompt-Based Feature Mapping (</a:t>
            </a:r>
            <a:r>
              <a:rPr lang="en-US" altLang="ko-KR" sz="2000" b="1" dirty="0" err="1">
                <a:solidFill>
                  <a:schemeClr val="tx1"/>
                </a:solidFill>
              </a:rPr>
              <a:t>Zuhao</a:t>
            </a:r>
            <a:r>
              <a:rPr lang="en-US" altLang="ko-KR" sz="2000" b="1" dirty="0">
                <a:solidFill>
                  <a:schemeClr val="tx1"/>
                </a:solidFill>
              </a:rPr>
              <a:t> Liu et al., CVPR 2023</a:t>
            </a:r>
            <a:r>
              <a:rPr lang="en-US" altLang="ko-KR" sz="2000" b="1">
                <a:solidFill>
                  <a:schemeClr val="tx1"/>
                </a:solidFill>
              </a:rPr>
              <a:t>)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</a:p>
          <a:p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0" y="6408420"/>
            <a:ext cx="11477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https://openaccess.thecvf.com/content/CVPR2023/papers/Liu_Generating_Anomalies_for_Video_Anomaly_Detection_With_Prompt-Based_Feature_Mapping_CVPR_2023_paper.pdf</a:t>
            </a:r>
            <a:endParaRPr lang="en-US" altLang="ko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5B19B-0893-48E0-8733-D88459C8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2131703"/>
            <a:ext cx="7589531" cy="2594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61CBE-BB64-4935-BE80-906824856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902" y="1718740"/>
            <a:ext cx="2409418" cy="46896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8FAB90C-9BAB-4E16-A33D-E0372D8CE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471" y="4548984"/>
            <a:ext cx="2511871" cy="1859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48EAF06E-FEC6-44EF-AF78-45BED809385D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(4/5)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55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</a:rPr>
              <a:t>VFP290K</a:t>
            </a:r>
            <a:r>
              <a:rPr lang="en-US" altLang="ko-KR" sz="2000" b="1" dirty="0">
                <a:solidFill>
                  <a:schemeClr val="tx1"/>
                </a:solidFill>
              </a:rPr>
              <a:t>: A Large-Scale Benchmark Dataset for Vision-based Fallen Person Detection (</a:t>
            </a:r>
            <a:r>
              <a:rPr lang="en-US" altLang="ko-KR" sz="2000" b="1" dirty="0" err="1">
                <a:solidFill>
                  <a:schemeClr val="tx1"/>
                </a:solidFill>
              </a:rPr>
              <a:t>NeurIPS</a:t>
            </a:r>
            <a:r>
              <a:rPr lang="en-US" altLang="ko-KR" sz="2000" b="1" dirty="0">
                <a:solidFill>
                  <a:schemeClr val="tx1"/>
                </a:solidFill>
              </a:rPr>
              <a:t> ,</a:t>
            </a:r>
            <a:r>
              <a:rPr lang="en-US" altLang="ko-KR" sz="2000" b="1">
                <a:solidFill>
                  <a:schemeClr val="tx1"/>
                </a:solidFill>
              </a:rPr>
              <a:t>2021)</a:t>
            </a:r>
            <a:br>
              <a:rPr lang="en-US" altLang="ko-KR" sz="2000" b="1">
                <a:solidFill>
                  <a:schemeClr val="tx1"/>
                </a:solidFill>
              </a:rPr>
            </a:b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2000" b="1">
                <a:solidFill>
                  <a:schemeClr val="tx1"/>
                </a:solidFill>
              </a:rPr>
              <a:t>기존 방식의 문제점</a:t>
            </a:r>
            <a:endParaRPr lang="en-US" altLang="ko-KR" sz="2000" b="1">
              <a:solidFill>
                <a:schemeClr val="tx1"/>
              </a:solidFill>
            </a:endParaRPr>
          </a:p>
          <a:p>
            <a:pPr lvl="1"/>
            <a:r>
              <a:rPr lang="ko-KR" altLang="en-US" sz="1600"/>
              <a:t>정상 데이터에만 의존하는 접근법</a:t>
            </a:r>
            <a:r>
              <a:rPr lang="en-US" altLang="ko-KR" sz="1600"/>
              <a:t>,</a:t>
            </a:r>
          </a:p>
          <a:p>
            <a:pPr lvl="1"/>
            <a:r>
              <a:rPr lang="ko-KR" altLang="en-US" sz="1600"/>
              <a:t>제한된 데이터셋</a:t>
            </a:r>
            <a:endParaRPr lang="en-US" altLang="ko-KR" sz="1600"/>
          </a:p>
          <a:p>
            <a:pPr lvl="1"/>
            <a:r>
              <a:rPr lang="ko-KR" altLang="en-US" sz="1600"/>
              <a:t>정밀한 시간적 주석 필요</a:t>
            </a:r>
            <a:endParaRPr lang="en-US" altLang="ko-KR" sz="1600"/>
          </a:p>
          <a:p>
            <a:pPr lvl="1"/>
            <a:endParaRPr lang="en-US" altLang="ko-KR" sz="1600">
              <a:solidFill>
                <a:srgbClr val="FF0000"/>
              </a:solidFill>
            </a:endParaRPr>
          </a:p>
          <a:p>
            <a:r>
              <a:rPr lang="en-US" altLang="ko-KR" sz="2300" b="1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Contributions</a:t>
            </a:r>
          </a:p>
          <a:p>
            <a:pPr lvl="1"/>
            <a:r>
              <a:rPr lang="ko-KR" altLang="en-US" sz="1600"/>
              <a:t>약한 지도 학습 접근법 제안</a:t>
            </a:r>
            <a:r>
              <a:rPr lang="en-US" altLang="ko-KR" sz="1600"/>
              <a:t>: </a:t>
            </a:r>
            <a:r>
              <a:rPr lang="ko-KR" altLang="en-US" sz="1600"/>
              <a:t>비디오 수준의 레이블만 사용하고 비디오가 이상을 포함하는지 여부만 표시</a:t>
            </a:r>
            <a:endParaRPr lang="en-US" altLang="ko-KR" sz="1600"/>
          </a:p>
          <a:p>
            <a:pPr lvl="1"/>
            <a:r>
              <a:rPr lang="ko-KR" altLang="en-US" sz="1600">
                <a:solidFill>
                  <a:schemeClr val="tx1"/>
                </a:solidFill>
              </a:rPr>
              <a:t>다중 인스턴스 학습 순위 프레임워크를 통해 이상탐지 모델 학습</a:t>
            </a:r>
            <a:endParaRPr lang="en-US" altLang="ko-KR" sz="1600">
              <a:solidFill>
                <a:schemeClr val="tx1"/>
              </a:solidFill>
            </a:endParaRPr>
          </a:p>
          <a:p>
            <a:pPr lvl="1"/>
            <a:r>
              <a:rPr lang="ko-KR" altLang="en-US" sz="1600"/>
              <a:t>대규모 실제 감시 비디오 데이터셋 구축</a:t>
            </a:r>
            <a:r>
              <a:rPr lang="en-US" altLang="ko-KR" sz="1600"/>
              <a:t>(UCF-Crime)</a:t>
            </a:r>
          </a:p>
          <a:p>
            <a:pPr lvl="2"/>
            <a:r>
              <a:rPr lang="en-US" altLang="ko-KR" sz="1200">
                <a:solidFill>
                  <a:schemeClr val="tx1"/>
                </a:solidFill>
              </a:rPr>
              <a:t>1900</a:t>
            </a:r>
            <a:r>
              <a:rPr lang="ko-KR" altLang="en-US" sz="1200">
                <a:solidFill>
                  <a:schemeClr val="tx1"/>
                </a:solidFill>
              </a:rPr>
              <a:t>개의 긴 편집되지 않은 실제 감시 비디오</a:t>
            </a:r>
            <a:endParaRPr lang="en-US" altLang="ko-KR" sz="1200">
              <a:solidFill>
                <a:schemeClr val="tx1"/>
              </a:solidFill>
            </a:endParaRPr>
          </a:p>
          <a:p>
            <a:pPr lvl="2"/>
            <a:r>
              <a:rPr lang="en-US" altLang="ko-KR" sz="1200">
                <a:solidFill>
                  <a:schemeClr val="tx1"/>
                </a:solidFill>
              </a:rPr>
              <a:t>13</a:t>
            </a:r>
            <a:r>
              <a:rPr lang="ko-KR" altLang="en-US" sz="1200">
                <a:solidFill>
                  <a:schemeClr val="tx1"/>
                </a:solidFill>
              </a:rPr>
              <a:t>가지 현실적인 이상행동 포함</a:t>
            </a: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폭행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교통사고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강도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방화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213790"/>
            <a:ext cx="3166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https://openreview.net/forum?id=y2AbfIXgBK3</a:t>
            </a:r>
            <a:endParaRPr lang="en-US" altLang="ko-KR" sz="11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EC21CDF6-429A-433F-9E77-544DA5C46AEF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(5/5)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952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</a:rPr>
              <a:t>VFP290K</a:t>
            </a:r>
            <a:r>
              <a:rPr lang="en-US" altLang="ko-KR" sz="2000" b="1" dirty="0">
                <a:solidFill>
                  <a:schemeClr val="tx1"/>
                </a:solidFill>
              </a:rPr>
              <a:t>: A Large-Scale Benchmark Dataset for Vision-based Fallen Person Detection (</a:t>
            </a:r>
            <a:r>
              <a:rPr lang="en-US" altLang="ko-KR" sz="2000" b="1" dirty="0" err="1">
                <a:solidFill>
                  <a:schemeClr val="tx1"/>
                </a:solidFill>
              </a:rPr>
              <a:t>NeurIPS</a:t>
            </a:r>
            <a:r>
              <a:rPr lang="en-US" altLang="ko-KR" sz="2000" b="1" dirty="0">
                <a:solidFill>
                  <a:schemeClr val="tx1"/>
                </a:solidFill>
              </a:rPr>
              <a:t> ,</a:t>
            </a:r>
            <a:r>
              <a:rPr lang="en-US" altLang="ko-KR" sz="2000" b="1">
                <a:solidFill>
                  <a:schemeClr val="tx1"/>
                </a:solidFill>
              </a:rPr>
              <a:t>2021)</a:t>
            </a:r>
            <a:br>
              <a:rPr lang="en-US" altLang="ko-KR" sz="2000" b="1">
                <a:solidFill>
                  <a:schemeClr val="tx1"/>
                </a:solidFill>
              </a:rPr>
            </a:b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213790"/>
            <a:ext cx="3166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https://openreview.net/forum?id=y2AbfIXgBK3</a:t>
            </a:r>
            <a:endParaRPr lang="en-US" altLang="ko-KR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756704-C1BC-48F7-B71E-A59E7710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3" y="2504286"/>
            <a:ext cx="6766591" cy="2847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A2102-617F-4478-985E-3A2F4076C21B}"/>
              </a:ext>
            </a:extLst>
          </p:cNvPr>
          <p:cNvSpPr txBox="1"/>
          <p:nvPr/>
        </p:nvSpPr>
        <p:spPr>
          <a:xfrm>
            <a:off x="7428674" y="2504286"/>
            <a:ext cx="4763326" cy="310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1. </a:t>
            </a:r>
            <a:r>
              <a:rPr lang="ko-KR" altLang="en-US" sz="1200"/>
              <a:t>입력 영상을 </a:t>
            </a:r>
            <a:r>
              <a:rPr lang="en-US" altLang="ko-KR" sz="1200"/>
              <a:t>32</a:t>
            </a:r>
            <a:r>
              <a:rPr lang="ko-KR" altLang="en-US" sz="1200"/>
              <a:t>개의 세그먼트로 구성함 </a:t>
            </a:r>
            <a:br>
              <a:rPr lang="en-US" altLang="ko-KR" sz="1200"/>
            </a:br>
            <a:r>
              <a:rPr lang="en-US" altLang="ko-KR" sz="1200"/>
              <a:t>2. 3D CNN</a:t>
            </a:r>
            <a:r>
              <a:rPr lang="ko-KR" altLang="en-US" sz="1200"/>
              <a:t>을 통해 </a:t>
            </a:r>
            <a:r>
              <a:rPr lang="en-US" altLang="ko-KR" sz="1200"/>
              <a:t>16</a:t>
            </a:r>
            <a:r>
              <a:rPr lang="ko-KR" altLang="en-US" sz="1200"/>
              <a:t>프레임 단위로 특징 벡처 추출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3. BAG </a:t>
            </a:r>
            <a:r>
              <a:rPr lang="ko-KR" altLang="en-US" sz="1200"/>
              <a:t>구분</a:t>
            </a:r>
            <a:r>
              <a:rPr lang="en-US" altLang="ko-KR" sz="120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   - Positive bag : </a:t>
            </a:r>
            <a:r>
              <a:rPr lang="ko-KR" altLang="en-US" sz="1200"/>
              <a:t>적어도 하나 이상의 세그먼트가 이상일 가능성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   - Negative bag : </a:t>
            </a:r>
            <a:r>
              <a:rPr lang="ko-KR" altLang="en-US" sz="1200"/>
              <a:t>모든 세그먼트가 정상</a:t>
            </a:r>
            <a:r>
              <a:rPr lang="en-US" altLang="ko-KR" sz="1200"/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4. MIL(Multiple</a:t>
            </a:r>
            <a:r>
              <a:rPr lang="ko-KR" altLang="en-US" sz="1200"/>
              <a:t> </a:t>
            </a:r>
            <a:r>
              <a:rPr lang="en-US" altLang="ko-KR" sz="1200"/>
              <a:t>Instance Learning)</a:t>
            </a:r>
            <a:r>
              <a:rPr lang="ko-KR" altLang="en-US" sz="1200"/>
              <a:t> </a:t>
            </a:r>
            <a:r>
              <a:rPr lang="en-US" altLang="ko-KR" sz="1200"/>
              <a:t>RANKING</a:t>
            </a:r>
            <a:r>
              <a:rPr lang="ko-KR" altLang="en-US" sz="1200"/>
              <a:t> </a:t>
            </a:r>
            <a:r>
              <a:rPr lang="en-US" altLang="ko-KR" sz="1200"/>
              <a:t>LOSS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   - Positive,</a:t>
            </a:r>
            <a:r>
              <a:rPr lang="ko-KR" altLang="en-US" sz="1200"/>
              <a:t> </a:t>
            </a:r>
            <a:r>
              <a:rPr lang="en-US" altLang="ko-KR" sz="1200"/>
              <a:t>Negative Bag </a:t>
            </a:r>
            <a:r>
              <a:rPr lang="ko-KR" altLang="en-US" sz="1200"/>
              <a:t>에서 가장 높은 점수를 받은 세그먼트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     </a:t>
            </a:r>
            <a:r>
              <a:rPr lang="ko-KR" altLang="en-US" sz="1200"/>
              <a:t>비교하여</a:t>
            </a:r>
            <a:r>
              <a:rPr lang="en-US" altLang="ko-KR" sz="1200"/>
              <a:t>, </a:t>
            </a:r>
            <a:r>
              <a:rPr lang="ko-KR" altLang="en-US" sz="1200"/>
              <a:t>이상 영상 세그먼트의 점수가 정상 영상 세그먼트보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     </a:t>
            </a:r>
            <a:r>
              <a:rPr lang="ko-KR" altLang="en-US" sz="1200"/>
              <a:t>다</a:t>
            </a:r>
            <a:r>
              <a:rPr lang="en-US" altLang="ko-KR" sz="1200"/>
              <a:t> </a:t>
            </a:r>
            <a:r>
              <a:rPr lang="ko-KR" altLang="en-US" sz="1200"/>
              <a:t>높도록 학습하는 </a:t>
            </a:r>
            <a:r>
              <a:rPr lang="en-US" altLang="ko-KR" sz="1200"/>
              <a:t>ranking </a:t>
            </a:r>
            <a:r>
              <a:rPr lang="ko-KR" altLang="en-US" sz="1200"/>
              <a:t>기반 손실 함수로 학습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5. </a:t>
            </a:r>
            <a:r>
              <a:rPr lang="ko-KR" altLang="en-US" sz="1200"/>
              <a:t>이벤트가 짧게 나타나므로 이상 점수가 높아지도록 가중치 조절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6. </a:t>
            </a:r>
            <a:r>
              <a:rPr lang="ko-KR" altLang="en-US" sz="1200"/>
              <a:t>최종 학습 후 각 세그먼트마다 최종 이상 점수 산출</a:t>
            </a:r>
            <a:endParaRPr lang="en-US" altLang="ko-KR" sz="120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0D75587-8CFA-419F-8DE7-6A4F6F44DF71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최신논문</a:t>
            </a:r>
            <a:r>
              <a:rPr lang="en-US" altLang="ko-KR" sz="3200" b="1">
                <a:solidFill>
                  <a:schemeClr val="tx1"/>
                </a:solidFill>
              </a:rPr>
              <a:t>(5/5)</a:t>
            </a: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34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D714B0-1EDC-3A14-9E8D-5592E49878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AI </a:t>
            </a:r>
            <a:r>
              <a:rPr lang="ko-KR" altLang="en-US" dirty="0"/>
              <a:t>카메라 약 </a:t>
            </a:r>
            <a:r>
              <a:rPr lang="en-US" altLang="ko-KR" dirty="0"/>
              <a:t>100</a:t>
            </a:r>
            <a:r>
              <a:rPr lang="ko-KR" altLang="en-US" dirty="0"/>
              <a:t>종류 </a:t>
            </a:r>
            <a:r>
              <a:rPr lang="en-US" altLang="ko-KR" dirty="0"/>
              <a:t>(</a:t>
            </a:r>
            <a:r>
              <a:rPr lang="ko-KR" altLang="en-US" dirty="0"/>
              <a:t>열화상</a:t>
            </a:r>
            <a:r>
              <a:rPr lang="en-US" altLang="ko-KR" dirty="0"/>
              <a:t>, </a:t>
            </a:r>
            <a:r>
              <a:rPr lang="ko-KR" altLang="en-US" dirty="0" err="1"/>
              <a:t>듀얼렌즈</a:t>
            </a:r>
            <a:r>
              <a:rPr lang="en-US" dirty="0"/>
              <a:t>BCR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dirty="0"/>
              <a:t>AI</a:t>
            </a:r>
            <a:r>
              <a:rPr lang="ko-KR" altLang="en-US" dirty="0"/>
              <a:t>엔진 </a:t>
            </a:r>
            <a:r>
              <a:rPr lang="en-US" altLang="ko-KR" dirty="0"/>
              <a:t>(</a:t>
            </a:r>
            <a:r>
              <a:rPr lang="en-US" dirty="0"/>
              <a:t>NPU) </a:t>
            </a:r>
            <a:r>
              <a:rPr lang="ko-KR" altLang="en-US" dirty="0"/>
              <a:t>기반 분석</a:t>
            </a:r>
          </a:p>
          <a:p>
            <a:pPr lvl="1"/>
            <a:r>
              <a:rPr lang="ko-KR" altLang="en-US" dirty="0"/>
              <a:t>감지</a:t>
            </a:r>
            <a:endParaRPr lang="en-US" altLang="ko-KR" dirty="0"/>
          </a:p>
          <a:p>
            <a:pPr lvl="2"/>
            <a:r>
              <a:rPr lang="ko-KR" altLang="en-US" dirty="0"/>
              <a:t>행동분석</a:t>
            </a:r>
            <a:endParaRPr lang="en-US" altLang="ko-KR" dirty="0"/>
          </a:p>
          <a:p>
            <a:pPr lvl="2"/>
            <a:r>
              <a:rPr lang="ko-KR" altLang="en-US" dirty="0"/>
              <a:t>환경</a:t>
            </a:r>
            <a:endParaRPr lang="en-US" altLang="ko-KR" dirty="0"/>
          </a:p>
          <a:p>
            <a:pPr lvl="2"/>
            <a:r>
              <a:rPr lang="ko-KR" altLang="en-US" dirty="0"/>
              <a:t>움직임</a:t>
            </a:r>
            <a:r>
              <a:rPr lang="en-US" altLang="ko-KR" dirty="0"/>
              <a:t>/</a:t>
            </a:r>
            <a:r>
              <a:rPr lang="ko-KR" altLang="en-US" dirty="0"/>
              <a:t>소리</a:t>
            </a:r>
            <a:endParaRPr lang="en-US" altLang="ko-KR" dirty="0"/>
          </a:p>
          <a:p>
            <a:pPr lvl="2"/>
            <a:r>
              <a:rPr lang="ko-KR" altLang="en-US" dirty="0"/>
              <a:t>가상 선</a:t>
            </a:r>
            <a:r>
              <a:rPr lang="en-US" altLang="ko-KR" dirty="0"/>
              <a:t>(</a:t>
            </a:r>
            <a:r>
              <a:rPr lang="ko-KR" altLang="en-US" dirty="0"/>
              <a:t>출입감지</a:t>
            </a:r>
            <a:r>
              <a:rPr lang="en-US" altLang="ko-KR" dirty="0"/>
              <a:t>/</a:t>
            </a:r>
            <a:r>
              <a:rPr lang="ko-KR" altLang="en-US" dirty="0"/>
              <a:t>방향감지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가상 영역</a:t>
            </a:r>
            <a:r>
              <a:rPr lang="en-US" altLang="ko-KR" dirty="0"/>
              <a:t>(</a:t>
            </a:r>
            <a:r>
              <a:rPr lang="ko-KR" altLang="en-US" dirty="0"/>
              <a:t>배회</a:t>
            </a:r>
            <a:r>
              <a:rPr lang="en-US" altLang="ko-KR" dirty="0"/>
              <a:t>/</a:t>
            </a:r>
            <a:r>
              <a:rPr lang="ko-KR" altLang="en-US" dirty="0"/>
              <a:t>침입</a:t>
            </a:r>
            <a:r>
              <a:rPr lang="en-US" altLang="ko-KR" dirty="0"/>
              <a:t>/</a:t>
            </a:r>
            <a:r>
              <a:rPr lang="ko-KR" altLang="en-US" dirty="0"/>
              <a:t>입장</a:t>
            </a:r>
            <a:r>
              <a:rPr lang="en-US" altLang="ko-KR" dirty="0"/>
              <a:t>/</a:t>
            </a:r>
            <a:r>
              <a:rPr lang="ko-KR" altLang="en-US" dirty="0"/>
              <a:t>퇴장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기타</a:t>
            </a:r>
            <a:endParaRPr lang="en-US" altLang="ko-KR" dirty="0"/>
          </a:p>
          <a:p>
            <a:pPr lvl="2"/>
            <a:r>
              <a:rPr lang="ko-KR" altLang="en-US" dirty="0"/>
              <a:t>색상 속성</a:t>
            </a:r>
            <a:r>
              <a:rPr lang="en-US" altLang="ko-KR" dirty="0"/>
              <a:t> </a:t>
            </a:r>
          </a:p>
          <a:p>
            <a:pPr lvl="2"/>
            <a:r>
              <a:rPr lang="en-US" dirty="0" err="1"/>
              <a:t>Bestshot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9321D-D77B-191B-CAD9-7C190BC8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한화비전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0CC7F-ED6C-B825-2A71-70A29523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766" y="3030169"/>
            <a:ext cx="5971034" cy="19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3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6"/>
            <a:ext cx="11658600" cy="52528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900" b="1">
                <a:solidFill>
                  <a:schemeClr val="tx1"/>
                </a:solidFill>
              </a:rPr>
              <a:t>Open-Vocabulary Video Anomaly Detection (CVPR</a:t>
            </a:r>
            <a:r>
              <a:rPr lang="ko-KR" altLang="en-US" sz="2900" b="1">
                <a:solidFill>
                  <a:schemeClr val="tx1"/>
                </a:solidFill>
              </a:rPr>
              <a:t> </a:t>
            </a:r>
            <a:r>
              <a:rPr lang="en-US" altLang="ko-KR" sz="2900" b="1">
                <a:solidFill>
                  <a:schemeClr val="tx1"/>
                </a:solidFill>
              </a:rPr>
              <a:t>2024)</a:t>
            </a:r>
            <a:br>
              <a:rPr lang="en-US" altLang="ko-KR" sz="2000" b="1">
                <a:solidFill>
                  <a:schemeClr val="tx1"/>
                </a:solidFill>
              </a:rPr>
            </a:b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2900" b="1">
                <a:solidFill>
                  <a:schemeClr val="tx1"/>
                </a:solidFill>
              </a:rPr>
              <a:t>기존 방식의 문제점</a:t>
            </a:r>
            <a:endParaRPr lang="en-US" altLang="ko-KR" sz="2900" b="1">
              <a:solidFill>
                <a:schemeClr val="tx1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2200">
                <a:solidFill>
                  <a:schemeClr val="tx1"/>
                </a:solidFill>
              </a:rPr>
              <a:t>기존의 영상 탐지 방법은 </a:t>
            </a:r>
            <a:r>
              <a:rPr lang="ko-KR" altLang="en-US" sz="2200">
                <a:solidFill>
                  <a:srgbClr val="FF0000"/>
                </a:solidFill>
              </a:rPr>
              <a:t>새로운 이상 상황에 잘 대응하지 못함</a:t>
            </a:r>
            <a:endParaRPr lang="en-US" altLang="ko-KR" sz="2200">
              <a:solidFill>
                <a:srgbClr val="FF0000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2200">
                <a:solidFill>
                  <a:schemeClr val="tx1"/>
                </a:solidFill>
              </a:rPr>
              <a:t>이상 유형 인식 불가 </a:t>
            </a:r>
            <a:r>
              <a:rPr lang="en-US" altLang="ko-KR" sz="2200">
                <a:solidFill>
                  <a:schemeClr val="tx1"/>
                </a:solidFill>
              </a:rPr>
              <a:t>: </a:t>
            </a:r>
            <a:r>
              <a:rPr lang="ko-KR" altLang="en-US" sz="2200">
                <a:solidFill>
                  <a:srgbClr val="FF0000"/>
                </a:solidFill>
              </a:rPr>
              <a:t>단순히 이상 점수만 예측할 </a:t>
            </a:r>
            <a:r>
              <a:rPr lang="ko-KR" altLang="en-US" sz="2200">
                <a:solidFill>
                  <a:schemeClr val="tx1"/>
                </a:solidFill>
              </a:rPr>
              <a:t>수 있고 </a:t>
            </a:r>
            <a:r>
              <a:rPr lang="ko-KR" altLang="en-US" sz="2200">
                <a:solidFill>
                  <a:srgbClr val="FF0000"/>
                </a:solidFill>
              </a:rPr>
              <a:t>이상 분류정보는 </a:t>
            </a:r>
            <a:r>
              <a:rPr lang="ko-KR" altLang="en-US" sz="2200">
                <a:solidFill>
                  <a:schemeClr val="tx1"/>
                </a:solidFill>
              </a:rPr>
              <a:t>제공을 하지 않음</a:t>
            </a:r>
            <a:endParaRPr lang="en-US" altLang="ko-KR" sz="2200">
              <a:solidFill>
                <a:schemeClr val="tx1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2200">
                <a:solidFill>
                  <a:schemeClr val="tx1"/>
                </a:solidFill>
              </a:rPr>
              <a:t>사전학습 모델 활용 부족</a:t>
            </a:r>
            <a:r>
              <a:rPr lang="en-US" altLang="ko-KR" sz="2200"/>
              <a:t> : </a:t>
            </a:r>
            <a:r>
              <a:rPr lang="en-US" altLang="ko-KR" sz="2200">
                <a:solidFill>
                  <a:srgbClr val="FF0000"/>
                </a:solidFill>
              </a:rPr>
              <a:t>CLIP</a:t>
            </a:r>
            <a:r>
              <a:rPr lang="ko-KR" altLang="en-US" sz="2200">
                <a:solidFill>
                  <a:srgbClr val="FF0000"/>
                </a:solidFill>
              </a:rPr>
              <a:t> 등장했음에도 </a:t>
            </a:r>
            <a:r>
              <a:rPr lang="en-US" altLang="ko-KR" sz="2200"/>
              <a:t>VAD </a:t>
            </a:r>
            <a:r>
              <a:rPr lang="ko-KR" altLang="en-US" sz="2200"/>
              <a:t>연구들은 이런 모델의 제로샷 능력을 활용하지 못함</a:t>
            </a:r>
            <a:endParaRPr lang="en-US" altLang="ko-KR" sz="2200">
              <a:solidFill>
                <a:srgbClr val="FF0000"/>
              </a:solidFill>
            </a:endParaRPr>
          </a:p>
          <a:p>
            <a:r>
              <a:rPr lang="en-US" altLang="ko-KR" sz="2900" b="1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Contributions</a:t>
            </a:r>
          </a:p>
          <a:p>
            <a:pPr lvl="1">
              <a:lnSpc>
                <a:spcPct val="170000"/>
              </a:lnSpc>
            </a:pPr>
            <a:r>
              <a:rPr lang="en-US" altLang="ko-KR" sz="2200"/>
              <a:t>Open-Vocabulary VAD </a:t>
            </a:r>
            <a:r>
              <a:rPr lang="ko-KR" altLang="en-US" sz="2200"/>
              <a:t>문제 정의 및 최초 제안 </a:t>
            </a:r>
            <a:r>
              <a:rPr lang="en-US" altLang="ko-KR" sz="2200"/>
              <a:t>: </a:t>
            </a:r>
            <a:r>
              <a:rPr lang="ko-KR" altLang="en-US" sz="2200">
                <a:solidFill>
                  <a:srgbClr val="FF0000"/>
                </a:solidFill>
              </a:rPr>
              <a:t>학습 시 보지 못한 이상 카테고리도 탐지 및 분류할 수 있음</a:t>
            </a:r>
            <a:r>
              <a:rPr lang="en-US" altLang="ko-KR" sz="2200">
                <a:solidFill>
                  <a:srgbClr val="FF0000"/>
                </a:solidFill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 sz="2200">
                <a:solidFill>
                  <a:schemeClr val="tx1"/>
                </a:solidFill>
              </a:rPr>
              <a:t>이상탐지와 분류의 분리된 구조 제안</a:t>
            </a:r>
            <a:endParaRPr lang="en-US" altLang="ko-KR" sz="2200">
              <a:solidFill>
                <a:schemeClr val="tx1"/>
              </a:solidFill>
            </a:endParaRPr>
          </a:p>
          <a:p>
            <a:pPr lvl="2">
              <a:lnSpc>
                <a:spcPct val="170000"/>
              </a:lnSpc>
            </a:pPr>
            <a:r>
              <a:rPr lang="en-US" altLang="ko-KR" sz="2200">
                <a:solidFill>
                  <a:schemeClr val="tx1"/>
                </a:solidFill>
              </a:rPr>
              <a:t>Class-agnostic detection (</a:t>
            </a:r>
            <a:r>
              <a:rPr lang="ko-KR" altLang="en-US" sz="2200">
                <a:solidFill>
                  <a:schemeClr val="tx1"/>
                </a:solidFill>
              </a:rPr>
              <a:t>이상이냐 아니냐 탐지</a:t>
            </a:r>
            <a:r>
              <a:rPr lang="en-US" altLang="ko-KR" sz="2200">
                <a:solidFill>
                  <a:schemeClr val="tx1"/>
                </a:solidFill>
              </a:rPr>
              <a:t>)</a:t>
            </a:r>
          </a:p>
          <a:p>
            <a:pPr lvl="2">
              <a:lnSpc>
                <a:spcPct val="170000"/>
              </a:lnSpc>
            </a:pPr>
            <a:r>
              <a:rPr lang="en-US" altLang="ko-KR" sz="2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Class-specific classification (</a:t>
            </a:r>
            <a:r>
              <a:rPr lang="ko-KR" altLang="en-US" sz="220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어떤 이상인지 분류</a:t>
            </a:r>
            <a:r>
              <a:rPr lang="en-US" altLang="ko-KR" sz="220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ko-KR" altLang="en-US" sz="2200"/>
              <a:t>탐지를 위한 모듈</a:t>
            </a:r>
            <a:endParaRPr lang="en-US" altLang="ko-KR" sz="2200"/>
          </a:p>
          <a:p>
            <a:pPr lvl="2">
              <a:lnSpc>
                <a:spcPct val="170000"/>
              </a:lnSpc>
            </a:pPr>
            <a:r>
              <a:rPr lang="en-US" altLang="ko-KR" sz="220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Temporal Adapter</a:t>
            </a:r>
            <a:r>
              <a:rPr lang="en-US" altLang="ko-KR" sz="2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 : </a:t>
            </a:r>
            <a:r>
              <a:rPr lang="ko-KR" altLang="en-US" sz="2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시간 흐름에 따른 프레임 간 관계</a:t>
            </a:r>
            <a:endParaRPr lang="en-US" altLang="ko-KR" sz="2200">
              <a:solidFill>
                <a:schemeClr val="tx1"/>
              </a:solidFill>
              <a:latin typeface="+mn-ea"/>
              <a:cs typeface="KoPubWorldDotum Light" panose="00000300000000000000" pitchFamily="2" charset="-127"/>
            </a:endParaRPr>
          </a:p>
          <a:p>
            <a:pPr lvl="2">
              <a:lnSpc>
                <a:spcPct val="170000"/>
              </a:lnSpc>
            </a:pPr>
            <a:r>
              <a:rPr lang="en-US" altLang="ko-KR" sz="220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Semantic Knowledge Injection </a:t>
            </a:r>
            <a:r>
              <a:rPr lang="en-US" altLang="ko-KR" sz="2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: </a:t>
            </a:r>
            <a:r>
              <a:rPr lang="ko-KR" altLang="en-US" sz="2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대형 언어 모델로부터 추출한 의미적 지식을 시각적 정보에 통합하여 탐지 강화</a:t>
            </a:r>
            <a:r>
              <a:rPr lang="en-US" altLang="ko-KR" sz="22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.</a:t>
            </a:r>
          </a:p>
          <a:p>
            <a:pPr lvl="2"/>
            <a:endParaRPr lang="en-US" altLang="ko-KR" sz="2200">
              <a:solidFill>
                <a:schemeClr val="tx1"/>
              </a:solidFill>
              <a:latin typeface="+mn-ea"/>
              <a:cs typeface="KoPubWorldDotum Light" panose="00000300000000000000" pitchFamily="2" charset="-127"/>
            </a:endParaRPr>
          </a:p>
          <a:p>
            <a:pPr lvl="2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0" y="6389012"/>
            <a:ext cx="2249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https://arxiv.org/abs/2311.07042</a:t>
            </a:r>
            <a:endParaRPr lang="en-US" altLang="ko-KR" sz="11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EC21CDF6-429A-433F-9E77-544DA5C46AEF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3887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2800" b="1">
                <a:solidFill>
                  <a:schemeClr val="tx1"/>
                </a:solidFill>
              </a:rPr>
              <a:t>Zeroshot/Foundation/Multimodal </a:t>
            </a:r>
            <a:r>
              <a:rPr lang="ko-KR" altLang="en-US" sz="2800" b="1">
                <a:solidFill>
                  <a:schemeClr val="tx1"/>
                </a:solidFill>
              </a:rPr>
              <a:t>기반 지능형 </a:t>
            </a:r>
            <a:r>
              <a:rPr lang="en-US" altLang="ko-KR" sz="2800" b="1">
                <a:solidFill>
                  <a:schemeClr val="tx1"/>
                </a:solidFill>
              </a:rPr>
              <a:t>CCTV </a:t>
            </a:r>
            <a:r>
              <a:rPr lang="ko-KR" altLang="en-US" sz="2800" b="1">
                <a:solidFill>
                  <a:schemeClr val="tx1"/>
                </a:solidFill>
              </a:rPr>
              <a:t>최신논문</a:t>
            </a:r>
            <a:r>
              <a:rPr lang="en-US" altLang="ko-KR" sz="2800" b="1">
                <a:solidFill>
                  <a:schemeClr val="tx1"/>
                </a:solidFill>
              </a:rPr>
              <a:t>(1/2)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69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6"/>
            <a:ext cx="11658600" cy="5252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</a:rPr>
              <a:t>Open-Vocabulary Video Anomaly Detection (CVPR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2024)</a:t>
            </a:r>
            <a:br>
              <a:rPr lang="en-US" altLang="ko-KR" sz="2000" b="1">
                <a:solidFill>
                  <a:schemeClr val="tx1"/>
                </a:solidFill>
              </a:rPr>
            </a:br>
            <a:endParaRPr lang="en-US" altLang="ko-KR" sz="2000" b="1" dirty="0">
              <a:solidFill>
                <a:schemeClr val="tx1"/>
              </a:solidFill>
            </a:endParaRPr>
          </a:p>
          <a:p>
            <a:pPr marL="803275" lvl="2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671" y="6448973"/>
            <a:ext cx="2249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https://arxiv.org/abs/2311.07042</a:t>
            </a:r>
            <a:endParaRPr lang="en-US" altLang="ko-KR" sz="11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EC21CDF6-429A-433F-9E77-544DA5C46AEF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3887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2800" b="1">
                <a:solidFill>
                  <a:schemeClr val="tx1"/>
                </a:solidFill>
              </a:rPr>
              <a:t>Zeroshot/Foundation/Multimodal </a:t>
            </a:r>
            <a:r>
              <a:rPr lang="ko-KR" altLang="en-US" sz="2800" b="1">
                <a:solidFill>
                  <a:schemeClr val="tx1"/>
                </a:solidFill>
              </a:rPr>
              <a:t>기반 지능형 </a:t>
            </a:r>
            <a:r>
              <a:rPr lang="en-US" altLang="ko-KR" sz="2800" b="1">
                <a:solidFill>
                  <a:schemeClr val="tx1"/>
                </a:solidFill>
              </a:rPr>
              <a:t>CCTV </a:t>
            </a:r>
            <a:r>
              <a:rPr lang="ko-KR" altLang="en-US" sz="2800" b="1">
                <a:solidFill>
                  <a:schemeClr val="tx1"/>
                </a:solidFill>
              </a:rPr>
              <a:t>최신논문</a:t>
            </a:r>
            <a:r>
              <a:rPr lang="en-US" altLang="ko-KR" sz="2800" b="1">
                <a:solidFill>
                  <a:schemeClr val="tx1"/>
                </a:solidFill>
              </a:rPr>
              <a:t> (1/2)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CC236F-F1DB-4489-AD27-6BD5B0E5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" y="1428022"/>
            <a:ext cx="7744209" cy="4576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A8FC7-F438-458A-9DBC-F4EBCB34C99E}"/>
              </a:ext>
            </a:extLst>
          </p:cNvPr>
          <p:cNvSpPr txBox="1"/>
          <p:nvPr/>
        </p:nvSpPr>
        <p:spPr>
          <a:xfrm>
            <a:off x="7734300" y="1790700"/>
            <a:ext cx="42595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/>
              <a:t>CLIP Image Encoder</a:t>
            </a:r>
          </a:p>
          <a:p>
            <a:r>
              <a:rPr lang="en-US" altLang="ko-KR" sz="1200"/>
              <a:t>    - </a:t>
            </a:r>
            <a:r>
              <a:rPr lang="ko-KR" altLang="en-US" sz="1200"/>
              <a:t>입력 영상에서 일정간격으로 뽑아낸 프레임들을 </a:t>
            </a:r>
            <a:r>
              <a:rPr lang="en-US" altLang="ko-KR" sz="1200"/>
              <a:t>CLIP  </a:t>
            </a:r>
          </a:p>
          <a:p>
            <a:r>
              <a:rPr lang="en-US" altLang="ko-KR" sz="1200"/>
              <a:t>      </a:t>
            </a:r>
            <a:r>
              <a:rPr lang="ko-KR" altLang="en-US" sz="1200"/>
              <a:t>인코더에 통과시켜 고차원 벡터 변환</a:t>
            </a:r>
            <a:endParaRPr lang="en-US" altLang="ko-KR" sz="1200"/>
          </a:p>
          <a:p>
            <a:r>
              <a:rPr lang="en-US" altLang="ko-KR" sz="1200"/>
              <a:t>2. TA(Temporal Adapter) Module</a:t>
            </a:r>
          </a:p>
          <a:p>
            <a:r>
              <a:rPr lang="en-US" altLang="ko-KR" sz="1200"/>
              <a:t>    - </a:t>
            </a:r>
            <a:r>
              <a:rPr lang="ko-KR" altLang="en-US" sz="1200"/>
              <a:t>프레임 간 시간적 흐름을 반영함</a:t>
            </a:r>
            <a:endParaRPr lang="en-US" altLang="ko-KR" sz="1200"/>
          </a:p>
          <a:p>
            <a:r>
              <a:rPr lang="en-US" altLang="ko-KR" sz="1200"/>
              <a:t>    - </a:t>
            </a:r>
            <a:r>
              <a:rPr lang="ko-KR" altLang="en-US" sz="1200"/>
              <a:t>거리가 가까울 수록 인접도를 모델링 함</a:t>
            </a:r>
            <a:endParaRPr lang="en-US" altLang="ko-KR" sz="1200"/>
          </a:p>
          <a:p>
            <a:r>
              <a:rPr lang="en-US" altLang="ko-KR" sz="1200"/>
              <a:t>3. SKI(Semantic Knowledge Injection) Module</a:t>
            </a:r>
          </a:p>
          <a:p>
            <a:r>
              <a:rPr lang="en-US" altLang="ko-KR" sz="1200"/>
              <a:t>    - </a:t>
            </a:r>
            <a:r>
              <a:rPr lang="ko-KR" altLang="en-US" sz="1200"/>
              <a:t>일상적인 장면 또는 이상상황에 대한 텍스트 단어 구문  </a:t>
            </a:r>
            <a:endParaRPr lang="en-US" altLang="ko-KR" sz="1200"/>
          </a:p>
          <a:p>
            <a:r>
              <a:rPr lang="en-US" altLang="ko-KR" sz="1200"/>
              <a:t>     </a:t>
            </a:r>
            <a:r>
              <a:rPr lang="ko-KR" altLang="en-US" sz="1200"/>
              <a:t> 미리 받아둠</a:t>
            </a:r>
            <a:r>
              <a:rPr lang="en-US" altLang="ko-KR" sz="1200"/>
              <a:t>.</a:t>
            </a:r>
          </a:p>
          <a:p>
            <a:r>
              <a:rPr lang="en-US" altLang="ko-KR" sz="1200"/>
              <a:t>4. Detector</a:t>
            </a:r>
          </a:p>
          <a:p>
            <a:r>
              <a:rPr lang="en-US" altLang="ko-KR" sz="1200"/>
              <a:t>    - </a:t>
            </a:r>
            <a:r>
              <a:rPr lang="ko-KR" altLang="en-US" sz="1200"/>
              <a:t>프레임 이상인지 아닌지에 대한 확률을 산출함</a:t>
            </a:r>
            <a:endParaRPr lang="en-US" altLang="ko-KR" sz="1200"/>
          </a:p>
          <a:p>
            <a:r>
              <a:rPr lang="en-US" altLang="ko-KR" sz="1200"/>
              <a:t>5. Categorization </a:t>
            </a:r>
            <a:r>
              <a:rPr lang="ko-KR" altLang="en-US" sz="1200"/>
              <a:t>파트</a:t>
            </a:r>
            <a:endParaRPr lang="en-US" altLang="ko-KR" sz="1200"/>
          </a:p>
          <a:p>
            <a:r>
              <a:rPr lang="en-US" altLang="ko-KR" sz="1200"/>
              <a:t>    - </a:t>
            </a:r>
            <a:r>
              <a:rPr lang="ko-KR" altLang="en-US" sz="1200"/>
              <a:t>이상있는 프레임에 대한 비디오 전체 임베딩을 얻고 </a:t>
            </a:r>
            <a:endParaRPr lang="en-US" altLang="ko-KR" sz="1200"/>
          </a:p>
          <a:p>
            <a:r>
              <a:rPr lang="en-US" altLang="ko-KR" sz="1200"/>
              <a:t>      </a:t>
            </a:r>
            <a:r>
              <a:rPr lang="ko-KR" altLang="en-US" sz="1200"/>
              <a:t>어떤 영상이 이상있는지 분류함</a:t>
            </a:r>
            <a:endParaRPr lang="en-US" altLang="ko-KR" sz="1200"/>
          </a:p>
          <a:p>
            <a:r>
              <a:rPr lang="en-US" altLang="ko-KR" sz="1200"/>
              <a:t>6. NAS(Novel Anomaly Synthesis) Module</a:t>
            </a:r>
          </a:p>
          <a:p>
            <a:r>
              <a:rPr lang="en-US" altLang="ko-KR" sz="1200"/>
              <a:t>    - </a:t>
            </a:r>
            <a:r>
              <a:rPr lang="ko-KR" altLang="en-US" sz="1200"/>
              <a:t>훈련 시에 보지 못한 새로운 이상 범주를 맞추기 위해 </a:t>
            </a:r>
            <a:endParaRPr lang="en-US" altLang="ko-KR" sz="1200"/>
          </a:p>
          <a:p>
            <a:r>
              <a:rPr lang="en-US" altLang="ko-KR" sz="1200"/>
              <a:t>      LLM + Generative model</a:t>
            </a:r>
            <a:r>
              <a:rPr lang="ko-KR" altLang="en-US" sz="1200"/>
              <a:t>을 이용해 가상의 이상 샘플</a:t>
            </a:r>
            <a:endParaRPr lang="en-US" altLang="ko-KR" sz="1200"/>
          </a:p>
          <a:p>
            <a:r>
              <a:rPr lang="en-US" altLang="ko-KR" sz="1200"/>
              <a:t>      </a:t>
            </a:r>
            <a:r>
              <a:rPr lang="ko-KR" altLang="en-US" sz="1200"/>
              <a:t>을 합성하는 모듈</a:t>
            </a:r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Detection : </a:t>
            </a:r>
            <a:r>
              <a:rPr lang="ko-KR" altLang="en-US" sz="1200"/>
              <a:t>이상여부 판단</a:t>
            </a:r>
            <a:br>
              <a:rPr lang="en-US" altLang="ko-KR" sz="1200"/>
            </a:br>
            <a:r>
              <a:rPr lang="en-US" altLang="ko-KR" sz="1200"/>
              <a:t>Categorization : </a:t>
            </a:r>
            <a:r>
              <a:rPr lang="ko-KR" altLang="en-US" sz="1200"/>
              <a:t>어떤 종류의 이상인지를 텍스트와의 유사도로 판별</a:t>
            </a:r>
            <a:br>
              <a:rPr lang="en-US" altLang="ko-KR" sz="1200"/>
            </a:br>
            <a:r>
              <a:rPr lang="en-US" altLang="ko-KR" sz="1200"/>
              <a:t>NAS </a:t>
            </a:r>
            <a:r>
              <a:rPr lang="ko-KR" altLang="en-US" sz="1200"/>
              <a:t>모듈 </a:t>
            </a:r>
            <a:r>
              <a:rPr lang="en-US" altLang="ko-KR" sz="1200"/>
              <a:t>: </a:t>
            </a:r>
            <a:r>
              <a:rPr lang="ko-KR" altLang="en-US" sz="1200"/>
              <a:t>모델이 보지 못한 이상 범주도 처리할 수 있게 가짜 샘플을 만들어 학습 범위를 확장함</a:t>
            </a:r>
            <a:r>
              <a:rPr lang="en-US" altLang="ko-KR" sz="1200"/>
              <a:t>. </a:t>
            </a:r>
          </a:p>
          <a:p>
            <a:endParaRPr lang="en-US" altLang="ko-KR" sz="1200"/>
          </a:p>
          <a:p>
            <a:r>
              <a:rPr lang="en-US" altLang="ko-KR" sz="1200"/>
              <a:t>  </a:t>
            </a:r>
          </a:p>
          <a:p>
            <a:pPr marL="228600" indent="-228600">
              <a:buAutoNum type="arabicPeriod"/>
            </a:pPr>
            <a:endParaRPr lang="en-US" altLang="ko-KR" sz="1200"/>
          </a:p>
          <a:p>
            <a:pPr marL="228600" indent="-228600">
              <a:buAutoNum type="arabicPeriod"/>
            </a:pPr>
            <a:endParaRPr lang="ko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13E0C7-42CF-4742-A0A2-C6A96034C0D2}"/>
              </a:ext>
            </a:extLst>
          </p:cNvPr>
          <p:cNvSpPr/>
          <p:nvPr/>
        </p:nvSpPr>
        <p:spPr>
          <a:xfrm>
            <a:off x="58671" y="5968590"/>
            <a:ext cx="75971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Temporal Adapter</a:t>
            </a:r>
            <a:r>
              <a:rPr lang="en-US" altLang="ko-KR" sz="1100">
                <a:latin typeface="+mn-ea"/>
                <a:cs typeface="KoPubWorldDotum Light" panose="00000300000000000000" pitchFamily="2" charset="-127"/>
              </a:rPr>
              <a:t> : </a:t>
            </a:r>
            <a:r>
              <a:rPr lang="ko-KR" altLang="en-US" sz="1100">
                <a:latin typeface="+mn-ea"/>
                <a:cs typeface="KoPubWorldDotum Light" panose="00000300000000000000" pitchFamily="2" charset="-127"/>
              </a:rPr>
              <a:t>시간 흐름에 따른 프레임 간 관계</a:t>
            </a:r>
            <a:endParaRPr lang="en-US" altLang="ko-KR" sz="1100">
              <a:latin typeface="+mn-ea"/>
              <a:cs typeface="KoPubWorldDotum Light" panose="00000300000000000000" pitchFamily="2" charset="-127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Semantic Knowledge Injection </a:t>
            </a:r>
            <a:r>
              <a:rPr lang="en-US" altLang="ko-KR" sz="1100">
                <a:latin typeface="+mn-ea"/>
                <a:cs typeface="KoPubWorldDotum Light" panose="00000300000000000000" pitchFamily="2" charset="-127"/>
              </a:rPr>
              <a:t>: </a:t>
            </a:r>
            <a:r>
              <a:rPr lang="ko-KR" altLang="en-US" sz="1100">
                <a:latin typeface="+mn-ea"/>
                <a:cs typeface="KoPubWorldDotum Light" panose="00000300000000000000" pitchFamily="2" charset="-127"/>
              </a:rPr>
              <a:t>대형 언어 모델로부터 추출한 의미적 지식을 시각적 정보에 통합하여 탐지 강화</a:t>
            </a:r>
            <a:r>
              <a:rPr lang="en-US" altLang="ko-KR" sz="1100">
                <a:latin typeface="+mn-ea"/>
                <a:cs typeface="KoPubWorldDotum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255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6"/>
            <a:ext cx="11658600" cy="5252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</a:rPr>
              <a:t>Open-Vocabulary Video Anomaly Detection (CVPR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2024)</a:t>
            </a:r>
            <a:br>
              <a:rPr lang="en-US" altLang="ko-KR" sz="2000" b="1">
                <a:solidFill>
                  <a:schemeClr val="tx1"/>
                </a:solidFill>
              </a:rPr>
            </a:br>
            <a:endParaRPr lang="en-US" altLang="ko-KR" sz="2000" b="1" dirty="0">
              <a:solidFill>
                <a:schemeClr val="tx1"/>
              </a:solidFill>
            </a:endParaRPr>
          </a:p>
          <a:p>
            <a:pPr marL="803275" lvl="2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0" y="6389012"/>
            <a:ext cx="2249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https://arxiv.org/abs/2311.07042</a:t>
            </a:r>
            <a:endParaRPr lang="en-US" altLang="ko-KR" sz="11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EC21CDF6-429A-433F-9E77-544DA5C46AEF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3887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2800" b="1">
                <a:solidFill>
                  <a:schemeClr val="tx1"/>
                </a:solidFill>
              </a:rPr>
              <a:t>Zeroshot/Foundation/Multimodal </a:t>
            </a:r>
            <a:r>
              <a:rPr lang="ko-KR" altLang="en-US" sz="2800" b="1">
                <a:solidFill>
                  <a:schemeClr val="tx1"/>
                </a:solidFill>
              </a:rPr>
              <a:t>기반 지능형 </a:t>
            </a:r>
            <a:r>
              <a:rPr lang="en-US" altLang="ko-KR" sz="2800" b="1">
                <a:solidFill>
                  <a:schemeClr val="tx1"/>
                </a:solidFill>
              </a:rPr>
              <a:t>CCTV </a:t>
            </a:r>
            <a:r>
              <a:rPr lang="ko-KR" altLang="en-US" sz="2800" b="1">
                <a:solidFill>
                  <a:schemeClr val="tx1"/>
                </a:solidFill>
              </a:rPr>
              <a:t>최신논문</a:t>
            </a:r>
            <a:r>
              <a:rPr lang="en-US" altLang="ko-KR" sz="2800" b="1">
                <a:solidFill>
                  <a:schemeClr val="tx1"/>
                </a:solidFill>
              </a:rPr>
              <a:t> (1/2)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279A59-00D9-4952-A2C3-39182DB0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531620"/>
            <a:ext cx="7487268" cy="30743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E667B4-1ED5-408B-9180-E61000BDC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069" y="1531620"/>
            <a:ext cx="3681754" cy="3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8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6"/>
            <a:ext cx="11658600" cy="5164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</a:rPr>
              <a:t>Visual Instruction Tuning (Neurips2023)</a:t>
            </a:r>
            <a:br>
              <a:rPr lang="en-US" altLang="ko-KR" sz="2000" b="1">
                <a:solidFill>
                  <a:schemeClr val="tx1"/>
                </a:solidFill>
              </a:rPr>
            </a:b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2000" b="1">
                <a:solidFill>
                  <a:schemeClr val="tx1"/>
                </a:solidFill>
              </a:rPr>
              <a:t>기존 방식의 문제점</a:t>
            </a:r>
            <a:endParaRPr lang="en-US" altLang="ko-KR" sz="2000" b="1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/>
              <a:t>이미지</a:t>
            </a:r>
            <a:r>
              <a:rPr lang="en-US" altLang="ko-KR" sz="1800"/>
              <a:t>-</a:t>
            </a:r>
            <a:r>
              <a:rPr lang="ko-KR" altLang="en-US" sz="1800"/>
              <a:t>텍스트 쌍은 많지만</a:t>
            </a:r>
            <a:r>
              <a:rPr lang="en-US" altLang="ko-KR" sz="1800"/>
              <a:t>, </a:t>
            </a:r>
            <a:r>
              <a:rPr lang="ko-KR" altLang="en-US" sz="1800"/>
              <a:t>어떤 질문에 어떻게 답변하는 멀티모달 데이터셋은 한정적</a:t>
            </a:r>
            <a:endParaRPr lang="en-US" altLang="ko-KR" sz="1800"/>
          </a:p>
          <a:p>
            <a:pPr lvl="1">
              <a:lnSpc>
                <a:spcPct val="150000"/>
              </a:lnSpc>
            </a:pPr>
            <a:r>
              <a:rPr lang="en-US" altLang="ko-KR" sz="1800"/>
              <a:t>CLIP </a:t>
            </a:r>
            <a:r>
              <a:rPr lang="ko-KR" altLang="en-US" sz="1800"/>
              <a:t>비전언어 모델이 등장했으나 사용자 지시에 따라 자유롭게 대화하는 형태로 확장이 어려움</a:t>
            </a:r>
            <a:endParaRPr lang="en-US" altLang="ko-KR" sz="1800"/>
          </a:p>
          <a:p>
            <a:pPr marL="457200" lvl="1" indent="0">
              <a:buNone/>
            </a:pPr>
            <a:endParaRPr lang="en-US" altLang="ko-KR" sz="1400"/>
          </a:p>
          <a:p>
            <a:r>
              <a:rPr lang="en-US" altLang="ko-KR" sz="2300" b="1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Contributions</a:t>
            </a:r>
          </a:p>
          <a:p>
            <a:pPr lvl="1">
              <a:lnSpc>
                <a:spcPct val="150000"/>
              </a:lnSpc>
            </a:pPr>
            <a:r>
              <a:rPr lang="en-US" altLang="ko-KR" sz="1800"/>
              <a:t>ChatGPT </a:t>
            </a:r>
            <a:r>
              <a:rPr lang="ko-KR" altLang="en-US" sz="1800"/>
              <a:t>기반 멀티모달 지시 데이터 자동 생성</a:t>
            </a:r>
            <a:endParaRPr lang="en-US" altLang="ko-KR" sz="1800"/>
          </a:p>
          <a:p>
            <a:pPr lvl="2">
              <a:lnSpc>
                <a:spcPct val="150000"/>
              </a:lnSpc>
            </a:pPr>
            <a:r>
              <a:rPr lang="en-US" altLang="ko-KR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GPT-4</a:t>
            </a:r>
            <a:r>
              <a:rPr lang="ko-KR" altLang="en-US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를 활용해</a:t>
            </a:r>
            <a:r>
              <a:rPr lang="en-US" altLang="ko-KR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 </a:t>
            </a:r>
            <a:r>
              <a:rPr lang="ko-KR" altLang="en-US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이미지 캡션 데이터셋에 있는 텍스트 객체 박스 정보를 텍스트 형태로 정리함</a:t>
            </a:r>
            <a:r>
              <a:rPr lang="en-US" altLang="ko-KR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(</a:t>
            </a:r>
            <a:r>
              <a:rPr lang="ko-KR" altLang="en-US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약 </a:t>
            </a:r>
            <a:r>
              <a:rPr lang="en-US" altLang="ko-KR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15</a:t>
            </a:r>
            <a:r>
              <a:rPr lang="ko-KR" altLang="en-US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만 </a:t>
            </a:r>
            <a:r>
              <a:rPr lang="en-US" altLang="ko-KR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8</a:t>
            </a:r>
            <a:r>
              <a:rPr lang="ko-KR" altLang="en-US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천개</a:t>
            </a:r>
            <a:r>
              <a:rPr lang="en-US" altLang="ko-KR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LLaVa</a:t>
            </a:r>
            <a:r>
              <a:rPr lang="ko-KR" altLang="en-US" sz="18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:</a:t>
            </a:r>
            <a:r>
              <a:rPr lang="ko-KR" altLang="en-US" sz="18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 </a:t>
            </a:r>
            <a:r>
              <a:rPr lang="en-US" altLang="ko-KR" sz="1800"/>
              <a:t>CLIP + Vicuna </a:t>
            </a:r>
            <a:r>
              <a:rPr lang="ko-KR" altLang="en-US" sz="1800"/>
              <a:t>를 연결한 대형 멀티모달 모델 제안 </a:t>
            </a:r>
            <a:r>
              <a:rPr lang="en-US" altLang="ko-KR" sz="1800"/>
              <a:t>/ </a:t>
            </a:r>
            <a:r>
              <a:rPr lang="ko-KR" altLang="en-US" sz="1800"/>
              <a:t>선형레이어 연결</a:t>
            </a:r>
            <a:endParaRPr lang="en-US" altLang="ko-KR" sz="1800"/>
          </a:p>
          <a:p>
            <a:pPr lvl="2">
              <a:lnSpc>
                <a:spcPct val="150000"/>
              </a:lnSpc>
            </a:pPr>
            <a:r>
              <a:rPr lang="ko-KR" altLang="en-US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시각인코더</a:t>
            </a:r>
            <a:r>
              <a:rPr lang="en-US" altLang="ko-KR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(CLIP) + </a:t>
            </a:r>
            <a:r>
              <a:rPr lang="ko-KR" altLang="en-US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언어모델</a:t>
            </a:r>
            <a:r>
              <a:rPr lang="en-US" altLang="ko-KR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(Vicua)</a:t>
            </a:r>
            <a:r>
              <a:rPr lang="ko-KR" altLang="en-US" sz="11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를 사용해 간단한 프로젝션 모듈로 연결 후 위에서 생성한 멀티모달 지시 데이터로 미세조정함</a:t>
            </a:r>
            <a:endParaRPr lang="en-US" altLang="ko-KR" sz="1100">
              <a:solidFill>
                <a:schemeClr val="tx1"/>
              </a:solidFill>
              <a:latin typeface="+mn-ea"/>
              <a:cs typeface="KoPubWorldDotum Light" panose="00000300000000000000" pitchFamily="2" charset="-127"/>
            </a:endParaRPr>
          </a:p>
          <a:p>
            <a:pPr marL="457200" lvl="1" indent="0">
              <a:buNone/>
            </a:pPr>
            <a:endParaRPr lang="en-US" altLang="ko-KR" sz="1900" b="1">
              <a:solidFill>
                <a:schemeClr val="tx1"/>
              </a:solidFill>
              <a:latin typeface="+mn-ea"/>
              <a:cs typeface="KoPubWorldDotum Light" panose="00000300000000000000" pitchFamily="2" charset="-127"/>
            </a:endParaRPr>
          </a:p>
          <a:p>
            <a:r>
              <a:rPr lang="en-US" altLang="ko-KR" sz="2300" b="1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CLIP VS LLaVA </a:t>
            </a:r>
          </a:p>
          <a:p>
            <a:pPr lvl="1"/>
            <a:r>
              <a:rPr lang="en-US" altLang="ko-KR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CLIP : </a:t>
            </a:r>
            <a:r>
              <a:rPr lang="ko-KR" altLang="en-US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시각적 내용에 기반한 대화</a:t>
            </a:r>
            <a:r>
              <a:rPr lang="en-US" altLang="ko-KR" sz="1900"/>
              <a:t> (</a:t>
            </a:r>
            <a:r>
              <a:rPr lang="ko-KR" altLang="en-US" sz="1900"/>
              <a:t>이미지 </a:t>
            </a:r>
            <a:r>
              <a:rPr lang="en-US" altLang="ko-KR" sz="1900"/>
              <a:t>+</a:t>
            </a:r>
            <a:r>
              <a:rPr lang="ko-KR" altLang="en-US" sz="1900"/>
              <a:t>텍스트</a:t>
            </a:r>
            <a:r>
              <a:rPr lang="en-US" altLang="ko-KR" sz="1900"/>
              <a:t>)</a:t>
            </a:r>
            <a:endParaRPr lang="en-US" altLang="ko-KR" sz="1900">
              <a:solidFill>
                <a:schemeClr val="tx1"/>
              </a:solidFill>
              <a:latin typeface="+mn-ea"/>
              <a:cs typeface="KoPubWorldDotum Light" panose="00000300000000000000" pitchFamily="2" charset="-127"/>
            </a:endParaRPr>
          </a:p>
          <a:p>
            <a:pPr lvl="1"/>
            <a:r>
              <a:rPr lang="en-US" altLang="ko-KR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LLaVA : </a:t>
            </a:r>
            <a:r>
              <a:rPr lang="ko-KR" altLang="en-US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질문응답</a:t>
            </a:r>
            <a:r>
              <a:rPr lang="en-US" altLang="ko-KR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, </a:t>
            </a:r>
            <a:r>
              <a:rPr lang="ko-KR" altLang="en-US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추론  </a:t>
            </a:r>
            <a:r>
              <a:rPr lang="en-US" altLang="ko-KR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( </a:t>
            </a:r>
            <a:r>
              <a:rPr lang="ko-KR" altLang="en-US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이미지 </a:t>
            </a:r>
            <a:r>
              <a:rPr lang="en-US" altLang="ko-KR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+ </a:t>
            </a:r>
            <a:r>
              <a:rPr lang="ko-KR" altLang="en-US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바운딩박스 정보 </a:t>
            </a:r>
            <a:r>
              <a:rPr lang="en-US" altLang="ko-KR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+ gpt4 </a:t>
            </a:r>
            <a:r>
              <a:rPr lang="ko-KR" altLang="en-US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정보</a:t>
            </a:r>
            <a:r>
              <a:rPr lang="en-US" altLang="ko-KR" sz="190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213790"/>
            <a:ext cx="22445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https://arxiv.org/pdf/2304.08485</a:t>
            </a:r>
            <a:endParaRPr lang="en-US" altLang="ko-KR" sz="11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EC21CDF6-429A-433F-9E77-544DA5C46AEF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3887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2800" b="1">
                <a:solidFill>
                  <a:schemeClr val="tx1"/>
                </a:solidFill>
              </a:rPr>
              <a:t>Zeroshot/Foundation/Multimodal </a:t>
            </a:r>
            <a:r>
              <a:rPr lang="ko-KR" altLang="en-US" sz="2800" b="1">
                <a:solidFill>
                  <a:schemeClr val="tx1"/>
                </a:solidFill>
              </a:rPr>
              <a:t>기반 지능형 </a:t>
            </a:r>
            <a:r>
              <a:rPr lang="en-US" altLang="ko-KR" sz="2800" b="1">
                <a:solidFill>
                  <a:schemeClr val="tx1"/>
                </a:solidFill>
              </a:rPr>
              <a:t>CCTV </a:t>
            </a:r>
            <a:r>
              <a:rPr lang="ko-KR" altLang="en-US" sz="2800" b="1">
                <a:solidFill>
                  <a:schemeClr val="tx1"/>
                </a:solidFill>
              </a:rPr>
              <a:t>최신논문</a:t>
            </a:r>
            <a:r>
              <a:rPr lang="en-US" altLang="ko-KR" sz="2800" b="1">
                <a:solidFill>
                  <a:schemeClr val="tx1"/>
                </a:solidFill>
              </a:rPr>
              <a:t> (2/2)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606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6"/>
            <a:ext cx="11658600" cy="5164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</a:rPr>
              <a:t>Visual Instruction Tuning (Neurips2023)</a:t>
            </a:r>
            <a:br>
              <a:rPr lang="en-US" altLang="ko-KR" sz="2000" b="1">
                <a:solidFill>
                  <a:schemeClr val="tx1"/>
                </a:solidFill>
              </a:rPr>
            </a:br>
            <a:endParaRPr lang="en-US" altLang="ko-KR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213790"/>
            <a:ext cx="22445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/>
            </a:br>
            <a:r>
              <a:rPr lang="en-US" altLang="ko-KR" sz="1100"/>
              <a:t>https://arxiv.org/pdf/2304.08485</a:t>
            </a:r>
            <a:endParaRPr lang="en-US" altLang="ko-KR" sz="1100" dirty="0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EC21CDF6-429A-433F-9E77-544DA5C46AEF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3887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2800" b="1">
                <a:solidFill>
                  <a:schemeClr val="tx1"/>
                </a:solidFill>
              </a:rPr>
              <a:t>Zeroshot/Foundation/Multimodal </a:t>
            </a:r>
            <a:r>
              <a:rPr lang="ko-KR" altLang="en-US" sz="2800" b="1">
                <a:solidFill>
                  <a:schemeClr val="tx1"/>
                </a:solidFill>
              </a:rPr>
              <a:t>기반 지능형 </a:t>
            </a:r>
            <a:r>
              <a:rPr lang="en-US" altLang="ko-KR" sz="2800" b="1">
                <a:solidFill>
                  <a:schemeClr val="tx1"/>
                </a:solidFill>
              </a:rPr>
              <a:t>CCTV </a:t>
            </a:r>
            <a:r>
              <a:rPr lang="ko-KR" altLang="en-US" sz="2800" b="1">
                <a:solidFill>
                  <a:schemeClr val="tx1"/>
                </a:solidFill>
              </a:rPr>
              <a:t>최신논문</a:t>
            </a:r>
            <a:r>
              <a:rPr lang="en-US" altLang="ko-KR" sz="2800" b="1">
                <a:solidFill>
                  <a:schemeClr val="tx1"/>
                </a:solidFill>
              </a:rPr>
              <a:t> (2/2)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9738E5-EF8C-4296-921F-67879D58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3" y="1478280"/>
            <a:ext cx="4154694" cy="4099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2A28AC-4756-4156-AFB1-3E1562A8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35" y="2362051"/>
            <a:ext cx="5636000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99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1079751" y="297407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>
                <a:solidFill>
                  <a:schemeClr val="tx1"/>
                </a:solidFill>
              </a:rPr>
              <a:t>CCTV </a:t>
            </a:r>
            <a:r>
              <a:rPr lang="ko-KR" altLang="en-US" sz="3200" b="1">
                <a:solidFill>
                  <a:schemeClr val="tx1"/>
                </a:solidFill>
              </a:rPr>
              <a:t>과련 최신기술 동향 요약</a:t>
            </a:r>
            <a:endParaRPr lang="en-US" altLang="ko-KR" sz="3200" b="1">
              <a:solidFill>
                <a:schemeClr val="tx1"/>
              </a:solidFill>
            </a:endParaRPr>
          </a:p>
          <a:p>
            <a:pPr fontAlgn="base" latinLnBrk="0"/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>
                <a:solidFill>
                  <a:srgbClr val="FF0000"/>
                </a:solidFill>
              </a:rPr>
              <a:t>최근 </a:t>
            </a: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ko-KR" altLang="en-US" dirty="0">
                <a:solidFill>
                  <a:srgbClr val="FF0000"/>
                </a:solidFill>
              </a:rPr>
              <a:t>년간</a:t>
            </a:r>
            <a:r>
              <a:rPr lang="ko-KR" altLang="en-US" dirty="0">
                <a:solidFill>
                  <a:schemeClr val="tx1"/>
                </a:solidFill>
              </a:rPr>
              <a:t> 지능형 </a:t>
            </a:r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연구는 </a:t>
            </a:r>
            <a:r>
              <a:rPr lang="ko-KR" altLang="en-US" dirty="0" err="1">
                <a:solidFill>
                  <a:srgbClr val="FF0000"/>
                </a:solidFill>
              </a:rPr>
              <a:t>딥러닝</a:t>
            </a:r>
            <a:r>
              <a:rPr lang="ko-KR" altLang="en-US" dirty="0">
                <a:solidFill>
                  <a:srgbClr val="FF0000"/>
                </a:solidFill>
              </a:rPr>
              <a:t> 기반 이상상황 인지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>
                <a:solidFill>
                  <a:srgbClr val="FF0000"/>
                </a:solidFill>
              </a:rPr>
              <a:t>집중</a:t>
            </a:r>
            <a:r>
              <a:rPr lang="ko-KR" altLang="en-US" dirty="0">
                <a:solidFill>
                  <a:schemeClr val="tx1"/>
                </a:solidFill>
              </a:rPr>
              <a:t>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완전 지도학습의 어려움을 극복하기 위해 정상 행동만 학습한 뒤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이를 </a:t>
            </a:r>
            <a:r>
              <a:rPr lang="ko-KR" altLang="en-US">
                <a:solidFill>
                  <a:schemeClr val="tx1"/>
                </a:solidFill>
              </a:rPr>
              <a:t>벗어나는 </a:t>
            </a:r>
            <a:r>
              <a:rPr lang="ko-KR" altLang="en-US" b="1">
                <a:solidFill>
                  <a:srgbClr val="FF0000"/>
                </a:solidFill>
              </a:rPr>
              <a:t>이상 </a:t>
            </a:r>
            <a:r>
              <a:rPr lang="ko-KR" altLang="en-US" b="1" dirty="0">
                <a:solidFill>
                  <a:srgbClr val="FF0000"/>
                </a:solidFill>
              </a:rPr>
              <a:t>탐지</a:t>
            </a:r>
            <a:r>
              <a:rPr lang="ko-KR" altLang="en-US" dirty="0">
                <a:solidFill>
                  <a:srgbClr val="FF0000"/>
                </a:solidFill>
              </a:rPr>
              <a:t>하는 </a:t>
            </a:r>
            <a:r>
              <a:rPr lang="ko-KR" altLang="en-US" b="1" dirty="0">
                <a:solidFill>
                  <a:srgbClr val="FF0000"/>
                </a:solidFill>
              </a:rPr>
              <a:t>비지도</a:t>
            </a:r>
            <a:r>
              <a:rPr lang="en-US" altLang="ko-KR" b="1" dirty="0">
                <a:solidFill>
                  <a:srgbClr val="FF0000"/>
                </a:solidFill>
              </a:rPr>
              <a:t>·</a:t>
            </a:r>
            <a:r>
              <a:rPr lang="ko-KR" altLang="en-US" b="1" dirty="0">
                <a:solidFill>
                  <a:srgbClr val="FF0000"/>
                </a:solidFill>
              </a:rPr>
              <a:t>약지도 </a:t>
            </a:r>
            <a:r>
              <a:rPr lang="ko-KR" altLang="en-US" dirty="0">
                <a:solidFill>
                  <a:srgbClr val="FF0000"/>
                </a:solidFill>
              </a:rPr>
              <a:t>방식이 주류</a:t>
            </a:r>
            <a:r>
              <a:rPr lang="ko-KR" altLang="en-US" dirty="0">
                <a:solidFill>
                  <a:schemeClr val="tx1"/>
                </a:solidFill>
              </a:rPr>
              <a:t>를 이루고 있음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모리 네트워크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자기지도 대리 태스크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지식 증류 </a:t>
            </a:r>
            <a:r>
              <a:rPr lang="ko-KR" altLang="en-US" dirty="0">
                <a:solidFill>
                  <a:schemeClr val="tx1"/>
                </a:solidFill>
              </a:rPr>
              <a:t>등을 활용해 </a:t>
            </a:r>
            <a:r>
              <a:rPr lang="ko-KR" altLang="en-US" dirty="0">
                <a:solidFill>
                  <a:srgbClr val="FF0000"/>
                </a:solidFill>
              </a:rPr>
              <a:t>정상</a:t>
            </a:r>
            <a:r>
              <a:rPr lang="en-US" altLang="ko-KR" dirty="0">
                <a:solidFill>
                  <a:srgbClr val="FF0000"/>
                </a:solidFill>
              </a:rPr>
              <a:t>·</a:t>
            </a:r>
            <a:r>
              <a:rPr lang="ko-KR" altLang="en-US" dirty="0">
                <a:solidFill>
                  <a:srgbClr val="FF0000"/>
                </a:solidFill>
              </a:rPr>
              <a:t>이상 간 차이를 극대화하고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>
                <a:solidFill>
                  <a:srgbClr val="FF0000"/>
                </a:solidFill>
              </a:rPr>
              <a:t>MIL(</a:t>
            </a:r>
            <a:r>
              <a:rPr lang="ko-KR" altLang="en-US" dirty="0">
                <a:solidFill>
                  <a:srgbClr val="FF0000"/>
                </a:solidFill>
              </a:rPr>
              <a:t>다중 인스턴스 학습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이나 가상 이상 상황 생성을 </a:t>
            </a:r>
            <a:r>
              <a:rPr lang="ko-KR" altLang="en-US" dirty="0">
                <a:solidFill>
                  <a:schemeClr val="tx1"/>
                </a:solidFill>
              </a:rPr>
              <a:t>통해 미세한 이상 징후 탐지 성능을 높이는 시도가 이어지고 </a:t>
            </a:r>
            <a:r>
              <a:rPr lang="ko-KR" altLang="en-US">
                <a:solidFill>
                  <a:schemeClr val="tx1"/>
                </a:solidFill>
              </a:rPr>
              <a:t>있음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ko-KR" altLang="en-US"/>
              <a:t>모리 네트워크 </a:t>
            </a:r>
            <a:r>
              <a:rPr lang="en-US" altLang="ko-KR"/>
              <a:t>: </a:t>
            </a:r>
            <a:r>
              <a:rPr lang="ko-KR" altLang="en-US"/>
              <a:t>정상 패턴을 기억하고</a:t>
            </a:r>
            <a:r>
              <a:rPr lang="en-US" altLang="ko-KR"/>
              <a:t>, </a:t>
            </a:r>
            <a:r>
              <a:rPr lang="ko-KR" altLang="en-US"/>
              <a:t>새로운 상황이 이 기억과 얼마나 다른지 측정해 이상을 감지하는 방법</a:t>
            </a:r>
            <a:endParaRPr lang="en-US" altLang="ko-KR"/>
          </a:p>
          <a:p>
            <a:pPr lvl="1">
              <a:lnSpc>
                <a:spcPct val="170000"/>
              </a:lnSpc>
            </a:pPr>
            <a:r>
              <a:rPr lang="ko-KR" altLang="en-US">
                <a:solidFill>
                  <a:schemeClr val="tx1"/>
                </a:solidFill>
              </a:rPr>
              <a:t>자기지도 대리 태스크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명시적인 라벨없이도 영상의 일부를 가리고 예측하는 부가 작업을 통해 스스로 정상 패턴을 학습하는 방법</a:t>
            </a:r>
            <a:endParaRPr lang="en-US" altLang="ko-KR">
              <a:solidFill>
                <a:schemeClr val="tx1"/>
              </a:solidFill>
            </a:endParaRPr>
          </a:p>
          <a:p>
            <a:pPr lvl="1">
              <a:lnSpc>
                <a:spcPct val="170000"/>
              </a:lnSpc>
            </a:pPr>
            <a:r>
              <a:rPr lang="en-US" altLang="ko-KR">
                <a:solidFill>
                  <a:schemeClr val="tx1"/>
                </a:solidFill>
              </a:rPr>
              <a:t>MIL(</a:t>
            </a:r>
            <a:r>
              <a:rPr lang="ko-KR" altLang="en-US">
                <a:solidFill>
                  <a:schemeClr val="tx1"/>
                </a:solidFill>
              </a:rPr>
              <a:t>다중 인스턴스 학습</a:t>
            </a:r>
            <a:r>
              <a:rPr lang="en-US" altLang="ko-KR">
                <a:solidFill>
                  <a:schemeClr val="tx1"/>
                </a:solidFill>
              </a:rPr>
              <a:t>) </a:t>
            </a:r>
            <a:r>
              <a:rPr lang="ko-KR" altLang="en-US">
                <a:solidFill>
                  <a:schemeClr val="tx1"/>
                </a:solidFill>
              </a:rPr>
              <a:t>전체 영상에 </a:t>
            </a:r>
            <a:r>
              <a:rPr lang="en-US" altLang="ko-KR">
                <a:solidFill>
                  <a:schemeClr val="tx1"/>
                </a:solidFill>
              </a:rPr>
              <a:t>“</a:t>
            </a:r>
            <a:r>
              <a:rPr lang="ko-KR" altLang="en-US">
                <a:solidFill>
                  <a:schemeClr val="tx1"/>
                </a:solidFill>
              </a:rPr>
              <a:t>이상있음</a:t>
            </a:r>
            <a:r>
              <a:rPr lang="en-US" altLang="ko-KR">
                <a:solidFill>
                  <a:schemeClr val="tx1"/>
                </a:solidFill>
              </a:rPr>
              <a:t>/</a:t>
            </a:r>
            <a:r>
              <a:rPr lang="ko-KR" altLang="en-US">
                <a:solidFill>
                  <a:schemeClr val="tx1"/>
                </a:solidFill>
              </a:rPr>
              <a:t>없음</a:t>
            </a:r>
            <a:r>
              <a:rPr lang="en-US" altLang="ko-KR">
                <a:solidFill>
                  <a:schemeClr val="tx1"/>
                </a:solidFill>
              </a:rPr>
              <a:t>“ </a:t>
            </a:r>
            <a:r>
              <a:rPr lang="ko-KR" altLang="en-US">
                <a:solidFill>
                  <a:schemeClr val="tx1"/>
                </a:solidFill>
              </a:rPr>
              <a:t>정도의 대략적인 라벨만 주고 </a:t>
            </a:r>
            <a:r>
              <a:rPr lang="en-US" altLang="ko-KR">
                <a:solidFill>
                  <a:schemeClr val="tx1"/>
                </a:solidFill>
              </a:rPr>
              <a:t>AI</a:t>
            </a:r>
            <a:r>
              <a:rPr lang="ko-KR" altLang="en-US">
                <a:solidFill>
                  <a:schemeClr val="tx1"/>
                </a:solidFill>
              </a:rPr>
              <a:t>가 스스로 어느 부분이 정확히 이상한지 찾아내도록 훈련하는 방식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YOLO </a:t>
            </a:r>
            <a:r>
              <a:rPr lang="ko-KR" altLang="en-US" dirty="0">
                <a:solidFill>
                  <a:srgbClr val="FF0000"/>
                </a:solidFill>
              </a:rPr>
              <a:t>계열 객체 </a:t>
            </a:r>
            <a:r>
              <a:rPr lang="ko-KR" altLang="en-US">
                <a:solidFill>
                  <a:srgbClr val="FF0000"/>
                </a:solidFill>
              </a:rPr>
              <a:t>탐지기 </a:t>
            </a:r>
            <a:r>
              <a:rPr lang="ko-KR" altLang="en-US">
                <a:solidFill>
                  <a:schemeClr val="tx1"/>
                </a:solidFill>
              </a:rPr>
              <a:t>등의 </a:t>
            </a:r>
            <a:r>
              <a:rPr lang="ko-KR" altLang="en-US" dirty="0">
                <a:solidFill>
                  <a:schemeClr val="tx1"/>
                </a:solidFill>
              </a:rPr>
              <a:t>기술 발전으로 침입자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수상한 물체 추적이 고도화되어 대규모 스마트 시티에서 연속 추적 및 동선 파악이 가능해짐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군중 밀집지역 분석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폭력행위 감지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화재</a:t>
            </a:r>
            <a:r>
              <a:rPr lang="en-US" altLang="ko-KR" dirty="0">
                <a:solidFill>
                  <a:srgbClr val="FF0000"/>
                </a:solidFill>
              </a:rPr>
              <a:t>·</a:t>
            </a:r>
            <a:r>
              <a:rPr lang="ko-KR" altLang="en-US" dirty="0">
                <a:solidFill>
                  <a:srgbClr val="FF0000"/>
                </a:solidFill>
              </a:rPr>
              <a:t>교통사고 예측 모델 </a:t>
            </a:r>
            <a:r>
              <a:rPr lang="ko-KR" altLang="en-US" dirty="0">
                <a:solidFill>
                  <a:schemeClr val="tx1"/>
                </a:solidFill>
              </a:rPr>
              <a:t>등 특화 연구들이 </a:t>
            </a:r>
            <a:r>
              <a:rPr lang="ko-KR" altLang="en-US">
                <a:solidFill>
                  <a:schemeClr val="tx1"/>
                </a:solidFill>
              </a:rPr>
              <a:t>활발히 진행됨</a:t>
            </a:r>
            <a:endParaRPr lang="en-US" altLang="ko-KR" sz="24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이상행동 중심 </a:t>
            </a:r>
            <a:r>
              <a:rPr lang="ko-KR" altLang="en-US" dirty="0" err="1">
                <a:solidFill>
                  <a:srgbClr val="FF0000"/>
                </a:solidFill>
              </a:rPr>
              <a:t>딥러닝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기법과 </a:t>
            </a:r>
            <a:r>
              <a:rPr lang="ko-KR" altLang="en-US" dirty="0">
                <a:solidFill>
                  <a:srgbClr val="FF0000"/>
                </a:solidFill>
              </a:rPr>
              <a:t>실시간 처리</a:t>
            </a:r>
            <a:r>
              <a:rPr lang="en-US" altLang="ko-KR" dirty="0">
                <a:solidFill>
                  <a:srgbClr val="FF0000"/>
                </a:solidFill>
              </a:rPr>
              <a:t>·</a:t>
            </a:r>
            <a:r>
              <a:rPr lang="ko-KR" altLang="en-US" dirty="0">
                <a:solidFill>
                  <a:srgbClr val="FF0000"/>
                </a:solidFill>
              </a:rPr>
              <a:t>경량화를 동시에 추진하는 추세</a:t>
            </a:r>
            <a:r>
              <a:rPr lang="ko-KR" altLang="en-US" dirty="0">
                <a:solidFill>
                  <a:schemeClr val="tx1"/>
                </a:solidFill>
              </a:rPr>
              <a:t>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향후 </a:t>
            </a:r>
            <a:r>
              <a:rPr lang="ko-KR" altLang="en-US" dirty="0" err="1">
                <a:solidFill>
                  <a:schemeClr val="tx1"/>
                </a:solidFill>
              </a:rPr>
              <a:t>엣지</a:t>
            </a:r>
            <a:r>
              <a:rPr lang="ko-KR" altLang="en-US" dirty="0">
                <a:solidFill>
                  <a:schemeClr val="tx1"/>
                </a:solidFill>
              </a:rPr>
              <a:t> 컴퓨팅 최적화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통합 모니터링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설명가능한 </a:t>
            </a:r>
            <a:r>
              <a:rPr lang="en-US" altLang="ko-KR" dirty="0">
                <a:solidFill>
                  <a:schemeClr val="tx1"/>
                </a:solidFill>
              </a:rPr>
              <a:t>AI, </a:t>
            </a:r>
            <a:r>
              <a:rPr lang="ko-KR" altLang="en-US" dirty="0">
                <a:solidFill>
                  <a:schemeClr val="tx1"/>
                </a:solidFill>
              </a:rPr>
              <a:t>프라이버시 보호 연합학습 등의 개념이 접목되어 더욱 안전하고 효율적인 지능형 </a:t>
            </a:r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보안망으로 발전할 전망임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EB09E-A064-4690-BF68-8287852F2148}"/>
              </a:ext>
            </a:extLst>
          </p:cNvPr>
          <p:cNvSpPr txBox="1"/>
          <p:nvPr/>
        </p:nvSpPr>
        <p:spPr>
          <a:xfrm>
            <a:off x="58819" y="6213790"/>
            <a:ext cx="4041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 dirty="0"/>
            </a:br>
            <a:r>
              <a:rPr lang="en-US" altLang="ko-KR" sz="1100" dirty="0"/>
              <a:t>https://github.com/om-ai-lab/OmAgent?tab=readme-ov-file</a:t>
            </a:r>
            <a:br>
              <a:rPr lang="en-US" altLang="ko-KR" sz="1100" dirty="0"/>
            </a:b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52101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-561212" y="2585106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a typeface="KoPub돋움체 Bold" panose="00000800000000000000" pitchFamily="2" charset="-127"/>
                <a:cs typeface="Arial" panose="020B0604020202020204" pitchFamily="34" charset="0"/>
              </a:rPr>
              <a:t>특허 동향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E3B3451-7C95-45B5-A0D9-06016F2853FB}"/>
              </a:ext>
            </a:extLst>
          </p:cNvPr>
          <p:cNvSpPr txBox="1"/>
          <p:nvPr/>
        </p:nvSpPr>
        <p:spPr>
          <a:xfrm>
            <a:off x="916945" y="4789140"/>
            <a:ext cx="1124026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1</a:t>
            </a:r>
            <a:endParaRPr lang="en-US" altLang="ko-KR" sz="4400" b="1" spc="-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069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 dirty="0">
                <a:solidFill>
                  <a:schemeClr val="tx1"/>
                </a:solidFill>
              </a:rPr>
              <a:t>CCTV </a:t>
            </a:r>
            <a:r>
              <a:rPr lang="ko-KR" altLang="en-US" sz="3200" b="1" dirty="0">
                <a:solidFill>
                  <a:schemeClr val="tx1"/>
                </a:solidFill>
              </a:rPr>
              <a:t>국내특허 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235514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이상행동 탐지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 err="1">
                <a:solidFill>
                  <a:schemeClr val="tx1"/>
                </a:solidFill>
              </a:rPr>
              <a:t>투윈스컴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2017</a:t>
            </a:r>
            <a:r>
              <a:rPr lang="ko-KR" altLang="en-US" sz="1400" dirty="0">
                <a:solidFill>
                  <a:schemeClr val="tx1"/>
                </a:solidFill>
              </a:rPr>
              <a:t>년 등록된 국내 특허 </a:t>
            </a:r>
            <a:r>
              <a:rPr lang="en-US" altLang="ko-KR" sz="1400" dirty="0">
                <a:solidFill>
                  <a:schemeClr val="tx1"/>
                </a:solidFill>
              </a:rPr>
              <a:t>KR 101793636 B1, </a:t>
            </a:r>
            <a:r>
              <a:rPr lang="ko-KR" altLang="en-US" sz="1400" dirty="0">
                <a:solidFill>
                  <a:srgbClr val="FF0000"/>
                </a:solidFill>
              </a:rPr>
              <a:t>한 개의 </a:t>
            </a:r>
            <a:r>
              <a:rPr lang="en-US" altLang="ko-KR" sz="1400" dirty="0">
                <a:solidFill>
                  <a:srgbClr val="FF0000"/>
                </a:solidFill>
              </a:rPr>
              <a:t>CCTV </a:t>
            </a:r>
            <a:r>
              <a:rPr lang="ko-KR" altLang="en-US" sz="1400" dirty="0">
                <a:solidFill>
                  <a:srgbClr val="FF0000"/>
                </a:solidFill>
              </a:rPr>
              <a:t>시스템에서 화재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침입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물체 유기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차량번호 등 여러 이벤트를 통합 감지를 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SK</a:t>
            </a:r>
            <a:r>
              <a:rPr lang="ko-KR" altLang="en-US" sz="1800" dirty="0">
                <a:solidFill>
                  <a:schemeClr val="tx1"/>
                </a:solidFill>
              </a:rPr>
              <a:t>텔레콤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위치기반 서비스를 이용한 </a:t>
            </a:r>
            <a:r>
              <a:rPr lang="en-US" altLang="ko-KR" sz="1400" dirty="0">
                <a:solidFill>
                  <a:schemeClr val="tx1"/>
                </a:solidFill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</a:rPr>
              <a:t>카메라 장치와 안전관제 센터 서버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그를 포함한 지능형 보안 시스템 및 그 방법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위치기반 지능형 보안 시스템은 </a:t>
            </a:r>
            <a:r>
              <a:rPr lang="ko-KR" altLang="en-US" sz="1400" dirty="0">
                <a:solidFill>
                  <a:srgbClr val="FF0000"/>
                </a:solidFill>
              </a:rPr>
              <a:t>위험상황 발생 시 </a:t>
            </a:r>
            <a:r>
              <a:rPr lang="ko-KR" altLang="en-US" sz="1400" dirty="0">
                <a:solidFill>
                  <a:schemeClr val="tx1"/>
                </a:solidFill>
              </a:rPr>
              <a:t>가입자의 </a:t>
            </a:r>
            <a:r>
              <a:rPr lang="ko-KR" altLang="en-US" sz="1400" dirty="0">
                <a:solidFill>
                  <a:srgbClr val="FF0000"/>
                </a:solidFill>
              </a:rPr>
              <a:t>위치정보를 파악해 </a:t>
            </a:r>
            <a:r>
              <a:rPr lang="ko-KR" altLang="en-US" sz="1400" dirty="0">
                <a:solidFill>
                  <a:schemeClr val="tx1"/>
                </a:solidFill>
              </a:rPr>
              <a:t>가장 가까운 </a:t>
            </a:r>
            <a:r>
              <a:rPr lang="en-US" altLang="ko-KR" sz="1400" dirty="0">
                <a:solidFill>
                  <a:srgbClr val="FF0000"/>
                </a:solidFill>
              </a:rPr>
              <a:t>CCTV </a:t>
            </a:r>
            <a:r>
              <a:rPr lang="ko-KR" altLang="en-US" sz="1400" dirty="0">
                <a:solidFill>
                  <a:srgbClr val="FF0000"/>
                </a:solidFill>
              </a:rPr>
              <a:t>카메라와 자동 동기화함으로써 안전관제 센터에서 실시간 모니터링 및 제어를 가능하게 하는 솔루션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 err="1">
                <a:solidFill>
                  <a:schemeClr val="tx1"/>
                </a:solidFill>
              </a:rPr>
              <a:t>한국레이더시스템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803275" lvl="2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- CCTV </a:t>
            </a:r>
            <a:r>
              <a:rPr lang="ko-KR" altLang="en-US" sz="1400" dirty="0">
                <a:solidFill>
                  <a:schemeClr val="tx1"/>
                </a:solidFill>
              </a:rPr>
              <a:t>감시장치 지능형 관세 시스템 제어방법</a:t>
            </a:r>
          </a:p>
          <a:p>
            <a:pPr marL="803275" lvl="2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</a:rPr>
              <a:t>망분리서버를 통해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내부망</a:t>
            </a:r>
            <a:r>
              <a:rPr lang="ko-KR" altLang="en-US" sz="1400" dirty="0">
                <a:solidFill>
                  <a:schemeClr val="tx1"/>
                </a:solidFill>
              </a:rPr>
              <a:t>의 센터 보안서버에서 생성된 </a:t>
            </a:r>
            <a:r>
              <a:rPr lang="ko-KR" altLang="en-US" sz="1400" dirty="0" err="1">
                <a:solidFill>
                  <a:srgbClr val="FF0000"/>
                </a:solidFill>
              </a:rPr>
              <a:t>저화질</a:t>
            </a:r>
            <a:r>
              <a:rPr lang="en-US" altLang="ko-KR" sz="1400" dirty="0">
                <a:solidFill>
                  <a:srgbClr val="FF0000"/>
                </a:solidFill>
              </a:rPr>
              <a:t>·</a:t>
            </a:r>
            <a:r>
              <a:rPr lang="ko-KR" altLang="en-US" sz="1400" dirty="0">
                <a:solidFill>
                  <a:srgbClr val="FF0000"/>
                </a:solidFill>
              </a:rPr>
              <a:t>저용량 영상 및 각종 이벤트 데이터를 </a:t>
            </a:r>
            <a:r>
              <a:rPr lang="ko-KR" altLang="en-US" sz="1400" dirty="0" err="1">
                <a:solidFill>
                  <a:srgbClr val="FF0000"/>
                </a:solidFill>
              </a:rPr>
              <a:t>외부망</a:t>
            </a:r>
            <a:r>
              <a:rPr lang="ko-KR" altLang="en-US" sz="1400" dirty="0">
                <a:solidFill>
                  <a:srgbClr val="FF0000"/>
                </a:solidFill>
              </a:rPr>
              <a:t> 센터서버로 안전하게 중계하는 </a:t>
            </a:r>
            <a:r>
              <a:rPr lang="en-US" altLang="ko-KR" sz="1400" dirty="0">
                <a:solidFill>
                  <a:schemeClr val="tx1"/>
                </a:solidFill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</a:rPr>
              <a:t>지능형 관제시스템 제어방법임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err="1">
                <a:solidFill>
                  <a:schemeClr val="tx1"/>
                </a:solidFill>
              </a:rPr>
              <a:t>외부망</a:t>
            </a:r>
            <a:r>
              <a:rPr lang="ko-KR" altLang="en-US" sz="1400" dirty="0">
                <a:solidFill>
                  <a:schemeClr val="tx1"/>
                </a:solidFill>
              </a:rPr>
              <a:t> 센터서버는 이렇게 수신된 데이터를 등록자 스마트폰이나 외부통합방범센터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실종자 찾기 전용 서버 등에 전송하여 효율적인 관제를 지원함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2C0BF-3BF7-4810-A19E-B8A109E2F256}"/>
              </a:ext>
            </a:extLst>
          </p:cNvPr>
          <p:cNvSpPr txBox="1"/>
          <p:nvPr/>
        </p:nvSpPr>
        <p:spPr>
          <a:xfrm>
            <a:off x="58819" y="6035040"/>
            <a:ext cx="3669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 dirty="0"/>
              <a:t>https://patents.google.com/patent/KR101793636B1/ko</a:t>
            </a:r>
          </a:p>
          <a:p>
            <a:r>
              <a:rPr lang="en-US" altLang="ko-KR" sz="1100" dirty="0"/>
              <a:t>https://www.kipris.or.kr/khome/search/searchResult.do</a:t>
            </a:r>
          </a:p>
          <a:p>
            <a:r>
              <a:rPr lang="en-US" altLang="ko-KR" sz="1100" dirty="0"/>
              <a:t>https://www.kipris.or.kr/khome/search/searchResult.do</a:t>
            </a:r>
          </a:p>
        </p:txBody>
      </p:sp>
    </p:spTree>
    <p:extLst>
      <p:ext uri="{BB962C8B-B14F-4D97-AF65-F5344CB8AC3E}">
        <p14:creationId xmlns:p14="http://schemas.microsoft.com/office/powerpoint/2010/main" val="3432621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 dirty="0">
                <a:solidFill>
                  <a:schemeClr val="tx1"/>
                </a:solidFill>
              </a:rPr>
              <a:t>CCTV </a:t>
            </a:r>
            <a:r>
              <a:rPr lang="ko-KR" altLang="en-US" sz="3200" b="1" dirty="0">
                <a:solidFill>
                  <a:schemeClr val="tx1"/>
                </a:solidFill>
              </a:rPr>
              <a:t>국내특허 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235514"/>
            <a:ext cx="11736558" cy="455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객체 추적 및 식별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이노뎁주식회사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CCTV </a:t>
            </a:r>
            <a:r>
              <a:rPr lang="ko-KR" altLang="en-US" sz="1200" dirty="0" err="1">
                <a:solidFill>
                  <a:schemeClr val="tx1"/>
                </a:solidFill>
              </a:rPr>
              <a:t>프로젝션</a:t>
            </a:r>
            <a:r>
              <a:rPr lang="ko-KR" altLang="en-US" sz="1200" dirty="0">
                <a:solidFill>
                  <a:schemeClr val="tx1"/>
                </a:solidFill>
              </a:rPr>
              <a:t> 모델을 이용한 </a:t>
            </a:r>
            <a:r>
              <a:rPr lang="en-US" altLang="ko-KR" sz="1200" dirty="0">
                <a:solidFill>
                  <a:schemeClr val="tx1"/>
                </a:solidFill>
              </a:rPr>
              <a:t>CCTV </a:t>
            </a:r>
            <a:r>
              <a:rPr lang="ko-KR" altLang="en-US" sz="1200" dirty="0">
                <a:solidFill>
                  <a:schemeClr val="tx1"/>
                </a:solidFill>
              </a:rPr>
              <a:t>영상의 객체 추적 방법</a:t>
            </a:r>
            <a:r>
              <a:rPr lang="en-US" altLang="ko-KR" sz="1200" dirty="0">
                <a:solidFill>
                  <a:schemeClr val="tx1"/>
                </a:solidFill>
              </a:rPr>
              <a:t>(KR 10-2295183), </a:t>
            </a:r>
            <a:r>
              <a:rPr lang="ko-KR" altLang="en-US" sz="1200" dirty="0" err="1">
                <a:solidFill>
                  <a:srgbClr val="FF0000"/>
                </a:solidFill>
              </a:rPr>
              <a:t>화면좌표계와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지면좌표계</a:t>
            </a:r>
            <a:r>
              <a:rPr lang="ko-KR" altLang="en-US" sz="1200" dirty="0">
                <a:solidFill>
                  <a:srgbClr val="FF0000"/>
                </a:solidFill>
              </a:rPr>
              <a:t> 사이의 좌표계 변환을 통해 객체 추적 정확도 개선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엠제이비전테크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CCTV </a:t>
            </a:r>
            <a:r>
              <a:rPr lang="ko-KR" altLang="en-US" sz="1200" dirty="0">
                <a:solidFill>
                  <a:schemeClr val="tx1"/>
                </a:solidFill>
              </a:rPr>
              <a:t>영상 기반 </a:t>
            </a:r>
            <a:r>
              <a:rPr lang="ko-KR" altLang="en-US" sz="1200" dirty="0" err="1">
                <a:solidFill>
                  <a:schemeClr val="tx1"/>
                </a:solidFill>
              </a:rPr>
              <a:t>딥러닝을</a:t>
            </a:r>
            <a:r>
              <a:rPr lang="ko-KR" altLang="en-US" sz="1200" dirty="0">
                <a:solidFill>
                  <a:schemeClr val="tx1"/>
                </a:solidFill>
              </a:rPr>
              <a:t> 이용한 다중객체 검출 시스템</a:t>
            </a:r>
            <a:r>
              <a:rPr lang="en-US" altLang="ko-KR" sz="1200" dirty="0">
                <a:solidFill>
                  <a:schemeClr val="tx1"/>
                </a:solidFill>
              </a:rPr>
              <a:t>(KR 10-2479516), </a:t>
            </a:r>
            <a:r>
              <a:rPr lang="en-US" altLang="ko-KR" sz="1200" dirty="0">
                <a:solidFill>
                  <a:srgbClr val="FF0000"/>
                </a:solidFill>
              </a:rPr>
              <a:t>3x3 </a:t>
            </a:r>
            <a:r>
              <a:rPr lang="ko-KR" altLang="en-US" sz="1200" dirty="0" err="1">
                <a:solidFill>
                  <a:srgbClr val="FF0000"/>
                </a:solidFill>
              </a:rPr>
              <a:t>컨볼루션</a:t>
            </a:r>
            <a:r>
              <a:rPr lang="ko-KR" altLang="en-US" sz="1200" dirty="0">
                <a:solidFill>
                  <a:srgbClr val="FF0000"/>
                </a:solidFill>
              </a:rPr>
              <a:t> 계층 및 </a:t>
            </a:r>
            <a:r>
              <a:rPr lang="en-US" altLang="ko-KR" sz="1200" dirty="0">
                <a:solidFill>
                  <a:srgbClr val="FF0000"/>
                </a:solidFill>
              </a:rPr>
              <a:t>1x1 </a:t>
            </a:r>
            <a:r>
              <a:rPr lang="ko-KR" altLang="en-US" sz="1200" dirty="0" err="1">
                <a:solidFill>
                  <a:srgbClr val="FF0000"/>
                </a:solidFill>
              </a:rPr>
              <a:t>컨볼루션</a:t>
            </a:r>
            <a:r>
              <a:rPr lang="ko-KR" altLang="en-US" sz="1200" dirty="0">
                <a:solidFill>
                  <a:srgbClr val="FF0000"/>
                </a:solidFill>
              </a:rPr>
              <a:t> 계층이 조합된 신경망을 이용한 객체 검출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범죄 방지 추적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오현물류주식회사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시시티브이를 이용한 물류 분실 방지 및 출고 제품 확인 방법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등록번호 </a:t>
            </a:r>
            <a:r>
              <a:rPr lang="en-US" altLang="ko-KR" sz="1200" dirty="0">
                <a:solidFill>
                  <a:schemeClr val="tx1"/>
                </a:solidFill>
              </a:rPr>
              <a:t>KR10-1049975), </a:t>
            </a:r>
            <a:r>
              <a:rPr lang="ko-KR" altLang="en-US" sz="1200" dirty="0">
                <a:solidFill>
                  <a:srgbClr val="FF0000"/>
                </a:solidFill>
              </a:rPr>
              <a:t>작업자 스캐너와 </a:t>
            </a:r>
            <a:r>
              <a:rPr lang="en-US" altLang="ko-KR" sz="1200" dirty="0">
                <a:solidFill>
                  <a:srgbClr val="FF0000"/>
                </a:solidFill>
              </a:rPr>
              <a:t>CCTV </a:t>
            </a:r>
            <a:r>
              <a:rPr lang="ko-KR" altLang="en-US" sz="1200" dirty="0">
                <a:solidFill>
                  <a:srgbClr val="FF0000"/>
                </a:solidFill>
              </a:rPr>
              <a:t>영상을 연계해 물품 분류 단계별로 도난을 방지하는 기술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2C0BF-3BF7-4810-A19E-B8A109E2F256}"/>
              </a:ext>
            </a:extLst>
          </p:cNvPr>
          <p:cNvSpPr txBox="1"/>
          <p:nvPr/>
        </p:nvSpPr>
        <p:spPr>
          <a:xfrm>
            <a:off x="58819" y="6035040"/>
            <a:ext cx="10400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 dirty="0"/>
              <a:t>https://patentimages.storage.googleapis.com/fd/da/42/45b6bdc3c429fe/KR102295183B1.pdf</a:t>
            </a:r>
          </a:p>
          <a:p>
            <a:r>
              <a:rPr lang="en-US" altLang="ko-KR" sz="1100" dirty="0"/>
              <a:t>https://www.ntis.go.kr/outcomes/popup/srchTotlPtnt.do?cmd=get_contents&amp;rstId=PTO-2019-00211794154</a:t>
            </a:r>
          </a:p>
          <a:p>
            <a:r>
              <a:rPr lang="en-US" altLang="ko-KR" sz="1100" dirty="0"/>
              <a:t>https://patentimages.storage.googleapis.com/2e/a1/7e/9c92c6632691de/KR101049976B1.pdf#:~:text=</a:t>
            </a:r>
            <a:r>
              <a:rPr lang="ko-KR" altLang="en-US" sz="1100" dirty="0"/>
              <a:t>전체 청구항 수 </a:t>
            </a:r>
            <a:r>
              <a:rPr lang="en-US" altLang="ko-KR" sz="1100" dirty="0"/>
              <a:t>%3A </a:t>
            </a:r>
            <a:r>
              <a:rPr lang="ko-KR" altLang="en-US" sz="1100" dirty="0"/>
              <a:t>총</a:t>
            </a:r>
            <a:r>
              <a:rPr lang="en-US" altLang="ko-KR" sz="1100" dirty="0"/>
              <a:t>,40)</a:t>
            </a:r>
            <a:r>
              <a:rPr lang="ko-KR" altLang="en-US" sz="1100" dirty="0"/>
              <a:t>로 물품의 바코드를 </a:t>
            </a:r>
            <a:r>
              <a:rPr lang="ko-KR" altLang="en-US" sz="1100" dirty="0" err="1"/>
              <a:t>스캐닝하여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92281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 dirty="0">
                <a:solidFill>
                  <a:schemeClr val="tx1"/>
                </a:solidFill>
              </a:rPr>
              <a:t>CCTV </a:t>
            </a:r>
            <a:r>
              <a:rPr lang="ko-KR" altLang="en-US" sz="3200" b="1" dirty="0">
                <a:solidFill>
                  <a:schemeClr val="tx1"/>
                </a:solidFill>
              </a:rPr>
              <a:t>국내특허 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235514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교통과제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라이브시큐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IOT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기반의 지능형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CCTV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장치 및 이를 이용한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관제 시스템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교통신호 제어기와 연결된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CCTV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로 가상선을 </a:t>
            </a:r>
            <a:r>
              <a:rPr lang="ko-KR" altLang="en-US" sz="1600" dirty="0" err="1">
                <a:solidFill>
                  <a:srgbClr val="FF0000"/>
                </a:solidFill>
                <a:latin typeface="+mn-ea"/>
              </a:rPr>
              <a:t>그어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신호위반 차량을 자동 검지하고 증거 영상을 전송하는 기술을 제공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관제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아성글로벌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객체를 촬영하는 감시카메라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영상정보를 기초로 </a:t>
            </a:r>
            <a:r>
              <a:rPr lang="ko-KR" altLang="en-US" sz="1200" dirty="0" err="1">
                <a:solidFill>
                  <a:schemeClr val="tx1"/>
                </a:solidFill>
              </a:rPr>
              <a:t>딥러닝</a:t>
            </a:r>
            <a:r>
              <a:rPr lang="ko-KR" altLang="en-US" sz="1200" dirty="0">
                <a:solidFill>
                  <a:schemeClr val="tx1"/>
                </a:solidFill>
              </a:rPr>
              <a:t> 기반의 기계학습을 통하여 객체의 인식정보를 분석하는 부분으로 나누고 </a:t>
            </a:r>
            <a:r>
              <a:rPr lang="ko-KR" altLang="en-US" sz="1200" dirty="0">
                <a:solidFill>
                  <a:srgbClr val="FF0000"/>
                </a:solidFill>
              </a:rPr>
              <a:t>인공지능형 </a:t>
            </a:r>
            <a:r>
              <a:rPr lang="en-US" altLang="ko-KR" sz="1200" dirty="0">
                <a:solidFill>
                  <a:srgbClr val="FF0000"/>
                </a:solidFill>
              </a:rPr>
              <a:t>CCTV</a:t>
            </a:r>
            <a:r>
              <a:rPr lang="ko-KR" altLang="en-US" sz="1200" dirty="0">
                <a:solidFill>
                  <a:srgbClr val="FF0000"/>
                </a:solidFill>
              </a:rPr>
              <a:t>를 이용한 </a:t>
            </a:r>
            <a:r>
              <a:rPr lang="ko-KR" altLang="en-US" sz="1200" dirty="0" err="1">
                <a:solidFill>
                  <a:srgbClr val="FF0000"/>
                </a:solidFill>
              </a:rPr>
              <a:t>객체검출</a:t>
            </a:r>
            <a:r>
              <a:rPr lang="ko-KR" altLang="en-US" sz="1200" dirty="0">
                <a:solidFill>
                  <a:srgbClr val="FF0000"/>
                </a:solidFill>
              </a:rPr>
              <a:t> 수행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2C0BF-3BF7-4810-A19E-B8A109E2F256}"/>
              </a:ext>
            </a:extLst>
          </p:cNvPr>
          <p:cNvSpPr txBox="1"/>
          <p:nvPr/>
        </p:nvSpPr>
        <p:spPr>
          <a:xfrm>
            <a:off x="58820" y="6035040"/>
            <a:ext cx="11573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 dirty="0"/>
            </a:br>
            <a:r>
              <a:rPr lang="en-US" altLang="ko-KR" sz="1100" dirty="0"/>
              <a:t>https://patents.google.com/patent/KR102060273B1/en</a:t>
            </a:r>
            <a:br>
              <a:rPr lang="en-US" altLang="ko-KR" sz="1100" dirty="0"/>
            </a:br>
            <a:r>
              <a:rPr lang="en-US" altLang="ko-KR" sz="1100" dirty="0"/>
              <a:t>https://patentimages.storage.googleapis.com/33/d1/f6/29fafe3ce8344b/KR102143029B1.pdf#:~:text=,%EC%88%98%ED%96%89%ED%95%A0%20%EC%88%98%20%EC%9E%88%EB%8A%94%20%ED%9A%A8%EA%B3%BC%EA%B0%80%20%EC%9E%88%EB%8B%A4</a:t>
            </a:r>
          </a:p>
        </p:txBody>
      </p:sp>
    </p:spTree>
    <p:extLst>
      <p:ext uri="{BB962C8B-B14F-4D97-AF65-F5344CB8AC3E}">
        <p14:creationId xmlns:p14="http://schemas.microsoft.com/office/powerpoint/2010/main" val="1958483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613A4-AC14-2126-425F-8867EACA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한화비전</a:t>
            </a:r>
            <a:endParaRPr lang="en-KR" dirty="0"/>
          </a:p>
        </p:txBody>
      </p:sp>
      <p:pic>
        <p:nvPicPr>
          <p:cNvPr id="7" name="Online Media 6" descr="한화테크윈 Wisenet X series Defining the new standard of excellence">
            <a:hlinkClick r:id="" action="ppaction://media"/>
            <a:extLst>
              <a:ext uri="{FF2B5EF4-FFF2-40B4-BE49-F238E27FC236}">
                <a16:creationId xmlns:a16="http://schemas.microsoft.com/office/drawing/2014/main" id="{3A9583F0-2BB9-C5CD-1221-05C3D48D9D8D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519" y="1253330"/>
            <a:ext cx="7700962" cy="43513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DE1D22-9B07-51CD-57B8-92BC38B4C364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70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 dirty="0">
                <a:solidFill>
                  <a:schemeClr val="tx1"/>
                </a:solidFill>
              </a:rPr>
              <a:t>CCTV </a:t>
            </a:r>
            <a:r>
              <a:rPr lang="ko-KR" altLang="en-US" sz="3200" b="1" dirty="0">
                <a:solidFill>
                  <a:schemeClr val="tx1"/>
                </a:solidFill>
              </a:rPr>
              <a:t>국내특허 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235514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국내 출원 추이 및 특성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최근 </a:t>
            </a:r>
            <a:r>
              <a:rPr lang="en-US" altLang="ko-KR" sz="2000" dirty="0">
                <a:solidFill>
                  <a:schemeClr val="tx1"/>
                </a:solidFill>
              </a:rPr>
              <a:t>10</a:t>
            </a:r>
            <a:r>
              <a:rPr lang="ko-KR" altLang="en-US" sz="2000" dirty="0">
                <a:solidFill>
                  <a:schemeClr val="tx1"/>
                </a:solidFill>
              </a:rPr>
              <a:t>년간 기존의 단순 감시용 </a:t>
            </a:r>
            <a:r>
              <a:rPr lang="en-US" altLang="ko-KR" sz="2000" dirty="0">
                <a:solidFill>
                  <a:schemeClr val="tx1"/>
                </a:solidFill>
              </a:rPr>
              <a:t>CCTV</a:t>
            </a:r>
            <a:r>
              <a:rPr lang="ko-KR" altLang="en-US" sz="2000" dirty="0">
                <a:solidFill>
                  <a:schemeClr val="tx1"/>
                </a:solidFill>
              </a:rPr>
              <a:t>에서 네트워크에 연결되고 인공지능 기술을 탑재한 지능형 </a:t>
            </a:r>
            <a:r>
              <a:rPr lang="en-US" altLang="ko-KR" sz="2000" dirty="0">
                <a:solidFill>
                  <a:schemeClr val="tx1"/>
                </a:solidFill>
              </a:rPr>
              <a:t>CCTV</a:t>
            </a:r>
            <a:r>
              <a:rPr lang="ko-KR" altLang="en-US" sz="2000" dirty="0">
                <a:solidFill>
                  <a:schemeClr val="tx1"/>
                </a:solidFill>
              </a:rPr>
              <a:t>로 발전하면서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특허출원이 꾸준히 증가함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초기에는 범죄 방지와 추적 분야에 집중되었던 특허</a:t>
            </a:r>
            <a:r>
              <a:rPr lang="ko-KR" altLang="en-US" sz="2000" dirty="0">
                <a:solidFill>
                  <a:schemeClr val="tx1"/>
                </a:solidFill>
              </a:rPr>
              <a:t>가 </a:t>
            </a:r>
            <a:r>
              <a:rPr lang="ko-KR" altLang="en-US" sz="2000" dirty="0">
                <a:solidFill>
                  <a:srgbClr val="FF0000"/>
                </a:solidFill>
              </a:rPr>
              <a:t>객체식별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데이터보안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재난 감시 등 다양한 영역으로 확장</a:t>
            </a:r>
            <a:r>
              <a:rPr lang="ko-KR" altLang="en-US" sz="2000" dirty="0">
                <a:solidFill>
                  <a:schemeClr val="tx1"/>
                </a:solidFill>
              </a:rPr>
              <a:t>되고 있음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2015</a:t>
            </a:r>
            <a:r>
              <a:rPr lang="ko-KR" altLang="en-US" sz="2000" dirty="0">
                <a:solidFill>
                  <a:schemeClr val="tx1"/>
                </a:solidFill>
              </a:rPr>
              <a:t>년 이후 급격한 성장세를 보이며 특허청 자료에 따르면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2015</a:t>
            </a:r>
            <a:r>
              <a:rPr lang="ko-KR" altLang="en-US" sz="2000" dirty="0">
                <a:solidFill>
                  <a:srgbClr val="FF0000"/>
                </a:solidFill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</a:rPr>
              <a:t>15</a:t>
            </a:r>
            <a:r>
              <a:rPr lang="ko-KR" altLang="en-US" sz="2000" dirty="0">
                <a:solidFill>
                  <a:srgbClr val="FF0000"/>
                </a:solidFill>
              </a:rPr>
              <a:t>건에 불과했으나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2016</a:t>
            </a:r>
            <a:r>
              <a:rPr lang="ko-KR" altLang="en-US" sz="2000" dirty="0">
                <a:solidFill>
                  <a:srgbClr val="FF0000"/>
                </a:solidFill>
              </a:rPr>
              <a:t>년에 </a:t>
            </a:r>
            <a:r>
              <a:rPr lang="en-US" altLang="ko-KR" sz="2000" dirty="0">
                <a:solidFill>
                  <a:srgbClr val="FF0000"/>
                </a:solidFill>
              </a:rPr>
              <a:t>42</a:t>
            </a:r>
            <a:r>
              <a:rPr lang="ko-KR" altLang="en-US" sz="2000" dirty="0">
                <a:solidFill>
                  <a:srgbClr val="FF0000"/>
                </a:solidFill>
              </a:rPr>
              <a:t>건으로 급증</a:t>
            </a:r>
            <a:r>
              <a:rPr lang="ko-KR" altLang="en-US" sz="2000" dirty="0">
                <a:solidFill>
                  <a:schemeClr val="tx1"/>
                </a:solidFill>
              </a:rPr>
              <a:t>하고 </a:t>
            </a:r>
            <a:r>
              <a:rPr lang="en-US" altLang="ko-KR" sz="2000" dirty="0">
                <a:solidFill>
                  <a:schemeClr val="tx1"/>
                </a:solidFill>
              </a:rPr>
              <a:t>2015-2018</a:t>
            </a:r>
            <a:r>
              <a:rPr lang="ko-KR" altLang="en-US" sz="2000" dirty="0">
                <a:solidFill>
                  <a:schemeClr val="tx1"/>
                </a:solidFill>
              </a:rPr>
              <a:t>년 </a:t>
            </a:r>
            <a:r>
              <a:rPr lang="ko-KR" altLang="en-US" sz="2000" dirty="0" err="1">
                <a:solidFill>
                  <a:schemeClr val="tx1"/>
                </a:solidFill>
              </a:rPr>
              <a:t>출원인별</a:t>
            </a:r>
            <a:r>
              <a:rPr lang="ko-KR" altLang="en-US" sz="2000" dirty="0">
                <a:solidFill>
                  <a:schemeClr val="tx1"/>
                </a:solidFill>
              </a:rPr>
              <a:t> 동향을 살펴보면 </a:t>
            </a:r>
            <a:r>
              <a:rPr lang="ko-KR" altLang="en-US" sz="2000" dirty="0">
                <a:solidFill>
                  <a:srgbClr val="FF0000"/>
                </a:solidFill>
              </a:rPr>
              <a:t>중소기업이 </a:t>
            </a:r>
            <a:r>
              <a:rPr lang="en-US" altLang="ko-KR" sz="2000" dirty="0">
                <a:solidFill>
                  <a:srgbClr val="FF0000"/>
                </a:solidFill>
              </a:rPr>
              <a:t>104</a:t>
            </a:r>
            <a:r>
              <a:rPr lang="ko-KR" altLang="en-US" sz="2000" dirty="0">
                <a:solidFill>
                  <a:srgbClr val="FF0000"/>
                </a:solidFill>
              </a:rPr>
              <a:t>건으로 다수를 </a:t>
            </a:r>
            <a:r>
              <a:rPr lang="ko-KR" altLang="en-US" sz="2000" dirty="0">
                <a:solidFill>
                  <a:schemeClr val="tx1"/>
                </a:solidFill>
              </a:rPr>
              <a:t>차지했고 </a:t>
            </a:r>
            <a:r>
              <a:rPr lang="ko-KR" altLang="en-US" sz="2000" dirty="0">
                <a:solidFill>
                  <a:srgbClr val="FF0000"/>
                </a:solidFill>
              </a:rPr>
              <a:t>개인이 </a:t>
            </a:r>
            <a:r>
              <a:rPr lang="en-US" altLang="ko-KR" sz="2000" dirty="0">
                <a:solidFill>
                  <a:srgbClr val="FF0000"/>
                </a:solidFill>
              </a:rPr>
              <a:t>45</a:t>
            </a:r>
            <a:r>
              <a:rPr lang="ko-KR" altLang="en-US" sz="2000" dirty="0">
                <a:solidFill>
                  <a:srgbClr val="FF0000"/>
                </a:solidFill>
              </a:rPr>
              <a:t>건 대학이 </a:t>
            </a:r>
            <a:r>
              <a:rPr lang="en-US" altLang="ko-KR" sz="2000" dirty="0">
                <a:solidFill>
                  <a:srgbClr val="FF0000"/>
                </a:solidFill>
              </a:rPr>
              <a:t>16</a:t>
            </a:r>
            <a:r>
              <a:rPr lang="ko-KR" altLang="en-US" sz="2000" dirty="0">
                <a:solidFill>
                  <a:srgbClr val="FF0000"/>
                </a:solidFill>
              </a:rPr>
              <a:t>건 </a:t>
            </a:r>
            <a:r>
              <a:rPr lang="ko-KR" altLang="en-US" sz="2000" dirty="0">
                <a:solidFill>
                  <a:schemeClr val="tx1"/>
                </a:solidFill>
              </a:rPr>
              <a:t>순으로 조사됨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2015</a:t>
            </a:r>
            <a:r>
              <a:rPr lang="ko-KR" altLang="en-US" sz="2000" dirty="0">
                <a:solidFill>
                  <a:schemeClr val="tx1"/>
                </a:solidFill>
              </a:rPr>
              <a:t>년부터 </a:t>
            </a:r>
            <a:r>
              <a:rPr lang="en-US" altLang="ko-KR" sz="2000" dirty="0">
                <a:solidFill>
                  <a:schemeClr val="tx1"/>
                </a:solidFill>
              </a:rPr>
              <a:t>2019</a:t>
            </a:r>
            <a:r>
              <a:rPr lang="ko-KR" altLang="en-US" sz="2000" dirty="0">
                <a:solidFill>
                  <a:schemeClr val="tx1"/>
                </a:solidFill>
              </a:rPr>
              <a:t>년까지의 분석에서도 중소기업이 </a:t>
            </a:r>
            <a:r>
              <a:rPr lang="en-US" altLang="ko-KR" sz="2000" dirty="0">
                <a:solidFill>
                  <a:schemeClr val="tx1"/>
                </a:solidFill>
              </a:rPr>
              <a:t>67</a:t>
            </a:r>
            <a:r>
              <a:rPr lang="ko-KR" altLang="en-US" sz="2000" dirty="0">
                <a:solidFill>
                  <a:schemeClr val="tx1"/>
                </a:solidFill>
              </a:rPr>
              <a:t>건</a:t>
            </a:r>
            <a:r>
              <a:rPr lang="en-US" altLang="ko-KR" sz="2000" dirty="0">
                <a:solidFill>
                  <a:schemeClr val="tx1"/>
                </a:solidFill>
              </a:rPr>
              <a:t>(46%)</a:t>
            </a:r>
            <a:r>
              <a:rPr lang="ko-KR" altLang="en-US" sz="2000" dirty="0">
                <a:solidFill>
                  <a:schemeClr val="tx1"/>
                </a:solidFill>
              </a:rPr>
              <a:t>으로 가장 많은 비중을 차지했으며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개인 </a:t>
            </a:r>
            <a:r>
              <a:rPr lang="en-US" altLang="ko-KR" sz="2000" dirty="0">
                <a:solidFill>
                  <a:schemeClr val="tx1"/>
                </a:solidFill>
              </a:rPr>
              <a:t>44</a:t>
            </a:r>
            <a:r>
              <a:rPr lang="ko-KR" altLang="en-US" sz="2000" dirty="0">
                <a:solidFill>
                  <a:schemeClr val="tx1"/>
                </a:solidFill>
              </a:rPr>
              <a:t>건</a:t>
            </a:r>
            <a:r>
              <a:rPr lang="en-US" altLang="ko-KR" sz="2000" dirty="0">
                <a:solidFill>
                  <a:schemeClr val="tx1"/>
                </a:solidFill>
              </a:rPr>
              <a:t>(30%), </a:t>
            </a:r>
            <a:r>
              <a:rPr lang="ko-KR" altLang="en-US" sz="2000" dirty="0">
                <a:solidFill>
                  <a:schemeClr val="tx1"/>
                </a:solidFill>
              </a:rPr>
              <a:t>대학연구소 </a:t>
            </a:r>
            <a:r>
              <a:rPr lang="en-US" altLang="ko-KR" sz="2000" dirty="0">
                <a:solidFill>
                  <a:schemeClr val="tx1"/>
                </a:solidFill>
              </a:rPr>
              <a:t>27</a:t>
            </a:r>
            <a:r>
              <a:rPr lang="ko-KR" altLang="en-US" sz="2000" dirty="0">
                <a:solidFill>
                  <a:schemeClr val="tx1"/>
                </a:solidFill>
              </a:rPr>
              <a:t>건</a:t>
            </a:r>
            <a:r>
              <a:rPr lang="en-US" altLang="ko-KR" sz="2000" dirty="0">
                <a:solidFill>
                  <a:schemeClr val="tx1"/>
                </a:solidFill>
              </a:rPr>
              <a:t>(19%), </a:t>
            </a:r>
            <a:r>
              <a:rPr lang="ko-KR" altLang="en-US" sz="2000" dirty="0">
                <a:solidFill>
                  <a:schemeClr val="tx1"/>
                </a:solidFill>
              </a:rPr>
              <a:t>공공기관 </a:t>
            </a:r>
            <a:r>
              <a:rPr lang="en-US" altLang="ko-KR" sz="2000" dirty="0">
                <a:solidFill>
                  <a:schemeClr val="tx1"/>
                </a:solidFill>
              </a:rPr>
              <a:t>5</a:t>
            </a:r>
            <a:r>
              <a:rPr lang="ko-KR" altLang="en-US" sz="2000" dirty="0">
                <a:solidFill>
                  <a:schemeClr val="tx1"/>
                </a:solidFill>
              </a:rPr>
              <a:t>건</a:t>
            </a:r>
            <a:r>
              <a:rPr lang="en-US" altLang="ko-KR" sz="2000" dirty="0">
                <a:solidFill>
                  <a:schemeClr val="tx1"/>
                </a:solidFill>
              </a:rPr>
              <a:t>(4%), </a:t>
            </a:r>
            <a:r>
              <a:rPr lang="ko-KR" altLang="en-US" sz="2000" dirty="0">
                <a:solidFill>
                  <a:schemeClr val="tx1"/>
                </a:solidFill>
              </a:rPr>
              <a:t>대기업 </a:t>
            </a:r>
            <a:r>
              <a:rPr lang="en-US" altLang="ko-KR" sz="2000" dirty="0">
                <a:solidFill>
                  <a:schemeClr val="tx1"/>
                </a:solidFill>
              </a:rPr>
              <a:t>2</a:t>
            </a:r>
            <a:r>
              <a:rPr lang="ko-KR" altLang="en-US" sz="2000" dirty="0">
                <a:solidFill>
                  <a:schemeClr val="tx1"/>
                </a:solidFill>
              </a:rPr>
              <a:t>건</a:t>
            </a:r>
            <a:r>
              <a:rPr lang="en-US" altLang="ko-KR" sz="2000" dirty="0">
                <a:solidFill>
                  <a:schemeClr val="tx1"/>
                </a:solidFill>
              </a:rPr>
              <a:t>(1%) </a:t>
            </a:r>
            <a:r>
              <a:rPr lang="ko-KR" altLang="en-US" sz="2000" dirty="0">
                <a:solidFill>
                  <a:schemeClr val="tx1"/>
                </a:solidFill>
              </a:rPr>
              <a:t>나타남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대기업보다 중소기업과 개인이 지능형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CCTV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분야의 특허출원을 주도하고 있음</a:t>
            </a:r>
            <a:endParaRPr lang="en-US" altLang="ko-KR" sz="16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2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803275" lvl="2" indent="0">
              <a:lnSpc>
                <a:spcPct val="150000"/>
              </a:lnSpc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2C0BF-3BF7-4810-A19E-B8A109E2F256}"/>
              </a:ext>
            </a:extLst>
          </p:cNvPr>
          <p:cNvSpPr txBox="1"/>
          <p:nvPr/>
        </p:nvSpPr>
        <p:spPr>
          <a:xfrm>
            <a:off x="58819" y="6035040"/>
            <a:ext cx="9946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 dirty="0"/>
              <a:t>https://www.e-patentnews.com/6854</a:t>
            </a:r>
          </a:p>
          <a:p>
            <a:r>
              <a:rPr lang="en-US" altLang="ko-KR" sz="1100" dirty="0"/>
              <a:t>https://www.kipo.go.kr/ko/kpoBultnDetail.do?ntatcSeq=17306&amp;aprchId=BUT0000029&amp;searchCondition=&amp;pageIndex=&amp;sysCd=&amp;menuCd=SCD0200618 </a:t>
            </a:r>
          </a:p>
          <a:p>
            <a:r>
              <a:rPr lang="en-US" altLang="ko-KR" sz="1100" dirty="0"/>
              <a:t>https://www.e-patentnews.com/6854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75684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887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국내기업 </a:t>
            </a:r>
            <a:r>
              <a:rPr lang="en-US" altLang="ko-KR" sz="3200" b="1">
                <a:solidFill>
                  <a:schemeClr val="tx1"/>
                </a:solidFill>
              </a:rPr>
              <a:t>Vision </a:t>
            </a:r>
            <a:r>
              <a:rPr lang="ko-KR" altLang="en-US" sz="3200" b="1">
                <a:solidFill>
                  <a:schemeClr val="tx1"/>
                </a:solidFill>
              </a:rPr>
              <a:t>기반 </a:t>
            </a:r>
            <a:r>
              <a:rPr lang="en-US" altLang="ko-KR" sz="3200" b="1">
                <a:solidFill>
                  <a:schemeClr val="tx1"/>
                </a:solidFill>
              </a:rPr>
              <a:t>Zero-Shot Learning </a:t>
            </a:r>
            <a:r>
              <a:rPr lang="ko-KR" altLang="en-US" sz="3200" b="1">
                <a:solidFill>
                  <a:schemeClr val="tx1"/>
                </a:solidFill>
              </a:rPr>
              <a:t>및 </a:t>
            </a:r>
            <a:r>
              <a:rPr lang="en-US" altLang="ko-KR" sz="3200" b="1">
                <a:solidFill>
                  <a:schemeClr val="tx1"/>
                </a:solidFill>
              </a:rPr>
              <a:t>Foundation Model 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235514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2C0BF-3BF7-4810-A19E-B8A109E2F256}"/>
              </a:ext>
            </a:extLst>
          </p:cNvPr>
          <p:cNvSpPr txBox="1"/>
          <p:nvPr/>
        </p:nvSpPr>
        <p:spPr>
          <a:xfrm>
            <a:off x="58819" y="6035040"/>
            <a:ext cx="103925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>
                <a:hlinkClick r:id="rId2"/>
              </a:rPr>
              <a:t>https://patents.google.com/patent/US10810494B2/en</a:t>
            </a:r>
            <a:br>
              <a:rPr lang="en-US" altLang="ko-KR" sz="1100"/>
            </a:br>
            <a:r>
              <a:rPr lang="en-US" altLang="ko-KR" sz="1100"/>
              <a:t>https://www.koreatimes.co.kr/www/tech/2025/03/129_353240.html#:~:text=LG%20said%20the%20service%20is,knowledge%2C%20just%20as%20humans%20do</a:t>
            </a:r>
            <a:endParaRPr lang="ko-KR" altLang="en-US" sz="1100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4C2F9855-582E-48A5-987E-7FF9E17B8C00}"/>
              </a:ext>
            </a:extLst>
          </p:cNvPr>
          <p:cNvSpPr txBox="1">
            <a:spLocks/>
          </p:cNvSpPr>
          <p:nvPr/>
        </p:nvSpPr>
        <p:spPr>
          <a:xfrm>
            <a:off x="487680" y="1387914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300" b="1">
                <a:solidFill>
                  <a:schemeClr val="tx1"/>
                </a:solidFill>
              </a:rPr>
              <a:t>LLM/</a:t>
            </a:r>
            <a:r>
              <a:rPr lang="ko-KR" altLang="en-US" sz="2300" b="1">
                <a:solidFill>
                  <a:schemeClr val="tx1"/>
                </a:solidFill>
              </a:rPr>
              <a:t>제로샷</a:t>
            </a:r>
            <a:r>
              <a:rPr lang="en-US" altLang="ko-KR" sz="2300" b="1">
                <a:solidFill>
                  <a:schemeClr val="tx1"/>
                </a:solidFill>
              </a:rPr>
              <a:t>/</a:t>
            </a:r>
            <a:r>
              <a:rPr lang="ko-KR" altLang="en-US" sz="2300" b="1">
                <a:solidFill>
                  <a:schemeClr val="tx1"/>
                </a:solidFill>
              </a:rPr>
              <a:t>파운데이션 모델</a:t>
            </a:r>
            <a:endParaRPr lang="en-US" altLang="ko-KR" sz="2300" b="1">
              <a:solidFill>
                <a:schemeClr val="tx1"/>
              </a:solidFill>
            </a:endParaRPr>
          </a:p>
          <a:p>
            <a:pPr lvl="1">
              <a:lnSpc>
                <a:spcPct val="160000"/>
              </a:lnSpc>
            </a:pPr>
            <a:r>
              <a:rPr lang="ko-KR" altLang="en-US" sz="2100" b="1"/>
              <a:t>삼성전자</a:t>
            </a:r>
            <a:endParaRPr lang="en-US" altLang="ko-KR" sz="2100" b="1"/>
          </a:p>
          <a:p>
            <a:pPr lvl="2">
              <a:lnSpc>
                <a:spcPct val="160000"/>
              </a:lnSpc>
            </a:pPr>
            <a:r>
              <a:rPr lang="en-US" altLang="ko-KR" sz="1900">
                <a:solidFill>
                  <a:schemeClr val="tx1"/>
                </a:solidFill>
              </a:rPr>
              <a:t>2021</a:t>
            </a:r>
            <a:r>
              <a:rPr lang="ko-KR" altLang="en-US" sz="1900">
                <a:solidFill>
                  <a:schemeClr val="tx1"/>
                </a:solidFill>
              </a:rPr>
              <a:t>년 미국특허 </a:t>
            </a:r>
            <a:r>
              <a:rPr lang="en-US" altLang="ko-KR" sz="1900">
                <a:solidFill>
                  <a:schemeClr val="tx1"/>
                </a:solidFill>
              </a:rPr>
              <a:t>US10810494B2: “Systems, methods, and computer program products for extending, augmenting and enhancing searching and sorting capabilities by learning and adding concepts on the fly”</a:t>
            </a:r>
          </a:p>
          <a:p>
            <a:pPr lvl="2">
              <a:lnSpc>
                <a:spcPct val="160000"/>
              </a:lnSpc>
            </a:pPr>
            <a:r>
              <a:rPr lang="ko-KR" altLang="en-US" sz="1900">
                <a:solidFill>
                  <a:srgbClr val="FF0000"/>
                </a:solidFill>
              </a:rPr>
              <a:t>새로운 객체를 훈련 데이터 없이 식별하거나​</a:t>
            </a:r>
            <a:r>
              <a:rPr lang="en-US" altLang="ko-KR" sz="1900">
                <a:solidFill>
                  <a:srgbClr val="FF0000"/>
                </a:solidFill>
              </a:rPr>
              <a:t>, </a:t>
            </a:r>
            <a:r>
              <a:rPr lang="ko-KR" altLang="en-US" sz="1900">
                <a:solidFill>
                  <a:srgbClr val="FF0000"/>
                </a:solidFill>
              </a:rPr>
              <a:t>기존 지식으로 장면을 이해하여 사람 행동을 설명</a:t>
            </a:r>
            <a:r>
              <a:rPr lang="en-US" altLang="ko-KR" sz="1900">
                <a:solidFill>
                  <a:srgbClr val="FF0000"/>
                </a:solidFill>
              </a:rPr>
              <a:t>/</a:t>
            </a:r>
            <a:r>
              <a:rPr lang="ko-KR" altLang="en-US" sz="1900">
                <a:solidFill>
                  <a:srgbClr val="FF0000"/>
                </a:solidFill>
              </a:rPr>
              <a:t>예측하는 </a:t>
            </a:r>
            <a:r>
              <a:rPr lang="en-US" altLang="ko-KR" sz="1900">
                <a:solidFill>
                  <a:srgbClr val="FF0000"/>
                </a:solidFill>
              </a:rPr>
              <a:t>LLM </a:t>
            </a:r>
            <a:r>
              <a:rPr lang="ko-KR" altLang="en-US" sz="1900">
                <a:solidFill>
                  <a:srgbClr val="FF0000"/>
                </a:solidFill>
              </a:rPr>
              <a:t>기반 기술 개발함</a:t>
            </a:r>
          </a:p>
          <a:p>
            <a:pPr lvl="1">
              <a:lnSpc>
                <a:spcPct val="160000"/>
              </a:lnSpc>
            </a:pPr>
            <a:r>
              <a:rPr lang="en-US" altLang="ko-KR" sz="2100" b="1"/>
              <a:t>LG</a:t>
            </a:r>
            <a:r>
              <a:rPr lang="ko-KR" altLang="en-US" sz="2100" b="1"/>
              <a:t>전자</a:t>
            </a:r>
            <a:r>
              <a:rPr lang="en-US" altLang="ko-KR" sz="2100" b="1"/>
              <a:t>   </a:t>
            </a:r>
          </a:p>
          <a:p>
            <a:pPr lvl="2">
              <a:lnSpc>
                <a:spcPct val="160000"/>
              </a:lnSpc>
              <a:buFontTx/>
              <a:buChar char="-"/>
            </a:pPr>
            <a:r>
              <a:rPr lang="ko-KR" altLang="en-US" sz="1900">
                <a:solidFill>
                  <a:srgbClr val="FF0000"/>
                </a:solidFill>
              </a:rPr>
              <a:t>제로샷 이미지 캡션 생성 시스템</a:t>
            </a:r>
            <a:endParaRPr lang="en-US" altLang="ko-KR" sz="1900">
              <a:solidFill>
                <a:srgbClr val="FF0000"/>
              </a:solidFill>
            </a:endParaRPr>
          </a:p>
          <a:p>
            <a:pPr lvl="2">
              <a:lnSpc>
                <a:spcPct val="160000"/>
              </a:lnSpc>
              <a:buFontTx/>
              <a:buChar char="-"/>
            </a:pPr>
            <a:r>
              <a:rPr lang="ko-KR" altLang="en-US" sz="1900">
                <a:solidFill>
                  <a:schemeClr val="tx1"/>
                </a:solidFill>
              </a:rPr>
              <a:t>시각</a:t>
            </a:r>
            <a:r>
              <a:rPr lang="en-US" altLang="ko-KR" sz="1900">
                <a:solidFill>
                  <a:schemeClr val="tx1"/>
                </a:solidFill>
              </a:rPr>
              <a:t>-</a:t>
            </a:r>
            <a:r>
              <a:rPr lang="ko-KR" altLang="en-US" sz="1900">
                <a:solidFill>
                  <a:schemeClr val="tx1"/>
                </a:solidFill>
              </a:rPr>
              <a:t>언어 멀티모달 </a:t>
            </a:r>
            <a:r>
              <a:rPr lang="en-US" altLang="ko-KR" sz="1900">
                <a:solidFill>
                  <a:schemeClr val="tx1"/>
                </a:solidFill>
              </a:rPr>
              <a:t>AI</a:t>
            </a:r>
            <a:r>
              <a:rPr lang="ko-KR" altLang="en-US" sz="1900">
                <a:solidFill>
                  <a:schemeClr val="tx1"/>
                </a:solidFill>
              </a:rPr>
              <a:t>에 주력하여</a:t>
            </a:r>
            <a:r>
              <a:rPr lang="en-US" altLang="ko-KR" sz="1900">
                <a:solidFill>
                  <a:schemeClr val="tx1"/>
                </a:solidFill>
              </a:rPr>
              <a:t>, </a:t>
            </a:r>
            <a:r>
              <a:rPr lang="ko-KR" altLang="en-US" sz="1900">
                <a:solidFill>
                  <a:schemeClr val="tx1"/>
                </a:solidFill>
              </a:rPr>
              <a:t>사람이 처음 보는 이미지를 바로 설명하는 제로샷 캡셔닝 기술​과 다양한 입력</a:t>
            </a:r>
            <a:r>
              <a:rPr lang="en-US" altLang="ko-KR" sz="1900">
                <a:solidFill>
                  <a:schemeClr val="tx1"/>
                </a:solidFill>
              </a:rPr>
              <a:t>(</a:t>
            </a:r>
            <a:r>
              <a:rPr lang="ko-KR" altLang="en-US" sz="1900">
                <a:solidFill>
                  <a:schemeClr val="tx1"/>
                </a:solidFill>
              </a:rPr>
              <a:t>스케치 등</a:t>
            </a:r>
            <a:r>
              <a:rPr lang="en-US" altLang="ko-KR" sz="1900">
                <a:solidFill>
                  <a:schemeClr val="tx1"/>
                </a:solidFill>
              </a:rPr>
              <a:t>)</a:t>
            </a:r>
            <a:r>
              <a:rPr lang="ko-KR" altLang="en-US" sz="1900">
                <a:solidFill>
                  <a:schemeClr val="tx1"/>
                </a:solidFill>
              </a:rPr>
              <a:t>으로 이미지를 검색하는 기술을 확보</a:t>
            </a:r>
            <a:endParaRPr lang="en-US" altLang="ko-KR" sz="1900">
              <a:solidFill>
                <a:schemeClr val="tx1"/>
              </a:solidFill>
            </a:endParaRPr>
          </a:p>
          <a:p>
            <a:pPr marL="803275" lvl="2" indent="0">
              <a:lnSpc>
                <a:spcPct val="160000"/>
              </a:lnSpc>
              <a:buNone/>
            </a:pPr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</a:rPr>
              <a:t>대기업에서는 거대멀티모달을 통해 적용할 수 있는 특허에 집중하고</a:t>
            </a:r>
            <a:r>
              <a:rPr lang="en-US" altLang="ko-KR" b="1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</a:rPr>
              <a:t>단일 모델을 통해 단일 작업을 하는 곳에서는 중소기업이 특허를 작성 중에 있음</a:t>
            </a:r>
            <a:r>
              <a:rPr lang="en-US" altLang="ko-KR" b="1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en-US" altLang="ko-KR" sz="1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453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국제특허 </a:t>
            </a:r>
            <a:r>
              <a:rPr lang="ko-KR" altLang="en-US" sz="3200" b="1" dirty="0">
                <a:solidFill>
                  <a:schemeClr val="tx1"/>
                </a:solidFill>
              </a:rPr>
              <a:t>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객체추적 및 식별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lvl="1"/>
            <a:r>
              <a:rPr lang="en-US" altLang="ko-KR" sz="1800" b="1" dirty="0"/>
              <a:t>Seagate Technology (</a:t>
            </a:r>
            <a:r>
              <a:rPr lang="ko-KR" altLang="en-US" sz="1800" b="1" dirty="0"/>
              <a:t>미국</a:t>
            </a:r>
            <a:r>
              <a:rPr lang="en-US" altLang="ko-KR" sz="1800" b="1" dirty="0"/>
              <a:t>)</a:t>
            </a:r>
          </a:p>
          <a:p>
            <a:pPr lvl="2"/>
            <a:r>
              <a:rPr lang="en-US" altLang="ko-KR" sz="1600" dirty="0">
                <a:solidFill>
                  <a:schemeClr val="tx1"/>
                </a:solidFill>
              </a:rPr>
              <a:t>2022</a:t>
            </a:r>
            <a:r>
              <a:rPr lang="ko-KR" altLang="en-US" sz="1600" dirty="0">
                <a:solidFill>
                  <a:schemeClr val="tx1"/>
                </a:solidFill>
              </a:rPr>
              <a:t>년 미국 특허 </a:t>
            </a:r>
            <a:r>
              <a:rPr lang="en-US" altLang="ko-KR" sz="1600" dirty="0">
                <a:solidFill>
                  <a:schemeClr val="tx1"/>
                </a:solidFill>
              </a:rPr>
              <a:t>US 11,526,999: </a:t>
            </a:r>
            <a:r>
              <a:rPr lang="ko-KR" altLang="en-US" sz="1600" dirty="0">
                <a:solidFill>
                  <a:srgbClr val="FF0000"/>
                </a:solidFill>
              </a:rPr>
              <a:t>복수의 카메라로 동일 객체를 연속 추적하는 시스템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2"/>
            <a:r>
              <a:rPr lang="ko-KR" altLang="en-US" sz="1600" dirty="0">
                <a:solidFill>
                  <a:schemeClr val="tx1"/>
                </a:solidFill>
              </a:rPr>
              <a:t>여러 카메라 시점에서 패턴 인식 모듈들이 영상 내 객체를 식별하고 고유 추적 </a:t>
            </a:r>
            <a:r>
              <a:rPr lang="en-US" altLang="ko-KR" sz="1600" dirty="0">
                <a:solidFill>
                  <a:schemeClr val="tx1"/>
                </a:solidFill>
              </a:rPr>
              <a:t>ID</a:t>
            </a:r>
            <a:r>
              <a:rPr lang="ko-KR" altLang="en-US" sz="1600" dirty="0">
                <a:solidFill>
                  <a:schemeClr val="tx1"/>
                </a:solidFill>
              </a:rPr>
              <a:t>를 부여합니다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식별된 객체의 이미지들을 프레임별로 모아 데이터베이스화하고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새로운 프레임에서 추출된 객체 영상과 기존 데이터베이스를 비교 매칭하여 동일 객체인지 판단함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en-US" altLang="ko-KR" sz="1800" b="1" dirty="0"/>
              <a:t>Bosch (</a:t>
            </a:r>
            <a:r>
              <a:rPr lang="ko-KR" altLang="en-US" sz="1800" b="1" dirty="0"/>
              <a:t>유럽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미국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pPr lvl="2"/>
            <a:r>
              <a:rPr lang="en-US" altLang="ko-KR" sz="1600" dirty="0">
                <a:solidFill>
                  <a:schemeClr val="tx1"/>
                </a:solidFill>
              </a:rPr>
              <a:t>2021</a:t>
            </a:r>
            <a:r>
              <a:rPr lang="ko-KR" altLang="en-US" sz="1600" dirty="0">
                <a:solidFill>
                  <a:schemeClr val="tx1"/>
                </a:solidFill>
              </a:rPr>
              <a:t>년 미국 특허 </a:t>
            </a:r>
            <a:r>
              <a:rPr lang="en-US" altLang="ko-KR" sz="1600" dirty="0">
                <a:solidFill>
                  <a:schemeClr val="tx1"/>
                </a:solidFill>
              </a:rPr>
              <a:t>US 11,153,534: </a:t>
            </a:r>
            <a:r>
              <a:rPr lang="ko-KR" altLang="en-US" sz="1600" dirty="0">
                <a:solidFill>
                  <a:schemeClr val="tx1"/>
                </a:solidFill>
              </a:rPr>
              <a:t>자동 추적 카메라의 가상 </a:t>
            </a:r>
            <a:r>
              <a:rPr lang="ko-KR" altLang="en-US" sz="1600" dirty="0" err="1">
                <a:solidFill>
                  <a:schemeClr val="tx1"/>
                </a:solidFill>
              </a:rPr>
              <a:t>마스킹</a:t>
            </a:r>
            <a:r>
              <a:rPr lang="ko-KR" altLang="en-US" sz="1600" dirty="0">
                <a:solidFill>
                  <a:schemeClr val="tx1"/>
                </a:solidFill>
              </a:rPr>
              <a:t> 기술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/>
            <a:r>
              <a:rPr lang="ko-KR" altLang="en-US" sz="1600" dirty="0">
                <a:solidFill>
                  <a:schemeClr val="tx1"/>
                </a:solidFill>
              </a:rPr>
              <a:t>이 시스템은 </a:t>
            </a:r>
            <a:r>
              <a:rPr lang="ko-KR" altLang="en-US" sz="1600" dirty="0" err="1">
                <a:solidFill>
                  <a:schemeClr val="tx1"/>
                </a:solidFill>
              </a:rPr>
              <a:t>팬틸트줌</a:t>
            </a:r>
            <a:r>
              <a:rPr lang="en-US" altLang="ko-KR" sz="1600" dirty="0">
                <a:solidFill>
                  <a:schemeClr val="tx1"/>
                </a:solidFill>
              </a:rPr>
              <a:t>(PTZ) </a:t>
            </a:r>
            <a:r>
              <a:rPr lang="ko-KR" altLang="en-US" sz="1600" dirty="0">
                <a:solidFill>
                  <a:schemeClr val="tx1"/>
                </a:solidFill>
              </a:rPr>
              <a:t>카메라로 </a:t>
            </a:r>
            <a:r>
              <a:rPr lang="ko-KR" altLang="en-US" sz="1600" dirty="0">
                <a:solidFill>
                  <a:srgbClr val="FF0000"/>
                </a:solidFill>
              </a:rPr>
              <a:t>움직이는 목표 객체를 추적하면서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사용자가 가상 마스크 영역을 설정한 구역은 추적 대상에서 제외하거나 관심도를 낮춥니다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예를 들어 사생활 보호가 필요한 영역이나 반복적으로 오경보를 일으키는 영역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나무 흔들림 등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가상 마스크로 지정하면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카메라가 해당 구역은 무시하고 중요 영역에서의 객체만 자동추적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7C288-E8CA-473D-9521-00718E2294B6}"/>
              </a:ext>
            </a:extLst>
          </p:cNvPr>
          <p:cNvSpPr txBox="1"/>
          <p:nvPr/>
        </p:nvSpPr>
        <p:spPr>
          <a:xfrm>
            <a:off x="58819" y="6035040"/>
            <a:ext cx="119350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 dirty="0"/>
              <a:t>https://insights.greyb.com/seagatetechnology-patents/</a:t>
            </a:r>
          </a:p>
          <a:p>
            <a:r>
              <a:rPr lang="en-US" altLang="ko-KR" sz="1100" dirty="0"/>
              <a:t>https://patents.justia.com/patent/11153534</a:t>
            </a:r>
          </a:p>
        </p:txBody>
      </p:sp>
    </p:spTree>
    <p:extLst>
      <p:ext uri="{BB962C8B-B14F-4D97-AF65-F5344CB8AC3E}">
        <p14:creationId xmlns:p14="http://schemas.microsoft.com/office/powerpoint/2010/main" val="2512871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국제특허 </a:t>
            </a:r>
            <a:r>
              <a:rPr lang="ko-KR" altLang="en-US" sz="3200" b="1" dirty="0">
                <a:solidFill>
                  <a:schemeClr val="tx1"/>
                </a:solidFill>
              </a:rPr>
              <a:t>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얼굴인식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lvl="1"/>
            <a:r>
              <a:rPr lang="en-US" altLang="ko-KR" sz="1800" b="1" dirty="0"/>
              <a:t>Clearview AI (</a:t>
            </a:r>
            <a:r>
              <a:rPr lang="ko-KR" altLang="en-US" sz="1800" b="1" dirty="0"/>
              <a:t>미국</a:t>
            </a:r>
            <a:r>
              <a:rPr lang="en-US" altLang="ko-KR" sz="1800" b="1" dirty="0"/>
              <a:t>)</a:t>
            </a:r>
          </a:p>
          <a:p>
            <a:pPr lvl="2"/>
            <a:r>
              <a:rPr lang="en-US" altLang="ko-KR" sz="1600" dirty="0">
                <a:solidFill>
                  <a:schemeClr val="tx1"/>
                </a:solidFill>
              </a:rPr>
              <a:t>2022</a:t>
            </a:r>
            <a:r>
              <a:rPr lang="ko-KR" altLang="en-US" sz="1600" dirty="0">
                <a:solidFill>
                  <a:schemeClr val="tx1"/>
                </a:solidFill>
              </a:rPr>
              <a:t>년 미국 특허 </a:t>
            </a:r>
            <a:r>
              <a:rPr lang="en-US" altLang="ko-KR" sz="1600" dirty="0">
                <a:solidFill>
                  <a:schemeClr val="tx1"/>
                </a:solidFill>
              </a:rPr>
              <a:t>US 11,250,266: </a:t>
            </a:r>
            <a:r>
              <a:rPr lang="ko-KR" altLang="en-US" sz="1600" dirty="0">
                <a:solidFill>
                  <a:srgbClr val="FF0000"/>
                </a:solidFill>
              </a:rPr>
              <a:t>공개 인터넷상의 인물 얼굴 데이터를 대규모로 수집</a:t>
            </a:r>
            <a:r>
              <a:rPr lang="en-US" altLang="ko-KR" sz="1600" dirty="0">
                <a:solidFill>
                  <a:srgbClr val="FF0000"/>
                </a:solidFill>
              </a:rPr>
              <a:t>·</a:t>
            </a:r>
            <a:r>
              <a:rPr lang="ko-KR" altLang="en-US" sz="1600" dirty="0">
                <a:solidFill>
                  <a:srgbClr val="FF0000"/>
                </a:solidFill>
              </a:rPr>
              <a:t>매칭하여 실시간으로 개인에 대한 정보를 제공</a:t>
            </a:r>
            <a:r>
              <a:rPr lang="ko-KR" altLang="en-US" sz="1600" dirty="0">
                <a:solidFill>
                  <a:schemeClr val="tx1"/>
                </a:solidFill>
              </a:rPr>
              <a:t>하는 플랫폼에 관한 특허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2"/>
            <a:r>
              <a:rPr lang="en-US" altLang="ko-KR" sz="1600" dirty="0">
                <a:solidFill>
                  <a:schemeClr val="tx1"/>
                </a:solidFill>
              </a:rPr>
              <a:t>Methods for providing information about a person based on facial recognition</a:t>
            </a:r>
          </a:p>
          <a:p>
            <a:pPr lvl="2"/>
            <a:r>
              <a:rPr lang="ko-KR" altLang="en-US" sz="1600" dirty="0">
                <a:solidFill>
                  <a:schemeClr val="tx1"/>
                </a:solidFill>
              </a:rPr>
              <a:t>안면 인식을 통해 실시간으로 사람에 대한 정보를 제공하고 이를 다양한 분야에 활용하는 방법에 관한 공개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en-US" altLang="ko-KR" sz="1800" b="1" dirty="0"/>
              <a:t>Apple (</a:t>
            </a:r>
            <a:r>
              <a:rPr lang="ko-KR" altLang="en-US" sz="1800" b="1" dirty="0"/>
              <a:t>미국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  </a:t>
            </a:r>
            <a:endParaRPr lang="en-US" altLang="ko-KR" sz="1800" b="1" dirty="0"/>
          </a:p>
          <a:p>
            <a:pPr lvl="2"/>
            <a:r>
              <a:rPr lang="en-US" altLang="ko-KR" sz="1600" dirty="0">
                <a:solidFill>
                  <a:schemeClr val="tx1"/>
                </a:solidFill>
              </a:rPr>
              <a:t>2024</a:t>
            </a:r>
            <a:r>
              <a:rPr lang="ko-KR" altLang="en-US" sz="1600" dirty="0">
                <a:solidFill>
                  <a:schemeClr val="tx1"/>
                </a:solidFill>
              </a:rPr>
              <a:t>년 미국 특허 </a:t>
            </a:r>
            <a:r>
              <a:rPr lang="en-US" altLang="ko-KR" sz="1600" dirty="0">
                <a:solidFill>
                  <a:schemeClr val="tx1"/>
                </a:solidFill>
              </a:rPr>
              <a:t>US 12,154,386: </a:t>
            </a:r>
            <a:r>
              <a:rPr lang="ko-KR" altLang="en-US" sz="1600" dirty="0">
                <a:solidFill>
                  <a:srgbClr val="FF0000"/>
                </a:solidFill>
              </a:rPr>
              <a:t>안면인식과 신체 특징 데이터를 결합하여 신원을 식별하는 홈 보안 시스템</a:t>
            </a:r>
            <a:r>
              <a:rPr lang="ko-KR" altLang="en-US" sz="1600" dirty="0">
                <a:solidFill>
                  <a:schemeClr val="tx1"/>
                </a:solidFill>
              </a:rPr>
              <a:t>에 관한 특허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94E44-EF4D-453D-8D88-41353015827D}"/>
              </a:ext>
            </a:extLst>
          </p:cNvPr>
          <p:cNvSpPr txBox="1"/>
          <p:nvPr/>
        </p:nvSpPr>
        <p:spPr>
          <a:xfrm>
            <a:off x="58819" y="6035040"/>
            <a:ext cx="11935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 dirty="0"/>
              <a:t>https://uspto.report/patent/grant/11,250,266#google_vignette`</a:t>
            </a:r>
            <a:br>
              <a:rPr lang="en-US" altLang="ko-KR" sz="1100" dirty="0"/>
            </a:br>
            <a:r>
              <a:rPr lang="en-US" altLang="ko-KR" sz="1100" dirty="0"/>
              <a:t>https://www.cepro.com/security/surveillance-cameras/apple-patent-unveils-security-system-using-facial-recognition-and-body-associated-data/#:~:text=U,recognition alone is not viable</a:t>
            </a:r>
          </a:p>
        </p:txBody>
      </p:sp>
    </p:spTree>
    <p:extLst>
      <p:ext uri="{BB962C8B-B14F-4D97-AF65-F5344CB8AC3E}">
        <p14:creationId xmlns:p14="http://schemas.microsoft.com/office/powerpoint/2010/main" val="4216828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국제특허 </a:t>
            </a:r>
            <a:r>
              <a:rPr lang="ko-KR" altLang="en-US" sz="3200" b="1" dirty="0">
                <a:solidFill>
                  <a:schemeClr val="tx1"/>
                </a:solidFill>
              </a:rPr>
              <a:t>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군중 분석 및 밀집도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lvl="1"/>
            <a:r>
              <a:rPr lang="en-US" altLang="ko-KR" sz="1800" b="1" dirty="0"/>
              <a:t>Motorola Solutions (</a:t>
            </a:r>
            <a:r>
              <a:rPr lang="ko-KR" altLang="en-US" sz="1800" b="1" dirty="0"/>
              <a:t>미국</a:t>
            </a:r>
            <a:r>
              <a:rPr lang="en-US" altLang="ko-KR" sz="1800" b="1" dirty="0"/>
              <a:t>)</a:t>
            </a:r>
          </a:p>
          <a:p>
            <a:pPr lvl="2"/>
            <a:r>
              <a:rPr lang="en-US" altLang="ko-KR" sz="1600" dirty="0">
                <a:solidFill>
                  <a:schemeClr val="tx1"/>
                </a:solidFill>
              </a:rPr>
              <a:t>2025</a:t>
            </a:r>
            <a:r>
              <a:rPr lang="ko-KR" altLang="en-US" sz="1600" dirty="0">
                <a:solidFill>
                  <a:schemeClr val="tx1"/>
                </a:solidFill>
              </a:rPr>
              <a:t>년 미국 특허 </a:t>
            </a:r>
            <a:r>
              <a:rPr lang="en-US" altLang="ko-KR" sz="1600" dirty="0">
                <a:solidFill>
                  <a:schemeClr val="tx1"/>
                </a:solidFill>
              </a:rPr>
              <a:t>US 12,249,151: </a:t>
            </a:r>
            <a:r>
              <a:rPr lang="ko-KR" altLang="en-US" sz="1600" dirty="0">
                <a:solidFill>
                  <a:srgbClr val="FF0000"/>
                </a:solidFill>
              </a:rPr>
              <a:t>군중 속 이상징후를 탐지하는 영상 보안 시스템에 관한 특허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2"/>
            <a:r>
              <a:rPr lang="ko-KR" altLang="en-US" sz="1600" dirty="0">
                <a:solidFill>
                  <a:schemeClr val="tx1"/>
                </a:solidFill>
              </a:rPr>
              <a:t>다수 군중이 보이는 </a:t>
            </a:r>
            <a:r>
              <a:rPr lang="en-US" altLang="ko-KR" sz="1600" dirty="0">
                <a:solidFill>
                  <a:schemeClr val="tx1"/>
                </a:solidFill>
              </a:rPr>
              <a:t>CCTV </a:t>
            </a:r>
            <a:r>
              <a:rPr lang="ko-KR" altLang="en-US" sz="1600" dirty="0">
                <a:solidFill>
                  <a:schemeClr val="tx1"/>
                </a:solidFill>
              </a:rPr>
              <a:t>영상에서 프레임마다 사람 수를 계수하고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시간에 따른 평균치를 히스토그램 통계로 축적해 둠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그 후 현재 시점의 군중 수가 과거 통계에 비해 확률적으로 이례적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임계 이하 확률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으로 낮거나 높으면 이상 군중 상황으로 판단하여 경보를 발생시킴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</a:p>
          <a:p>
            <a:pPr lvl="1"/>
            <a:r>
              <a:rPr lang="en-US" altLang="ko-KR" sz="1800" b="1" dirty="0"/>
              <a:t>Hikvision (</a:t>
            </a:r>
            <a:r>
              <a:rPr lang="ko-KR" altLang="en-US" sz="1800" b="1" dirty="0"/>
              <a:t>중국</a:t>
            </a:r>
            <a:r>
              <a:rPr lang="en-US" altLang="ko-KR" sz="1800" b="1" dirty="0"/>
              <a:t>)</a:t>
            </a:r>
          </a:p>
          <a:p>
            <a:pPr lvl="2"/>
            <a:r>
              <a:rPr lang="en-US" altLang="ko-KR" sz="1600" dirty="0">
                <a:solidFill>
                  <a:schemeClr val="tx1"/>
                </a:solidFill>
              </a:rPr>
              <a:t>2025</a:t>
            </a:r>
            <a:r>
              <a:rPr lang="ko-KR" altLang="en-US" sz="1600" dirty="0">
                <a:solidFill>
                  <a:schemeClr val="tx1"/>
                </a:solidFill>
              </a:rPr>
              <a:t>년 미국 특허 </a:t>
            </a:r>
            <a:r>
              <a:rPr lang="en-US" altLang="ko-KR" sz="1600" dirty="0">
                <a:solidFill>
                  <a:schemeClr val="tx1"/>
                </a:solidFill>
              </a:rPr>
              <a:t>US 12,190,479: </a:t>
            </a:r>
            <a:r>
              <a:rPr lang="ko-KR" altLang="en-US" sz="1600" dirty="0">
                <a:solidFill>
                  <a:srgbClr val="FF0000"/>
                </a:solidFill>
              </a:rPr>
              <a:t>멀티노출 이미지 융합을 통한</a:t>
            </a:r>
            <a:r>
              <a:rPr lang="ko-KR" altLang="en-US" sz="1600" dirty="0">
                <a:solidFill>
                  <a:schemeClr val="tx1"/>
                </a:solidFill>
              </a:rPr>
              <a:t> 저조도 고화질 촬영 기술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이미지 센서가 여러 노출로 촬영한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차</a:t>
            </a:r>
            <a:r>
              <a:rPr lang="en-US" altLang="ko-KR" sz="1600" dirty="0">
                <a:solidFill>
                  <a:schemeClr val="tx1"/>
                </a:solidFill>
              </a:rPr>
              <a:t>/2</a:t>
            </a:r>
            <a:r>
              <a:rPr lang="ko-KR" altLang="en-US" sz="1600" dirty="0">
                <a:solidFill>
                  <a:schemeClr val="tx1"/>
                </a:solidFill>
              </a:rPr>
              <a:t>차 영상 신호를 생성하고</a:t>
            </a:r>
            <a:r>
              <a:rPr lang="en-US" altLang="ko-KR" sz="1600" dirty="0">
                <a:solidFill>
                  <a:schemeClr val="tx1"/>
                </a:solidFill>
              </a:rPr>
              <a:t>, IR(</a:t>
            </a:r>
            <a:r>
              <a:rPr lang="ko-KR" altLang="en-US" sz="1600" dirty="0">
                <a:solidFill>
                  <a:schemeClr val="tx1"/>
                </a:solidFill>
              </a:rPr>
              <a:t>적외선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보조광을 비춰 부족한 밝기를 보완함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이후 이미지 처리 유닛이 두 신호를 융합하여 하나의 </a:t>
            </a:r>
            <a:r>
              <a:rPr lang="ko-KR" altLang="en-US" sz="1600" dirty="0">
                <a:solidFill>
                  <a:srgbClr val="FF0000"/>
                </a:solidFill>
              </a:rPr>
              <a:t>고품질 영상</a:t>
            </a:r>
            <a:r>
              <a:rPr lang="ko-KR" altLang="en-US" sz="1600" dirty="0">
                <a:solidFill>
                  <a:schemeClr val="tx1"/>
                </a:solidFill>
              </a:rPr>
              <a:t>을 얻음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 기술로 밝기가 낮은 환경이나 역광에서도 선명한 감시 영상을 확보할 수 있음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47ACD-7A88-484D-A9B9-E380D4047464}"/>
              </a:ext>
            </a:extLst>
          </p:cNvPr>
          <p:cNvSpPr txBox="1"/>
          <p:nvPr/>
        </p:nvSpPr>
        <p:spPr>
          <a:xfrm>
            <a:off x="58819" y="6035040"/>
            <a:ext cx="119350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 dirty="0"/>
              <a:t>https://patentsgazette.uspto.gov/week10/OG/html/1532-2/US12249151-20250311.html</a:t>
            </a:r>
          </a:p>
          <a:p>
            <a:r>
              <a:rPr lang="en-US" altLang="ko-KR" sz="1100" dirty="0"/>
              <a:t>https://patentsgazette.uspto.gov/week01/OG/patentee/alphaF_Utility.html</a:t>
            </a:r>
          </a:p>
        </p:txBody>
      </p:sp>
    </p:spTree>
    <p:extLst>
      <p:ext uri="{BB962C8B-B14F-4D97-AF65-F5344CB8AC3E}">
        <p14:creationId xmlns:p14="http://schemas.microsoft.com/office/powerpoint/2010/main" val="3524831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국제특허 </a:t>
            </a:r>
            <a:r>
              <a:rPr lang="ko-KR" altLang="en-US" sz="3200" b="1" dirty="0">
                <a:solidFill>
                  <a:schemeClr val="tx1"/>
                </a:solidFill>
              </a:rPr>
              <a:t>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6"/>
            <a:ext cx="11658600" cy="4986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LLM/</a:t>
            </a:r>
            <a:r>
              <a:rPr lang="ko-KR" altLang="en-US" sz="2000" b="1" dirty="0" err="1">
                <a:solidFill>
                  <a:schemeClr val="tx1"/>
                </a:solidFill>
              </a:rPr>
              <a:t>제로샷</a:t>
            </a:r>
            <a:r>
              <a:rPr lang="en-US" altLang="ko-KR" sz="2000" b="1" dirty="0">
                <a:solidFill>
                  <a:schemeClr val="tx1"/>
                </a:solidFill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</a:rPr>
              <a:t>파운데이션 모델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US" altLang="ko-KR" sz="1600" b="1" dirty="0"/>
              <a:t>HRL </a:t>
            </a:r>
            <a:r>
              <a:rPr lang="ko-KR" altLang="en-US" sz="1600" b="1" dirty="0"/>
              <a:t>랩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미국</a:t>
            </a:r>
            <a:r>
              <a:rPr lang="en-US" altLang="ko-KR" sz="1600" b="1" dirty="0"/>
              <a:t>)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 dirty="0"/>
              <a:t>     - 2021</a:t>
            </a:r>
            <a:r>
              <a:rPr lang="ko-KR" altLang="en-US" sz="1600" dirty="0"/>
              <a:t>년 미국 특허 </a:t>
            </a:r>
            <a:r>
              <a:rPr lang="en-US" altLang="ko-KR" sz="1600" dirty="0"/>
              <a:t>US 10,908,616: “Attribute aware zero-shot machine vision system via joint”</a:t>
            </a:r>
          </a:p>
          <a:p>
            <a:pPr marL="803275" lvl="2" indent="0">
              <a:lnSpc>
                <a:spcPct val="16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 err="1">
                <a:solidFill>
                  <a:srgbClr val="FF0000"/>
                </a:solidFill>
              </a:rPr>
              <a:t>제로샷</a:t>
            </a:r>
            <a:r>
              <a:rPr lang="en-US" altLang="ko-KR" sz="1400" dirty="0">
                <a:solidFill>
                  <a:srgbClr val="FF0000"/>
                </a:solidFill>
              </a:rPr>
              <a:t>(Zero-shot) </a:t>
            </a:r>
            <a:r>
              <a:rPr lang="ko-KR" altLang="en-US" sz="1400" dirty="0">
                <a:solidFill>
                  <a:srgbClr val="FF0000"/>
                </a:solidFill>
              </a:rPr>
              <a:t>학습 기반 </a:t>
            </a:r>
            <a:r>
              <a:rPr lang="ko-KR" altLang="en-US" sz="1400" dirty="0" err="1">
                <a:solidFill>
                  <a:srgbClr val="FF0000"/>
                </a:solidFill>
              </a:rPr>
              <a:t>머신비전</a:t>
            </a:r>
            <a:r>
              <a:rPr lang="ko-KR" altLang="en-US" sz="1400" dirty="0">
                <a:solidFill>
                  <a:srgbClr val="FF0000"/>
                </a:solidFill>
              </a:rPr>
              <a:t> 시스템을 제안한 특허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803275" lvl="2" indent="0">
              <a:lnSpc>
                <a:spcPct val="16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- CCTV </a:t>
            </a:r>
            <a:r>
              <a:rPr lang="ko-KR" altLang="en-US" sz="1400" dirty="0">
                <a:solidFill>
                  <a:schemeClr val="tx1"/>
                </a:solidFill>
              </a:rPr>
              <a:t>환경에서 새로운 무기류 감지나 특이 물체 포착 등에 응용 가능하며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제로샷</a:t>
            </a:r>
            <a:r>
              <a:rPr lang="ko-KR" altLang="en-US" sz="1400" dirty="0">
                <a:solidFill>
                  <a:schemeClr val="tx1"/>
                </a:solidFill>
              </a:rPr>
              <a:t> 객체 검출의 선구적 권리를 확보한 사례</a:t>
            </a:r>
            <a:r>
              <a:rPr lang="en-US" altLang="ko-KR" sz="1400" dirty="0">
                <a:solidFill>
                  <a:schemeClr val="tx1"/>
                </a:solidFill>
              </a:rPr>
              <a:t>	</a:t>
            </a:r>
          </a:p>
          <a:p>
            <a:pPr lvl="1">
              <a:lnSpc>
                <a:spcPct val="160000"/>
              </a:lnSpc>
            </a:pPr>
            <a:r>
              <a:rPr lang="en-US" altLang="ko-KR" sz="1600" b="1" dirty="0"/>
              <a:t>IBM(</a:t>
            </a:r>
            <a:r>
              <a:rPr lang="ko-KR" altLang="en-US" sz="1600" b="1" dirty="0"/>
              <a:t>미국</a:t>
            </a:r>
            <a:r>
              <a:rPr lang="en-US" altLang="ko-KR" sz="1600" b="1" dirty="0"/>
              <a:t>)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 b="1" dirty="0"/>
              <a:t>      </a:t>
            </a:r>
            <a:r>
              <a:rPr lang="en-US" altLang="ko-KR" sz="1600" dirty="0"/>
              <a:t>- 2024</a:t>
            </a:r>
            <a:r>
              <a:rPr lang="ko-KR" altLang="en-US" sz="1600" dirty="0"/>
              <a:t>년 미국 특허 </a:t>
            </a:r>
            <a:r>
              <a:rPr lang="en-US" altLang="ko-KR" sz="1600" dirty="0"/>
              <a:t>US 12,175,384: “Neural-symbolic action transformers for video question answering”</a:t>
            </a:r>
          </a:p>
          <a:p>
            <a:pPr marL="803275" lvl="2" indent="0">
              <a:lnSpc>
                <a:spcPct val="16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</a:rPr>
              <a:t>영상 질의응답</a:t>
            </a:r>
            <a:r>
              <a:rPr lang="en-US" altLang="ko-KR" sz="1400" dirty="0">
                <a:solidFill>
                  <a:srgbClr val="FF0000"/>
                </a:solidFill>
              </a:rPr>
              <a:t>(VQA) </a:t>
            </a:r>
            <a:r>
              <a:rPr lang="ko-KR" altLang="en-US" sz="1400" dirty="0">
                <a:solidFill>
                  <a:srgbClr val="FF0000"/>
                </a:solidFill>
              </a:rPr>
              <a:t>시스템으로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동영상을 상황 데이터 구조로 변환한 후 질문을 실행 프로그램으로 변환하여 답을 도출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60000"/>
              </a:lnSpc>
            </a:pPr>
            <a:r>
              <a:rPr lang="ko-KR" altLang="en-US" sz="1800" b="1" dirty="0" err="1"/>
              <a:t>마크애니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한국</a:t>
            </a:r>
            <a:r>
              <a:rPr lang="en-US" altLang="ko-KR" sz="1800" b="1" dirty="0"/>
              <a:t>)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800" dirty="0"/>
              <a:t>      - 2025</a:t>
            </a:r>
            <a:r>
              <a:rPr lang="ko-KR" altLang="en-US" sz="1800" dirty="0"/>
              <a:t>년 미국 공개특허 </a:t>
            </a:r>
            <a:r>
              <a:rPr lang="en-US" altLang="ko-KR" sz="1800" dirty="0"/>
              <a:t>US 20250078461A1: “Image classification method and apparatus Based on vision-language model 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800" dirty="0"/>
              <a:t>        using decision graph”</a:t>
            </a:r>
            <a:br>
              <a:rPr lang="en-US" altLang="ko-KR" sz="1800" dirty="0"/>
            </a:br>
            <a:r>
              <a:rPr lang="en-US" altLang="ko-KR" sz="1800" dirty="0"/>
              <a:t>      </a:t>
            </a:r>
            <a:r>
              <a:rPr lang="en-US" altLang="ko-KR" sz="1400" dirty="0">
                <a:latin typeface="+mn-lt"/>
                <a:cs typeface="+mn-cs"/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cs typeface="+mn-cs"/>
              </a:rPr>
              <a:t>비전</a:t>
            </a:r>
            <a:r>
              <a:rPr lang="en-US" altLang="ko-KR" sz="1400" dirty="0">
                <a:solidFill>
                  <a:srgbClr val="FF0000"/>
                </a:solidFill>
                <a:latin typeface="+mn-lt"/>
                <a:cs typeface="+mn-cs"/>
              </a:rPr>
              <a:t>-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cs typeface="+mn-cs"/>
              </a:rPr>
              <a:t>언어 모델</a:t>
            </a:r>
            <a:r>
              <a:rPr lang="en-US" altLang="ko-KR" sz="1400" dirty="0">
                <a:solidFill>
                  <a:srgbClr val="FF0000"/>
                </a:solidFill>
                <a:latin typeface="+mn-lt"/>
                <a:cs typeface="+mn-cs"/>
              </a:rPr>
              <a:t>(VLM)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cs typeface="+mn-cs"/>
              </a:rPr>
              <a:t>을 </a:t>
            </a:r>
            <a:r>
              <a:rPr lang="ko-KR" altLang="en-US" sz="1400" dirty="0" err="1">
                <a:solidFill>
                  <a:srgbClr val="FF0000"/>
                </a:solidFill>
                <a:latin typeface="+mn-lt"/>
                <a:cs typeface="+mn-cs"/>
              </a:rPr>
              <a:t>호라용한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cs typeface="+mn-cs"/>
              </a:rPr>
              <a:t> 지능형 </a:t>
            </a:r>
            <a:r>
              <a:rPr lang="en-US" altLang="ko-KR" sz="1400" dirty="0">
                <a:solidFill>
                  <a:srgbClr val="FF0000"/>
                </a:solidFill>
                <a:latin typeface="+mn-lt"/>
                <a:cs typeface="+mn-cs"/>
              </a:rPr>
              <a:t>CCTV </a:t>
            </a:r>
            <a:r>
              <a:rPr lang="ko-KR" altLang="en-US" sz="1400" dirty="0">
                <a:solidFill>
                  <a:srgbClr val="FF0000"/>
                </a:solidFill>
                <a:latin typeface="+mn-lt"/>
                <a:cs typeface="+mn-cs"/>
              </a:rPr>
              <a:t>영상 분류 및 검색 기술 제시</a:t>
            </a:r>
            <a:endParaRPr lang="en-US" altLang="ko-KR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803275" lvl="2" indent="0">
              <a:lnSpc>
                <a:spcPct val="16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 -</a:t>
            </a:r>
            <a:r>
              <a:rPr lang="ko-KR" altLang="en-US" sz="1400" dirty="0">
                <a:solidFill>
                  <a:schemeClr val="tx1"/>
                </a:solidFill>
              </a:rPr>
              <a:t> 대형 언어모델을 기반으로 한 </a:t>
            </a:r>
            <a:r>
              <a:rPr lang="en-US" altLang="ko-KR" sz="1400" dirty="0">
                <a:solidFill>
                  <a:schemeClr val="tx1"/>
                </a:solidFill>
              </a:rPr>
              <a:t>VQA </a:t>
            </a:r>
            <a:r>
              <a:rPr lang="ko-KR" altLang="en-US" sz="1400" dirty="0">
                <a:solidFill>
                  <a:schemeClr val="tx1"/>
                </a:solidFill>
              </a:rPr>
              <a:t>인공지능</a:t>
            </a:r>
            <a:r>
              <a:rPr lang="en-US" altLang="ko-KR" sz="1400" dirty="0">
                <a:solidFill>
                  <a:schemeClr val="tx1"/>
                </a:solidFill>
              </a:rPr>
              <a:t>(130)</a:t>
            </a:r>
            <a:r>
              <a:rPr lang="ko-KR" altLang="en-US" sz="1400" dirty="0">
                <a:solidFill>
                  <a:schemeClr val="tx1"/>
                </a:solidFill>
              </a:rPr>
              <a:t> 모듈이 자연어 프롬프트를 </a:t>
            </a:r>
            <a:r>
              <a:rPr lang="ko-KR" altLang="en-US" sz="1400" dirty="0" err="1">
                <a:solidFill>
                  <a:schemeClr val="tx1"/>
                </a:solidFill>
              </a:rPr>
              <a:t>입력받아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그 문장에서 원하는 분류 항목을 </a:t>
            </a:r>
            <a:r>
              <a:rPr lang="ko-KR" altLang="en-US" sz="1400" dirty="0" err="1">
                <a:solidFill>
                  <a:schemeClr val="tx1"/>
                </a:solidFill>
              </a:rPr>
              <a:t>파싱한</a:t>
            </a:r>
            <a:r>
              <a:rPr lang="ko-KR" altLang="en-US" sz="1400" dirty="0">
                <a:solidFill>
                  <a:schemeClr val="tx1"/>
                </a:solidFill>
              </a:rPr>
              <a:t> 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3275" lvl="2" indent="0">
              <a:lnSpc>
                <a:spcPct val="160000"/>
              </a:lnSpc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   결정 그래프를 따라 계층적으로 분류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검색을 수행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47ACD-7A88-484D-A9B9-E380D4047464}"/>
              </a:ext>
            </a:extLst>
          </p:cNvPr>
          <p:cNvSpPr txBox="1"/>
          <p:nvPr/>
        </p:nvSpPr>
        <p:spPr>
          <a:xfrm>
            <a:off x="58819" y="6213790"/>
            <a:ext cx="119350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 dirty="0"/>
              <a:t>https://patentsgazette.uspto.gov/week10/OG/html/1532-2/US12249151-20250311.html</a:t>
            </a:r>
          </a:p>
          <a:p>
            <a:r>
              <a:rPr lang="en-US" altLang="ko-KR" sz="1100" dirty="0"/>
              <a:t>https://patentsgazette.uspto.gov/week01/OG/patentee/alphaF_Utility.html</a:t>
            </a:r>
          </a:p>
        </p:txBody>
      </p:sp>
    </p:spTree>
    <p:extLst>
      <p:ext uri="{BB962C8B-B14F-4D97-AF65-F5344CB8AC3E}">
        <p14:creationId xmlns:p14="http://schemas.microsoft.com/office/powerpoint/2010/main" val="960508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국제특허 </a:t>
            </a:r>
            <a:r>
              <a:rPr lang="ko-KR" altLang="en-US" sz="3200" b="1" dirty="0">
                <a:solidFill>
                  <a:schemeClr val="tx1"/>
                </a:solidFill>
              </a:rPr>
              <a:t>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6"/>
            <a:ext cx="11658600" cy="4986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LLM/</a:t>
            </a:r>
            <a:r>
              <a:rPr lang="ko-KR" altLang="en-US" sz="2000" b="1" dirty="0" err="1">
                <a:solidFill>
                  <a:schemeClr val="tx1"/>
                </a:solidFill>
              </a:rPr>
              <a:t>제로샷</a:t>
            </a:r>
            <a:r>
              <a:rPr lang="en-US" altLang="ko-KR" sz="2000" b="1" dirty="0">
                <a:solidFill>
                  <a:schemeClr val="tx1"/>
                </a:solidFill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</a:rPr>
              <a:t>파운데이션 모델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lvl="1">
              <a:lnSpc>
                <a:spcPct val="160000"/>
              </a:lnSpc>
            </a:pPr>
            <a:r>
              <a:rPr lang="ko-KR" altLang="en-US" sz="1600" b="1" dirty="0"/>
              <a:t>구글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미국</a:t>
            </a:r>
            <a:r>
              <a:rPr lang="en-US" altLang="ko-KR" sz="1600" b="1" dirty="0"/>
              <a:t>)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 dirty="0"/>
              <a:t>      - 2024</a:t>
            </a:r>
            <a:r>
              <a:rPr lang="ko-KR" altLang="en-US" sz="1600" dirty="0"/>
              <a:t>년 공개 미국 특허 </a:t>
            </a:r>
            <a:r>
              <a:rPr lang="en-US" altLang="ko-KR" sz="1600" dirty="0"/>
              <a:t>US2024/0282131A1: “Zero-Shot Prompt </a:t>
            </a:r>
            <a:r>
              <a:rPr lang="en-US" altLang="ko-KR" sz="1600" dirty="0" err="1"/>
              <a:t>Ensembling</a:t>
            </a:r>
            <a:r>
              <a:rPr lang="en-US" altLang="ko-KR" sz="1600" dirty="0"/>
              <a:t> for Zero-Shot Classification with    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 dirty="0"/>
              <a:t>        Text-Image Models”</a:t>
            </a:r>
          </a:p>
          <a:p>
            <a:pPr marL="803275" lvl="2" indent="0">
              <a:lnSpc>
                <a:spcPct val="16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-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대규모 텍스트</a:t>
            </a:r>
            <a:r>
              <a:rPr lang="en-US" altLang="ko-KR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-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이미지 모델</a:t>
            </a:r>
            <a:r>
              <a:rPr lang="en-US" altLang="ko-KR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(CLIP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등</a:t>
            </a:r>
            <a:r>
              <a:rPr lang="en-US" altLang="ko-KR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)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을 활용하여 프롬프트 기반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Zero-Shot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이미지 분류 성능을 높이는 방법</a:t>
            </a:r>
            <a:endParaRPr lang="en-US" altLang="ko-KR" sz="1600" dirty="0">
              <a:solidFill>
                <a:srgbClr val="FF0000"/>
              </a:solidFill>
              <a:latin typeface="+mn-ea"/>
              <a:cs typeface="KoPubWorldDotum Light" panose="00000300000000000000" pitchFamily="2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sz="1600" b="1" dirty="0" err="1"/>
              <a:t>OpenAI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미국</a:t>
            </a:r>
            <a:r>
              <a:rPr lang="en-US" altLang="ko-KR" sz="1600" b="1" dirty="0"/>
              <a:t>)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 dirty="0"/>
              <a:t>      - 2024</a:t>
            </a:r>
            <a:r>
              <a:rPr lang="ko-KR" altLang="en-US" sz="1600" dirty="0"/>
              <a:t>년 공개 미국 특허 </a:t>
            </a:r>
            <a:r>
              <a:rPr lang="en-US" altLang="ko-KR" sz="1600" dirty="0"/>
              <a:t>US 11,922,550: “Systems and methods for hierarchical text-conditional image generation”</a:t>
            </a:r>
          </a:p>
          <a:p>
            <a:pPr marL="803275" lvl="2" indent="0">
              <a:lnSpc>
                <a:spcPct val="16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cs typeface="KoPubWorldDotum Light" panose="00000300000000000000" pitchFamily="2" charset="-127"/>
              </a:rPr>
              <a:t>-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멀티스테이지 텍스트</a:t>
            </a:r>
            <a:r>
              <a:rPr lang="en-US" altLang="ko-KR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-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투</a:t>
            </a:r>
            <a:r>
              <a:rPr lang="en-US" altLang="ko-KR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-</a:t>
            </a:r>
            <a:r>
              <a:rPr lang="ko-KR" altLang="en-US" sz="1600" dirty="0">
                <a:solidFill>
                  <a:srgbClr val="FF0000"/>
                </a:solidFill>
                <a:latin typeface="+mn-ea"/>
                <a:cs typeface="KoPubWorldDotum Light" panose="00000300000000000000" pitchFamily="2" charset="-127"/>
              </a:rPr>
              <a:t>이미지 생성 방법</a:t>
            </a:r>
            <a:endParaRPr lang="en-US" altLang="ko-KR" sz="1600" dirty="0">
              <a:solidFill>
                <a:srgbClr val="FF0000"/>
              </a:solidFill>
              <a:latin typeface="+mn-ea"/>
              <a:cs typeface="KoPubWorldDotum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47ACD-7A88-484D-A9B9-E380D4047464}"/>
              </a:ext>
            </a:extLst>
          </p:cNvPr>
          <p:cNvSpPr txBox="1"/>
          <p:nvPr/>
        </p:nvSpPr>
        <p:spPr>
          <a:xfrm>
            <a:off x="58819" y="6035040"/>
            <a:ext cx="119350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 dirty="0"/>
              <a:t>https://patentsgazette.uspto.gov/week10/OG/html/1532-2/US12249151-20250311.html</a:t>
            </a:r>
          </a:p>
          <a:p>
            <a:r>
              <a:rPr lang="en-US" altLang="ko-KR" sz="1100" dirty="0"/>
              <a:t>https://patentsgazette.uspto.gov/week01/OG/patentee/alphaF_Utility.html</a:t>
            </a:r>
          </a:p>
        </p:txBody>
      </p:sp>
    </p:spTree>
    <p:extLst>
      <p:ext uri="{BB962C8B-B14F-4D97-AF65-F5344CB8AC3E}">
        <p14:creationId xmlns:p14="http://schemas.microsoft.com/office/powerpoint/2010/main" val="4221965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지능형 </a:t>
            </a:r>
            <a:r>
              <a:rPr lang="en-US" altLang="ko-KR" sz="3200" b="1" dirty="0">
                <a:solidFill>
                  <a:schemeClr val="tx1"/>
                </a:solidFill>
              </a:rPr>
              <a:t>CCTV </a:t>
            </a:r>
            <a:r>
              <a:rPr lang="ko-KR" altLang="en-US" sz="3200" b="1" dirty="0">
                <a:solidFill>
                  <a:schemeClr val="tx1"/>
                </a:solidFill>
              </a:rPr>
              <a:t>국제특허 동향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235514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국제 출원 추이 및 특성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지능형 </a:t>
            </a:r>
            <a:r>
              <a:rPr lang="en-US" altLang="ko-KR" sz="2000" dirty="0">
                <a:solidFill>
                  <a:schemeClr val="tx1"/>
                </a:solidFill>
              </a:rPr>
              <a:t>CCTV </a:t>
            </a:r>
            <a:r>
              <a:rPr lang="ko-KR" altLang="en-US" sz="2000" dirty="0">
                <a:solidFill>
                  <a:schemeClr val="tx1"/>
                </a:solidFill>
              </a:rPr>
              <a:t>관련 국제 특허 출원은 </a:t>
            </a:r>
            <a:r>
              <a:rPr lang="en-US" altLang="ko-KR" sz="2000" dirty="0">
                <a:solidFill>
                  <a:srgbClr val="FF0000"/>
                </a:solidFill>
              </a:rPr>
              <a:t>2011</a:t>
            </a:r>
            <a:r>
              <a:rPr lang="ko-KR" altLang="en-US" sz="2000" dirty="0">
                <a:solidFill>
                  <a:srgbClr val="FF0000"/>
                </a:solidFill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</a:rPr>
              <a:t>6</a:t>
            </a:r>
            <a:r>
              <a:rPr lang="ko-KR" altLang="en-US" sz="2000" dirty="0">
                <a:solidFill>
                  <a:srgbClr val="FF0000"/>
                </a:solidFill>
              </a:rPr>
              <a:t>건에서 </a:t>
            </a:r>
            <a:r>
              <a:rPr lang="en-US" altLang="ko-KR" sz="2000" dirty="0">
                <a:solidFill>
                  <a:srgbClr val="FF0000"/>
                </a:solidFill>
              </a:rPr>
              <a:t>2022</a:t>
            </a:r>
            <a:r>
              <a:rPr lang="ko-KR" altLang="en-US" sz="2000" dirty="0">
                <a:solidFill>
                  <a:srgbClr val="FF0000"/>
                </a:solidFill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</a:rPr>
              <a:t>264</a:t>
            </a:r>
            <a:r>
              <a:rPr lang="ko-KR" altLang="en-US" sz="2000" dirty="0">
                <a:solidFill>
                  <a:srgbClr val="FF0000"/>
                </a:solidFill>
              </a:rPr>
              <a:t>건으로 </a:t>
            </a:r>
            <a:r>
              <a:rPr lang="en-US" altLang="ko-KR" sz="2000" dirty="0">
                <a:solidFill>
                  <a:srgbClr val="FF0000"/>
                </a:solidFill>
              </a:rPr>
              <a:t>10</a:t>
            </a:r>
            <a:r>
              <a:rPr lang="ko-KR" altLang="en-US" sz="2000" dirty="0">
                <a:solidFill>
                  <a:srgbClr val="FF0000"/>
                </a:solidFill>
              </a:rPr>
              <a:t>년간 </a:t>
            </a:r>
            <a:r>
              <a:rPr lang="en-US" altLang="ko-KR" sz="2000" dirty="0">
                <a:solidFill>
                  <a:srgbClr val="FF0000"/>
                </a:solidFill>
              </a:rPr>
              <a:t>44</a:t>
            </a:r>
            <a:r>
              <a:rPr lang="ko-KR" altLang="en-US" sz="2000" dirty="0">
                <a:solidFill>
                  <a:srgbClr val="FF0000"/>
                </a:solidFill>
              </a:rPr>
              <a:t>배 증가했음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딥러닝</a:t>
            </a:r>
            <a:r>
              <a:rPr lang="ko-KR" altLang="en-US" sz="1600" dirty="0">
                <a:solidFill>
                  <a:schemeClr val="tx1"/>
                </a:solidFill>
              </a:rPr>
              <a:t> 알고리즘의 상용화</a:t>
            </a:r>
            <a:r>
              <a:rPr lang="en-US" altLang="ko-KR" sz="1600" dirty="0">
                <a:solidFill>
                  <a:schemeClr val="tx1"/>
                </a:solidFill>
              </a:rPr>
              <a:t>(2015</a:t>
            </a:r>
            <a:r>
              <a:rPr lang="ko-KR" altLang="en-US" sz="1600" dirty="0">
                <a:solidFill>
                  <a:schemeClr val="tx1"/>
                </a:solidFill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</a:rPr>
              <a:t>) 5G</a:t>
            </a:r>
            <a:r>
              <a:rPr lang="ko-KR" altLang="en-US" sz="1600" dirty="0">
                <a:solidFill>
                  <a:schemeClr val="tx1"/>
                </a:solidFill>
              </a:rPr>
              <a:t>네트워크 보급</a:t>
            </a:r>
            <a:r>
              <a:rPr lang="en-US" altLang="ko-KR" sz="1600" dirty="0">
                <a:solidFill>
                  <a:schemeClr val="tx1"/>
                </a:solidFill>
              </a:rPr>
              <a:t>(2019</a:t>
            </a:r>
            <a:r>
              <a:rPr lang="ko-KR" altLang="en-US" sz="1600" dirty="0">
                <a:solidFill>
                  <a:schemeClr val="tx1"/>
                </a:solidFill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이 기술발전을 가속화한 결과로 해석됨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2023</a:t>
            </a:r>
            <a:r>
              <a:rPr lang="ko-KR" altLang="en-US" sz="2000" dirty="0"/>
              <a:t>년 기준 시장규모는 </a:t>
            </a:r>
            <a:r>
              <a:rPr lang="en-US" altLang="ko-KR" sz="2000" dirty="0"/>
              <a:t>198</a:t>
            </a:r>
            <a:r>
              <a:rPr lang="ko-KR" altLang="en-US" sz="2000" dirty="0"/>
              <a:t>억달러에서 </a:t>
            </a:r>
            <a:r>
              <a:rPr lang="en-US" altLang="ko-KR" sz="2000" dirty="0">
                <a:solidFill>
                  <a:srgbClr val="FF0000"/>
                </a:solidFill>
              </a:rPr>
              <a:t>2032</a:t>
            </a:r>
            <a:r>
              <a:rPr lang="ko-KR" altLang="en-US" sz="2000" dirty="0">
                <a:solidFill>
                  <a:srgbClr val="FF0000"/>
                </a:solidFill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</a:rPr>
              <a:t>707</a:t>
            </a:r>
            <a:r>
              <a:rPr lang="ko-KR" altLang="en-US" sz="2000" dirty="0">
                <a:solidFill>
                  <a:srgbClr val="FF0000"/>
                </a:solidFill>
              </a:rPr>
              <a:t>억 달러로 확대될 전망</a:t>
            </a:r>
            <a:r>
              <a:rPr lang="ko-KR" altLang="en-US" sz="2000" dirty="0"/>
              <a:t>이며</a:t>
            </a:r>
            <a:r>
              <a:rPr lang="en-US" altLang="ko-KR" sz="2000" dirty="0"/>
              <a:t>, </a:t>
            </a:r>
            <a:r>
              <a:rPr lang="ko-KR" altLang="en-US" sz="2000" dirty="0"/>
              <a:t>연평균 성장률 </a:t>
            </a:r>
            <a:r>
              <a:rPr lang="en-US" altLang="ko-KR" sz="2000" dirty="0"/>
              <a:t>15.12% </a:t>
            </a:r>
            <a:r>
              <a:rPr lang="ko-KR" altLang="en-US" sz="2000" dirty="0" err="1"/>
              <a:t>보일것으로</a:t>
            </a:r>
            <a:r>
              <a:rPr lang="ko-KR" altLang="en-US" sz="2000" dirty="0"/>
              <a:t> 예상됨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2020</a:t>
            </a:r>
            <a:r>
              <a:rPr lang="ko-KR" altLang="en-US" sz="2000" dirty="0"/>
              <a:t>년 기준 국가별 출원 비중은 한국</a:t>
            </a:r>
            <a:r>
              <a:rPr lang="en-US" altLang="ko-KR" sz="2000" dirty="0"/>
              <a:t>(25.4%), </a:t>
            </a:r>
            <a:r>
              <a:rPr lang="ko-KR" altLang="en-US" sz="2000" dirty="0"/>
              <a:t>중국</a:t>
            </a:r>
            <a:r>
              <a:rPr lang="en-US" altLang="ko-KR" sz="2000" dirty="0"/>
              <a:t>(18%), </a:t>
            </a:r>
            <a:r>
              <a:rPr lang="ko-KR" altLang="en-US" sz="2000" dirty="0"/>
              <a:t>일본</a:t>
            </a:r>
            <a:r>
              <a:rPr lang="en-US" altLang="ko-KR" sz="2000" dirty="0"/>
              <a:t>(17.5%), </a:t>
            </a:r>
            <a:r>
              <a:rPr lang="ko-KR" altLang="en-US" sz="2000" dirty="0"/>
              <a:t>미국</a:t>
            </a:r>
            <a:r>
              <a:rPr lang="en-US" altLang="ko-KR" sz="2000" dirty="0"/>
              <a:t>(17%) </a:t>
            </a:r>
            <a:r>
              <a:rPr lang="ko-KR" altLang="en-US" sz="2000" dirty="0"/>
              <a:t>순으로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아시아 </a:t>
            </a:r>
            <a:r>
              <a:rPr lang="en-US" altLang="ko-KR" sz="2000" dirty="0">
                <a:solidFill>
                  <a:srgbClr val="FF0000"/>
                </a:solidFill>
              </a:rPr>
              <a:t>3</a:t>
            </a:r>
            <a:r>
              <a:rPr lang="ko-KR" altLang="en-US" sz="2000" dirty="0">
                <a:solidFill>
                  <a:srgbClr val="FF0000"/>
                </a:solidFill>
              </a:rPr>
              <a:t>국이 전체의 </a:t>
            </a:r>
            <a:r>
              <a:rPr lang="en-US" altLang="ko-KR" sz="2000" dirty="0">
                <a:solidFill>
                  <a:srgbClr val="FF0000"/>
                </a:solidFill>
              </a:rPr>
              <a:t>60% </a:t>
            </a:r>
            <a:r>
              <a:rPr lang="ko-KR" altLang="en-US" sz="2000" dirty="0">
                <a:solidFill>
                  <a:srgbClr val="FF0000"/>
                </a:solidFill>
              </a:rPr>
              <a:t>이상을 </a:t>
            </a:r>
            <a:r>
              <a:rPr lang="ko-KR" altLang="en-US" sz="2000" dirty="0"/>
              <a:t>차지함</a:t>
            </a:r>
            <a:r>
              <a:rPr lang="en-US" altLang="ko-KR" sz="2000" dirty="0"/>
              <a:t>. </a:t>
            </a:r>
          </a:p>
          <a:p>
            <a:pPr marL="803275" lvl="2" indent="0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803275" lvl="2" indent="0">
              <a:lnSpc>
                <a:spcPct val="150000"/>
              </a:lnSpc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2C0BF-3BF7-4810-A19E-B8A109E2F256}"/>
              </a:ext>
            </a:extLst>
          </p:cNvPr>
          <p:cNvSpPr txBox="1"/>
          <p:nvPr/>
        </p:nvSpPr>
        <p:spPr>
          <a:xfrm>
            <a:off x="58819" y="6035040"/>
            <a:ext cx="11935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 dirty="0"/>
              <a:t>https://www.globenewswire.com/news-release/2024/09/20/2949692/0/en/AI-CCTV-Market-to-Reach-USD-70-73-Billion-by-2032-Driven-by-the-Integration-of-AI-Technologies-that-Improve-Surveillance-Efficiency-and-Effectiveness-SNS-Insider.html</a:t>
            </a:r>
            <a:br>
              <a:rPr lang="en-US" altLang="ko-KR" sz="1100" dirty="0"/>
            </a:br>
            <a:r>
              <a:rPr lang="en-US" altLang="ko-KR" sz="1100" dirty="0"/>
              <a:t>https://www.patentlyapple.com/2024/11/apple-wins-a-patent-for-a-home-security-camera-system-that-recognizes-visitors-or-intruders-using-face-id-new-bodyprint-i.html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28562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3200" b="1">
                <a:solidFill>
                  <a:schemeClr val="tx1"/>
                </a:solidFill>
              </a:rPr>
              <a:t>Vision </a:t>
            </a:r>
            <a:r>
              <a:rPr lang="ko-KR" altLang="en-US" sz="3200" b="1">
                <a:solidFill>
                  <a:schemeClr val="tx1"/>
                </a:solidFill>
              </a:rPr>
              <a:t>기반 </a:t>
            </a:r>
            <a:r>
              <a:rPr lang="en-US" altLang="ko-KR" sz="3200" b="1">
                <a:solidFill>
                  <a:schemeClr val="tx1"/>
                </a:solidFill>
              </a:rPr>
              <a:t>Zero-Shot Learning </a:t>
            </a:r>
            <a:r>
              <a:rPr lang="ko-KR" altLang="en-US" sz="3200" b="1">
                <a:solidFill>
                  <a:schemeClr val="tx1"/>
                </a:solidFill>
              </a:rPr>
              <a:t>및 </a:t>
            </a:r>
            <a:r>
              <a:rPr lang="en-US" altLang="ko-KR" sz="3200" b="1">
                <a:solidFill>
                  <a:schemeClr val="tx1"/>
                </a:solidFill>
              </a:rPr>
              <a:t>Foundation Model 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235514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국제 출원 추이 및 특성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최근 </a:t>
            </a:r>
            <a:r>
              <a:rPr lang="en-US" altLang="ko-KR" sz="2000" dirty="0"/>
              <a:t>5</a:t>
            </a:r>
            <a:r>
              <a:rPr lang="ko-KR" altLang="en-US" sz="2000" dirty="0"/>
              <a:t>년간 </a:t>
            </a:r>
            <a:r>
              <a:rPr lang="en-US" altLang="ko-KR" sz="2000" dirty="0"/>
              <a:t>Vision </a:t>
            </a:r>
            <a:r>
              <a:rPr lang="ko-KR" altLang="en-US" sz="2000" dirty="0"/>
              <a:t>기반 </a:t>
            </a:r>
            <a:r>
              <a:rPr lang="en-US" altLang="ko-KR" sz="2000" dirty="0"/>
              <a:t>Zero-Shot Learning </a:t>
            </a:r>
            <a:r>
              <a:rPr lang="ko-KR" altLang="en-US" sz="2000" dirty="0"/>
              <a:t>및 </a:t>
            </a:r>
            <a:r>
              <a:rPr lang="en-US" altLang="ko-KR" sz="2000" dirty="0"/>
              <a:t>Foundation Model </a:t>
            </a:r>
            <a:r>
              <a:rPr lang="ko-KR" altLang="en-US" sz="2000" dirty="0"/>
              <a:t>관련 특허 출원은 매년 크게 증가하는 추세</a:t>
            </a:r>
            <a:r>
              <a:rPr lang="en-US" altLang="ko-KR" sz="20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글로벌 </a:t>
            </a:r>
            <a:r>
              <a:rPr lang="ko-KR" altLang="en-US" sz="2000" dirty="0" err="1">
                <a:solidFill>
                  <a:srgbClr val="FF0000"/>
                </a:solidFill>
              </a:rPr>
              <a:t>빅테크</a:t>
            </a:r>
            <a:r>
              <a:rPr lang="ko-KR" altLang="en-US" sz="2000" dirty="0">
                <a:solidFill>
                  <a:srgbClr val="FF0000"/>
                </a:solidFill>
              </a:rPr>
              <a:t> 기업들과 주요 연구기관이 주도하고 있음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2020</a:t>
            </a:r>
            <a:r>
              <a:rPr lang="ko-KR" altLang="en-US" sz="2000" dirty="0">
                <a:solidFill>
                  <a:schemeClr val="tx1"/>
                </a:solidFill>
              </a:rPr>
              <a:t>년대 초반부터 </a:t>
            </a:r>
            <a:r>
              <a:rPr lang="en-US" altLang="ko-KR" sz="2000" dirty="0"/>
              <a:t>Vision </a:t>
            </a:r>
            <a:r>
              <a:rPr lang="ko-KR" altLang="en-US" sz="2000" dirty="0"/>
              <a:t>분야 </a:t>
            </a:r>
            <a:r>
              <a:rPr lang="en-US" altLang="ko-KR" sz="2000" dirty="0"/>
              <a:t>AI </a:t>
            </a:r>
            <a:r>
              <a:rPr lang="ko-KR" altLang="en-US" sz="2000" dirty="0"/>
              <a:t>특허의 패러다임이 변화하여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기존의 개별적 </a:t>
            </a:r>
            <a:r>
              <a:rPr lang="ko-KR" altLang="en-US" sz="2000" dirty="0" err="1">
                <a:solidFill>
                  <a:srgbClr val="FF0000"/>
                </a:solidFill>
              </a:rPr>
              <a:t>문제별</a:t>
            </a:r>
            <a:r>
              <a:rPr lang="ko-KR" altLang="en-US" sz="2000" dirty="0">
                <a:solidFill>
                  <a:srgbClr val="FF0000"/>
                </a:solidFill>
              </a:rPr>
              <a:t> 모델에서 범용 모델 </a:t>
            </a:r>
            <a:r>
              <a:rPr lang="en-US" altLang="ko-KR" sz="2000" dirty="0">
                <a:solidFill>
                  <a:srgbClr val="FF0000"/>
                </a:solidFill>
              </a:rPr>
              <a:t>+</a:t>
            </a:r>
            <a:r>
              <a:rPr lang="ko-KR" altLang="en-US" sz="2000" dirty="0">
                <a:solidFill>
                  <a:srgbClr val="FF0000"/>
                </a:solidFill>
              </a:rPr>
              <a:t>프롬프트</a:t>
            </a:r>
            <a:r>
              <a:rPr lang="en-US" altLang="ko-KR" sz="2000" dirty="0">
                <a:solidFill>
                  <a:srgbClr val="FF0000"/>
                </a:solidFill>
              </a:rPr>
              <a:t>/</a:t>
            </a:r>
            <a:r>
              <a:rPr lang="ko-KR" altLang="en-US" sz="2000" dirty="0" err="1">
                <a:solidFill>
                  <a:srgbClr val="FF0000"/>
                </a:solidFill>
              </a:rPr>
              <a:t>미세튜닝</a:t>
            </a:r>
            <a:r>
              <a:rPr lang="ko-KR" altLang="en-US" sz="2000" dirty="0">
                <a:solidFill>
                  <a:srgbClr val="FF0000"/>
                </a:solidFill>
              </a:rPr>
              <a:t> 조합으로 </a:t>
            </a:r>
            <a:r>
              <a:rPr lang="ko-KR" altLang="en-US" sz="2000" dirty="0" err="1">
                <a:solidFill>
                  <a:srgbClr val="FF0000"/>
                </a:solidFill>
              </a:rPr>
              <a:t>옮겨감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err="1">
                <a:solidFill>
                  <a:srgbClr val="FF0000"/>
                </a:solidFill>
              </a:rPr>
              <a:t>Zeroshot</a:t>
            </a:r>
            <a:r>
              <a:rPr lang="en-US" altLang="ko-KR" sz="2000" dirty="0">
                <a:solidFill>
                  <a:srgbClr val="FF0000"/>
                </a:solidFill>
              </a:rPr>
              <a:t> Learning</a:t>
            </a:r>
            <a:r>
              <a:rPr lang="ko-KR" altLang="en-US" sz="2000" dirty="0">
                <a:solidFill>
                  <a:srgbClr val="FF0000"/>
                </a:solidFill>
              </a:rPr>
              <a:t>과 </a:t>
            </a:r>
            <a:r>
              <a:rPr lang="en-US" altLang="ko-KR" sz="2000" dirty="0">
                <a:solidFill>
                  <a:srgbClr val="FF0000"/>
                </a:solidFill>
              </a:rPr>
              <a:t>foundation model</a:t>
            </a:r>
            <a:r>
              <a:rPr lang="ko-KR" altLang="en-US" sz="2000" dirty="0">
                <a:solidFill>
                  <a:srgbClr val="FF0000"/>
                </a:solidFill>
              </a:rPr>
              <a:t>기술은 이러한 변화의 핵심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2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803275" lvl="2" indent="0">
              <a:lnSpc>
                <a:spcPct val="150000"/>
              </a:lnSpc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2C0BF-3BF7-4810-A19E-B8A109E2F256}"/>
              </a:ext>
            </a:extLst>
          </p:cNvPr>
          <p:cNvSpPr txBox="1"/>
          <p:nvPr/>
        </p:nvSpPr>
        <p:spPr>
          <a:xfrm>
            <a:off x="58819" y="6298428"/>
            <a:ext cx="11935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참고링크</a:t>
            </a:r>
            <a:endParaRPr lang="en-US" altLang="ko-KR" sz="1100" dirty="0"/>
          </a:p>
          <a:p>
            <a:r>
              <a:rPr lang="en-US" altLang="ko-KR" sz="1100"/>
              <a:t>https://www.turtlesai.com/en/pages-720/chinae8217-s-dominance-in-generative-ai-inventions#:~:text=The%20,were%20published%20in%202023%20alone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4309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2031517" y="3059668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48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기타 이슈사항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E3B3451-7C95-45B5-A0D9-06016F2853FB}"/>
              </a:ext>
            </a:extLst>
          </p:cNvPr>
          <p:cNvSpPr txBox="1"/>
          <p:nvPr/>
        </p:nvSpPr>
        <p:spPr>
          <a:xfrm>
            <a:off x="916945" y="4789140"/>
            <a:ext cx="1124026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1</a:t>
            </a:r>
            <a:endParaRPr lang="en-US" altLang="ko-KR" sz="4400" b="1" spc="-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13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14A6E-1925-D1DF-9C20-FE35EC22FA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/>
              <a:t>데이터 분석</a:t>
            </a:r>
          </a:p>
          <a:p>
            <a:pPr marL="979488" lvl="2" indent="-342900"/>
            <a:r>
              <a:rPr lang="ko-KR" altLang="en-US" dirty="0"/>
              <a:t>방문자 수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이동 동선 등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감지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금고</a:t>
            </a:r>
            <a:r>
              <a:rPr lang="en-US" altLang="ko-KR" dirty="0"/>
              <a:t>, </a:t>
            </a:r>
            <a:r>
              <a:rPr lang="ko-KR" altLang="en-US" dirty="0"/>
              <a:t>카운터</a:t>
            </a:r>
            <a:r>
              <a:rPr lang="en-US" altLang="ko-KR" dirty="0"/>
              <a:t>, </a:t>
            </a:r>
            <a:r>
              <a:rPr lang="ko-KR" altLang="en-US" dirty="0"/>
              <a:t>창고</a:t>
            </a:r>
            <a:r>
              <a:rPr lang="en-US" altLang="ko-KR" dirty="0"/>
              <a:t>, </a:t>
            </a:r>
            <a:r>
              <a:rPr lang="ko-KR" altLang="en-US" dirty="0"/>
              <a:t>직원전용구역 등 무단침입</a:t>
            </a:r>
            <a:r>
              <a:rPr lang="en-US" altLang="ko-KR" dirty="0"/>
              <a:t>, </a:t>
            </a:r>
            <a:r>
              <a:rPr lang="ko-KR" altLang="en-US" dirty="0"/>
              <a:t>추락</a:t>
            </a:r>
            <a:r>
              <a:rPr lang="en-US" altLang="ko-KR" dirty="0"/>
              <a:t>, </a:t>
            </a:r>
            <a:r>
              <a:rPr lang="ko-KR" altLang="en-US" dirty="0"/>
              <a:t>쓰러짐 감지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 </a:t>
            </a:r>
            <a:r>
              <a:rPr lang="ko-KR" altLang="en-US" dirty="0"/>
              <a:t>알림 연동</a:t>
            </a:r>
          </a:p>
          <a:p>
            <a:pPr marL="979488" lvl="2" indent="-342900"/>
            <a:r>
              <a:rPr lang="ko-KR" altLang="en-US" dirty="0"/>
              <a:t>문 열림</a:t>
            </a:r>
            <a:r>
              <a:rPr lang="en-US" altLang="ko-KR" dirty="0"/>
              <a:t>, </a:t>
            </a:r>
            <a:r>
              <a:rPr lang="ko-KR" altLang="en-US" dirty="0"/>
              <a:t>정전 등 이상 신호 발생 시 최단거리 대원이 신속 출동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신고 연계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화재</a:t>
            </a:r>
            <a:r>
              <a:rPr lang="en-US" altLang="ko-KR" dirty="0"/>
              <a:t>, </a:t>
            </a:r>
            <a:r>
              <a:rPr lang="ko-KR" altLang="en-US" dirty="0"/>
              <a:t>침입</a:t>
            </a:r>
            <a:r>
              <a:rPr lang="en-US" altLang="ko-KR" dirty="0"/>
              <a:t>, </a:t>
            </a:r>
            <a:r>
              <a:rPr lang="ko-KR" altLang="en-US" dirty="0"/>
              <a:t>도난 등 비상 상황 발생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녹화 영상 검색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사람의 성별</a:t>
            </a:r>
            <a:r>
              <a:rPr lang="en-US" altLang="ko-KR" dirty="0"/>
              <a:t>, </a:t>
            </a:r>
            <a:r>
              <a:rPr lang="ko-KR" altLang="en-US" dirty="0"/>
              <a:t>옷 색상</a:t>
            </a:r>
            <a:r>
              <a:rPr lang="en-US" altLang="ko-KR" dirty="0"/>
              <a:t>, </a:t>
            </a:r>
            <a:r>
              <a:rPr lang="ko-KR" altLang="en-US" dirty="0"/>
              <a:t>차량 색상</a:t>
            </a:r>
            <a:r>
              <a:rPr lang="en-US" altLang="ko-KR" dirty="0"/>
              <a:t>, </a:t>
            </a:r>
            <a:r>
              <a:rPr lang="ko-KR" altLang="en-US" dirty="0"/>
              <a:t>도난</a:t>
            </a:r>
            <a:r>
              <a:rPr lang="en-US" altLang="ko-KR" dirty="0"/>
              <a:t>, </a:t>
            </a:r>
            <a:r>
              <a:rPr lang="ko-KR" altLang="en-US" dirty="0"/>
              <a:t>분실</a:t>
            </a:r>
            <a:r>
              <a:rPr lang="en-US" altLang="ko-KR" dirty="0"/>
              <a:t>, </a:t>
            </a:r>
            <a:r>
              <a:rPr lang="ko-KR" altLang="en-US" dirty="0"/>
              <a:t>쓰레기 무단 투기</a:t>
            </a:r>
            <a:r>
              <a:rPr lang="en-US" altLang="ko-KR" dirty="0"/>
              <a:t>, </a:t>
            </a:r>
            <a:r>
              <a:rPr lang="ko-KR" altLang="en-US" dirty="0"/>
              <a:t>불법주차 등</a:t>
            </a:r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A5910-9D62-F10A-841A-94439353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en-US" altLang="ko-KR" dirty="0"/>
              <a:t>SK</a:t>
            </a:r>
            <a:r>
              <a:rPr lang="ko-KR" altLang="en-US" dirty="0" err="1"/>
              <a:t>쉴더스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/>
              <a:t>ADT</a:t>
            </a:r>
            <a:r>
              <a:rPr lang="ko-KR" altLang="en-US" dirty="0"/>
              <a:t> </a:t>
            </a:r>
            <a:r>
              <a:rPr lang="ko-KR" altLang="en-US" dirty="0" err="1"/>
              <a:t>캡스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70027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산업계 </a:t>
            </a:r>
            <a:r>
              <a:rPr lang="en-US" altLang="ko-KR" sz="3200" b="1" dirty="0">
                <a:solidFill>
                  <a:schemeClr val="tx1"/>
                </a:solidFill>
              </a:rPr>
              <a:t>CCTV </a:t>
            </a:r>
            <a:r>
              <a:rPr lang="ko-KR" altLang="en-US" sz="3200" b="1" dirty="0">
                <a:solidFill>
                  <a:schemeClr val="tx1"/>
                </a:solidFill>
              </a:rPr>
              <a:t>동작방식 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453961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클라우드</a:t>
            </a:r>
            <a:r>
              <a:rPr lang="en-US" altLang="ko-KR" sz="2400" dirty="0">
                <a:solidFill>
                  <a:schemeClr val="tx1"/>
                </a:solidFill>
              </a:rPr>
              <a:t>(Cloud)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    - </a:t>
            </a:r>
            <a:r>
              <a:rPr lang="ko-KR" altLang="en-US" sz="2400" dirty="0">
                <a:solidFill>
                  <a:schemeClr val="tx1"/>
                </a:solidFill>
              </a:rPr>
              <a:t>외부 서버로 영상 데이터를 전송해서 영상 분석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 err="1">
                <a:solidFill>
                  <a:schemeClr val="tx1"/>
                </a:solidFill>
              </a:rPr>
              <a:t>온디바이스</a:t>
            </a:r>
            <a:r>
              <a:rPr lang="en-US" altLang="ko-KR" sz="2400" dirty="0">
                <a:solidFill>
                  <a:schemeClr val="tx1"/>
                </a:solidFill>
              </a:rPr>
              <a:t>(On-Device)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    - AI </a:t>
            </a:r>
            <a:r>
              <a:rPr lang="ko-KR" altLang="en-US" sz="2400" dirty="0">
                <a:solidFill>
                  <a:schemeClr val="tx1"/>
                </a:solidFill>
              </a:rPr>
              <a:t>모델 또는 알고리즘이 카메라 펌웨어에 내장되어 작동함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 err="1">
                <a:solidFill>
                  <a:schemeClr val="tx1"/>
                </a:solidFill>
              </a:rPr>
              <a:t>온프레미스</a:t>
            </a:r>
            <a:r>
              <a:rPr lang="en-US" altLang="ko-KR" sz="2400" dirty="0">
                <a:solidFill>
                  <a:schemeClr val="tx1"/>
                </a:solidFill>
              </a:rPr>
              <a:t>(On-Premises)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    - </a:t>
            </a:r>
            <a:r>
              <a:rPr lang="ko-KR" altLang="en-US" sz="2400" dirty="0">
                <a:solidFill>
                  <a:schemeClr val="tx1"/>
                </a:solidFill>
              </a:rPr>
              <a:t>영상 데이터와 분석 시스템 모두 조직 내부에 있어 외부 네트워크 의존도를 낮춤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하이브리드</a:t>
            </a:r>
            <a:r>
              <a:rPr lang="en-US" altLang="ko-KR" sz="2400" dirty="0">
                <a:solidFill>
                  <a:schemeClr val="tx1"/>
                </a:solidFill>
              </a:rPr>
              <a:t>(Hybrid)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    - </a:t>
            </a:r>
            <a:r>
              <a:rPr lang="ko-KR" altLang="en-US" sz="2400" dirty="0" err="1">
                <a:solidFill>
                  <a:schemeClr val="tx1"/>
                </a:solidFill>
              </a:rPr>
              <a:t>온디바이스와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</a:rPr>
              <a:t>온프레미스의</a:t>
            </a:r>
            <a:r>
              <a:rPr lang="ko-KR" altLang="en-US" sz="2400" dirty="0">
                <a:solidFill>
                  <a:schemeClr val="tx1"/>
                </a:solidFill>
              </a:rPr>
              <a:t> 장점을 결합함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0379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3200" b="1">
                <a:solidFill>
                  <a:schemeClr val="tx1"/>
                </a:solidFill>
              </a:rPr>
              <a:t>CCTV</a:t>
            </a:r>
            <a:r>
              <a:rPr lang="ko-KR" altLang="en-US" sz="3200" b="1" dirty="0">
                <a:solidFill>
                  <a:schemeClr val="tx1"/>
                </a:solidFill>
              </a:rPr>
              <a:t>관련법</a:t>
            </a:r>
            <a:r>
              <a:rPr lang="en-US" altLang="ko-KR" sz="3200" b="1" dirty="0">
                <a:solidFill>
                  <a:schemeClr val="tx1"/>
                </a:solidFill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</a:rPr>
              <a:t>중대재해법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중대재해법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중대재해처벌법</a:t>
            </a:r>
            <a:r>
              <a:rPr lang="ko-KR" altLang="en-US" sz="2000" dirty="0"/>
              <a:t>은 사업주와 경영책임자에게 중대 </a:t>
            </a:r>
            <a:r>
              <a:rPr lang="ko-KR" altLang="en-US" sz="2000" dirty="0">
                <a:solidFill>
                  <a:srgbClr val="FF0000"/>
                </a:solidFill>
              </a:rPr>
              <a:t>산업재해를 예방할 적극적인 의무</a:t>
            </a:r>
            <a:r>
              <a:rPr lang="ko-KR" altLang="en-US" sz="2000" dirty="0"/>
              <a:t>를 부과하는 법률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</a:rPr>
              <a:t>2022</a:t>
            </a:r>
            <a:r>
              <a:rPr lang="ko-KR" altLang="en-US" sz="2000" dirty="0">
                <a:solidFill>
                  <a:srgbClr val="FF0000"/>
                </a:solidFill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</a:rPr>
              <a:t>1</a:t>
            </a:r>
            <a:r>
              <a:rPr lang="ko-KR" altLang="en-US" sz="2000" dirty="0">
                <a:solidFill>
                  <a:srgbClr val="FF0000"/>
                </a:solidFill>
              </a:rPr>
              <a:t>월 </a:t>
            </a:r>
            <a:r>
              <a:rPr lang="en-US" altLang="ko-KR" sz="2000" dirty="0">
                <a:solidFill>
                  <a:srgbClr val="FF0000"/>
                </a:solidFill>
              </a:rPr>
              <a:t>27</a:t>
            </a:r>
            <a:r>
              <a:rPr lang="ko-KR" altLang="en-US" sz="2000" dirty="0">
                <a:solidFill>
                  <a:srgbClr val="FF0000"/>
                </a:solidFill>
              </a:rPr>
              <a:t>일부터 </a:t>
            </a:r>
            <a:r>
              <a:rPr lang="ko-KR" altLang="en-US" sz="2000" dirty="0"/>
              <a:t>시행됨</a:t>
            </a:r>
            <a:r>
              <a:rPr lang="en-US" altLang="ko-KR" sz="2000" dirty="0"/>
              <a:t>. </a:t>
            </a:r>
            <a:r>
              <a:rPr lang="ko-KR" altLang="en-US" sz="2000" dirty="0"/>
              <a:t>법 조문 자체에 </a:t>
            </a:r>
            <a:r>
              <a:rPr lang="en-US" altLang="ko-KR" sz="2000" dirty="0">
                <a:solidFill>
                  <a:srgbClr val="FF0000"/>
                </a:solidFill>
              </a:rPr>
              <a:t>CCTV </a:t>
            </a:r>
            <a:r>
              <a:rPr lang="ko-KR" altLang="en-US" sz="2000" dirty="0">
                <a:solidFill>
                  <a:srgbClr val="FF0000"/>
                </a:solidFill>
              </a:rPr>
              <a:t>설치를 명시하고 있지는 않지만</a:t>
            </a:r>
            <a:r>
              <a:rPr lang="en-US" altLang="ko-KR" sz="2000" dirty="0"/>
              <a:t>, </a:t>
            </a:r>
            <a:r>
              <a:rPr lang="ko-KR" altLang="en-US" sz="2000" dirty="0"/>
              <a:t>고위험 사업장에서는 위험 감시와 증거 확보 수단으로 </a:t>
            </a:r>
            <a:r>
              <a:rPr lang="en-US" altLang="ko-KR" sz="2000" dirty="0"/>
              <a:t>CCTV</a:t>
            </a:r>
            <a:r>
              <a:rPr lang="ko-KR" altLang="en-US" sz="2000" dirty="0"/>
              <a:t>를 설치 운영하고 있음</a:t>
            </a:r>
            <a:r>
              <a:rPr lang="en-US" altLang="ko-KR" sz="20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기업들의 대응 </a:t>
            </a:r>
            <a:r>
              <a:rPr lang="en-US" altLang="ko-KR" sz="2000" dirty="0"/>
              <a:t>: </a:t>
            </a:r>
            <a:r>
              <a:rPr lang="ko-KR" altLang="en-US" sz="2000" dirty="0"/>
              <a:t>설비 작업장 전반에 </a:t>
            </a:r>
            <a:r>
              <a:rPr lang="en-US" altLang="ko-KR" sz="2000" dirty="0"/>
              <a:t>CCTV </a:t>
            </a:r>
            <a:r>
              <a:rPr lang="ko-KR" altLang="en-US" sz="2000" dirty="0"/>
              <a:t>인프라를 확충하고 노후 카메라는 업그레이드하는 움직임이 있고 </a:t>
            </a:r>
            <a:r>
              <a:rPr lang="en-US" altLang="ko-KR" sz="2000" dirty="0"/>
              <a:t>AI </a:t>
            </a:r>
            <a:r>
              <a:rPr lang="ko-KR" altLang="en-US" sz="2000" dirty="0"/>
              <a:t>영상 분석 서버 및 소프트웨어를 도입하여 기존 </a:t>
            </a:r>
            <a:r>
              <a:rPr lang="en-US" altLang="ko-KR" sz="2000" dirty="0"/>
              <a:t>CCTV</a:t>
            </a:r>
            <a:r>
              <a:rPr lang="ko-KR" altLang="en-US" sz="2000" dirty="0"/>
              <a:t>를 지능형으로 전환하고 통합관제 센터를 운영하여 안전전보를 한곳에서 모니터링하고 유관 부서와 공유하는 체계를 갖춤</a:t>
            </a:r>
            <a:r>
              <a:rPr lang="en-US" altLang="ko-KR" sz="2000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118AE-3231-4A2A-B63B-20DC9AB53033}"/>
              </a:ext>
            </a:extLst>
          </p:cNvPr>
          <p:cNvSpPr txBox="1"/>
          <p:nvPr/>
        </p:nvSpPr>
        <p:spPr>
          <a:xfrm>
            <a:off x="58819" y="6213790"/>
            <a:ext cx="749916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 dirty="0"/>
            </a:br>
            <a:r>
              <a:rPr lang="en-US" altLang="ko-KR" sz="1100" dirty="0"/>
              <a:t>https://www.skenews.kr/news/articleView.html?idxno=37600</a:t>
            </a:r>
            <a:br>
              <a:rPr lang="en-US" altLang="ko-KR" sz="1100" dirty="0"/>
            </a:br>
            <a:r>
              <a:rPr lang="en-US" altLang="ko-KR" sz="1100" dirty="0"/>
              <a:t>https://www.yna.co.kr/view/AKR20190809068300017#:~:text=</a:t>
            </a:r>
            <a:r>
              <a:rPr lang="ko-KR" altLang="en-US" sz="1100" dirty="0"/>
              <a:t>이런 사고의 재발을 막기 위해</a:t>
            </a:r>
            <a:r>
              <a:rPr lang="en-US" altLang="ko-KR" sz="1100" dirty="0"/>
              <a:t>,CCTV) </a:t>
            </a:r>
            <a:r>
              <a:rPr lang="ko-KR" altLang="en-US" sz="1100" dirty="0"/>
              <a:t>설치하기로 했다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699733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3200" b="1">
                <a:solidFill>
                  <a:schemeClr val="tx1"/>
                </a:solidFill>
              </a:rPr>
              <a:t>CCTV</a:t>
            </a:r>
            <a:r>
              <a:rPr lang="ko-KR" altLang="en-US" sz="3200" b="1" dirty="0">
                <a:solidFill>
                  <a:schemeClr val="tx1"/>
                </a:solidFill>
              </a:rPr>
              <a:t>관련법</a:t>
            </a:r>
            <a:r>
              <a:rPr lang="en-US" altLang="ko-KR" sz="3200" b="1" dirty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>
                <a:solidFill>
                  <a:schemeClr val="tx1"/>
                </a:solidFill>
              </a:rPr>
              <a:t>원안위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1048847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 </a:t>
            </a:r>
            <a:r>
              <a:rPr lang="en-US" altLang="ko-KR" sz="2400" dirty="0">
                <a:solidFill>
                  <a:schemeClr val="accent1"/>
                </a:solidFill>
                <a:latin typeface="+mn-ea"/>
              </a:rPr>
              <a:t>2019</a:t>
            </a:r>
            <a:r>
              <a:rPr lang="ko-KR" altLang="en-US" sz="2400" dirty="0">
                <a:solidFill>
                  <a:schemeClr val="accent1"/>
                </a:solidFill>
                <a:latin typeface="+mn-ea"/>
              </a:rPr>
              <a:t>년 한빛 원전 </a:t>
            </a:r>
            <a:r>
              <a:rPr lang="en-US" altLang="ko-KR" sz="2400" dirty="0">
                <a:solidFill>
                  <a:schemeClr val="accent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accent1"/>
                </a:solidFill>
                <a:latin typeface="+mn-ea"/>
              </a:rPr>
              <a:t>호기 사고 이후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원자력 시설의 </a:t>
            </a:r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CCTV 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설치가 중요한 안전 관리 수단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으로 자리잡게 됨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정기 검사 중이던 원자로가 이상 현상을 보여 수동으로 정지함</a:t>
            </a:r>
            <a:r>
              <a:rPr lang="en-US" altLang="ko-KR" dirty="0"/>
              <a:t>. </a:t>
            </a:r>
            <a:r>
              <a:rPr lang="ko-KR" altLang="en-US" dirty="0"/>
              <a:t>사고의 원인은 인재로 결론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원자로 운전자의 조작 미숙과 계산 오류</a:t>
            </a:r>
            <a:r>
              <a:rPr lang="en-US" altLang="ko-KR" dirty="0"/>
              <a:t>, </a:t>
            </a:r>
            <a:r>
              <a:rPr lang="ko-KR" altLang="en-US" dirty="0"/>
              <a:t>관련 법령 및 절차서 위반</a:t>
            </a:r>
            <a:r>
              <a:rPr lang="en-US" altLang="ko-KR" dirty="0"/>
              <a:t>, </a:t>
            </a:r>
            <a:r>
              <a:rPr lang="ko-KR" altLang="en-US" dirty="0"/>
              <a:t>원전 주제어실의 폐쇄성</a:t>
            </a:r>
            <a:r>
              <a:rPr lang="en-US" altLang="ko-KR" dirty="0"/>
              <a:t>, </a:t>
            </a:r>
            <a:r>
              <a:rPr lang="ko-KR" altLang="en-US" dirty="0"/>
              <a:t>발전소 운전원에 대한 교육 부실</a:t>
            </a:r>
            <a:r>
              <a:rPr lang="en-US" altLang="ko-KR" dirty="0"/>
              <a:t>, </a:t>
            </a:r>
            <a:r>
              <a:rPr lang="ko-KR" altLang="en-US" dirty="0"/>
              <a:t>한수원의 안전불감증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dirty="0"/>
          </a:p>
          <a:p>
            <a:pPr lvl="1">
              <a:lnSpc>
                <a:spcPct val="150000"/>
              </a:lnSpc>
            </a:pPr>
            <a:endParaRPr lang="ko-KR" altLang="en-US" dirty="0"/>
          </a:p>
          <a:p>
            <a:pPr lvl="1">
              <a:lnSpc>
                <a:spcPct val="150000"/>
              </a:lnSpc>
            </a:pPr>
            <a:endParaRPr lang="ko-KR" altLang="en-US" dirty="0"/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118AE-3231-4A2A-B63B-20DC9AB53033}"/>
              </a:ext>
            </a:extLst>
          </p:cNvPr>
          <p:cNvSpPr txBox="1"/>
          <p:nvPr/>
        </p:nvSpPr>
        <p:spPr>
          <a:xfrm>
            <a:off x="58819" y="6213790"/>
            <a:ext cx="749916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 dirty="0"/>
            </a:br>
            <a:r>
              <a:rPr lang="en-US" altLang="ko-KR" sz="1100" dirty="0"/>
              <a:t>https://www.skenews.kr/news/articleView.html?idxno=37600</a:t>
            </a:r>
            <a:br>
              <a:rPr lang="en-US" altLang="ko-KR" sz="1100" dirty="0"/>
            </a:br>
            <a:r>
              <a:rPr lang="en-US" altLang="ko-KR" sz="1100" dirty="0"/>
              <a:t>https://www.yna.co.kr/view/AKR20190809068300017#:~:text=</a:t>
            </a:r>
            <a:r>
              <a:rPr lang="ko-KR" altLang="en-US" sz="1100" dirty="0"/>
              <a:t>이런 사고의 재발을 막기 위해</a:t>
            </a:r>
            <a:r>
              <a:rPr lang="en-US" altLang="ko-KR" sz="1100" dirty="0"/>
              <a:t>,CCTV) </a:t>
            </a:r>
            <a:r>
              <a:rPr lang="ko-KR" altLang="en-US" sz="1100" dirty="0"/>
              <a:t>설치하기로 했다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795869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EC725A6C-5DDC-494A-BB52-12CF05B6B28E}"/>
              </a:ext>
            </a:extLst>
          </p:cNvPr>
          <p:cNvSpPr txBox="1">
            <a:spLocks/>
          </p:cNvSpPr>
          <p:nvPr/>
        </p:nvSpPr>
        <p:spPr>
          <a:xfrm>
            <a:off x="838200" y="344128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ko-KR" altLang="en-US" sz="3200" b="1">
                <a:solidFill>
                  <a:schemeClr val="tx1"/>
                </a:solidFill>
              </a:rPr>
              <a:t>원안위 </a:t>
            </a:r>
            <a:r>
              <a:rPr lang="en-US" altLang="ko-KR" sz="3200" b="1" dirty="0">
                <a:solidFill>
                  <a:schemeClr val="tx1"/>
                </a:solidFill>
              </a:rPr>
              <a:t>VS </a:t>
            </a:r>
            <a:r>
              <a:rPr lang="ko-KR" altLang="en-US" sz="3200" b="1" dirty="0">
                <a:solidFill>
                  <a:schemeClr val="tx1"/>
                </a:solidFill>
              </a:rPr>
              <a:t>중대재해법 차이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EB26D56-B234-41AF-A99F-5F40EC6222A5}"/>
              </a:ext>
            </a:extLst>
          </p:cNvPr>
          <p:cNvSpPr txBox="1">
            <a:spLocks/>
          </p:cNvSpPr>
          <p:nvPr/>
        </p:nvSpPr>
        <p:spPr>
          <a:xfrm>
            <a:off x="335280" y="545150"/>
            <a:ext cx="11658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KoPubWorldDotum Light" panose="00000300000000000000" pitchFamily="2" charset="-127"/>
              </a:defRPr>
            </a:lvl2pPr>
            <a:lvl3pPr marL="982663" indent="-17938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KoPub돋움체 Medium" panose="02020603020101020101" pitchFamily="18" charset="-127"/>
              <a:buChar char="-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dirty="0">
                <a:solidFill>
                  <a:schemeClr val="tx1"/>
                </a:solidFill>
              </a:rPr>
              <a:t>일반법과 특별법의 차이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원자력 시설의 경우 원안위의 규정이 더 상위에 적용되고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위험성과 사회적 파장을 고려한 특별조치임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규제강도 차이 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118AE-3231-4A2A-B63B-20DC9AB53033}"/>
              </a:ext>
            </a:extLst>
          </p:cNvPr>
          <p:cNvSpPr txBox="1"/>
          <p:nvPr/>
        </p:nvSpPr>
        <p:spPr>
          <a:xfrm>
            <a:off x="58819" y="6088559"/>
            <a:ext cx="6835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참고링크</a:t>
            </a:r>
            <a:br>
              <a:rPr lang="en-US" altLang="ko-KR" sz="1100" dirty="0"/>
            </a:br>
            <a:r>
              <a:rPr lang="en-US" altLang="ko-KR" sz="1100" dirty="0"/>
              <a:t>https://www.archives.go.kr/next/newsearch/listSubjectDescription.do?id=003420&amp;pageFlag=&amp;sitePage=</a:t>
            </a:r>
          </a:p>
          <a:p>
            <a:r>
              <a:rPr lang="en-US" altLang="ko-KR" sz="1100" dirty="0"/>
              <a:t>https://www.archives.go.kr/next/newsearch/listSubjectDescription.do?id=003420&amp;pageFlag=&amp;sitePage=</a:t>
            </a:r>
          </a:p>
          <a:p>
            <a:r>
              <a:rPr lang="en-US" altLang="ko-KR" sz="1100" dirty="0"/>
              <a:t>https://news.kbs.co.kr/news/pc/view/view.do?ncd=4259458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4033E5-C89A-4253-96D4-D6192012D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418392"/>
              </p:ext>
            </p:extLst>
          </p:nvPr>
        </p:nvGraphicFramePr>
        <p:xfrm>
          <a:off x="838199" y="3171468"/>
          <a:ext cx="10632312" cy="29170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44104">
                  <a:extLst>
                    <a:ext uri="{9D8B030D-6E8A-4147-A177-3AD203B41FA5}">
                      <a16:colId xmlns:a16="http://schemas.microsoft.com/office/drawing/2014/main" val="3841707373"/>
                    </a:ext>
                  </a:extLst>
                </a:gridCol>
                <a:gridCol w="2273140">
                  <a:extLst>
                    <a:ext uri="{9D8B030D-6E8A-4147-A177-3AD203B41FA5}">
                      <a16:colId xmlns:a16="http://schemas.microsoft.com/office/drawing/2014/main" val="359152873"/>
                    </a:ext>
                  </a:extLst>
                </a:gridCol>
                <a:gridCol w="4815068">
                  <a:extLst>
                    <a:ext uri="{9D8B030D-6E8A-4147-A177-3AD203B41FA5}">
                      <a16:colId xmlns:a16="http://schemas.microsoft.com/office/drawing/2014/main" val="1840260484"/>
                    </a:ext>
                  </a:extLst>
                </a:gridCol>
              </a:tblGrid>
              <a:tr h="585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중대재해처벌법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원자력안전법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769194"/>
                  </a:ext>
                </a:extLst>
              </a:tr>
              <a:tr h="585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적용대상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인 이상 사업장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원전 등 원자력 시설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185729"/>
                  </a:ext>
                </a:extLst>
              </a:tr>
              <a:tr h="585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CCTV </a:t>
                      </a:r>
                      <a:r>
                        <a:rPr lang="ko-KR" altLang="en-US" dirty="0"/>
                        <a:t>의무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간접적 요구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주제어실 등 핵심구역 직접 규정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04103"/>
                  </a:ext>
                </a:extLst>
              </a:tr>
              <a:tr h="577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처벌 수위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 이상 징역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 err="1"/>
                        <a:t>년징역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원자력법 제</a:t>
                      </a:r>
                      <a:r>
                        <a:rPr lang="en-US" altLang="ko-KR" dirty="0"/>
                        <a:t>116</a:t>
                      </a:r>
                      <a:r>
                        <a:rPr lang="ko-KR" altLang="en-US" dirty="0"/>
                        <a:t>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656627"/>
                  </a:ext>
                </a:extLst>
              </a:tr>
              <a:tr h="585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감시 주기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 정기검사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실시간 상시 감시 체계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68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069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73004DBE-557F-45ED-8D77-632026E362DF}"/>
              </a:ext>
            </a:extLst>
          </p:cNvPr>
          <p:cNvSpPr txBox="1"/>
          <p:nvPr/>
        </p:nvSpPr>
        <p:spPr>
          <a:xfrm>
            <a:off x="-561212" y="2585106"/>
            <a:ext cx="8128965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ea typeface="KoPub돋움체 Bold" panose="00000800000000000000" pitchFamily="2" charset="-127"/>
                <a:cs typeface="Arial" panose="020B0604020202020204" pitchFamily="34" charset="0"/>
              </a:rPr>
              <a:t>아이디어 도출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E3B3451-7C95-45B5-A0D9-06016F2853FB}"/>
              </a:ext>
            </a:extLst>
          </p:cNvPr>
          <p:cNvSpPr txBox="1"/>
          <p:nvPr/>
        </p:nvSpPr>
        <p:spPr>
          <a:xfrm>
            <a:off x="916945" y="4789140"/>
            <a:ext cx="1124026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spc="-50" dirty="0">
                <a:solidFill>
                  <a:schemeClr val="bg1">
                    <a:alpha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0</a:t>
            </a:r>
            <a:r>
              <a:rPr lang="en-US" altLang="ko-KR" sz="6600" b="1" spc="-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1</a:t>
            </a:r>
            <a:endParaRPr lang="en-US" altLang="ko-KR" sz="4400" b="1" spc="-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608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6497493-1095-4808-956E-D88828DCD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48947"/>
            <a:ext cx="2438400" cy="2438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D737FD-A5C3-4D5F-8670-B11FB0924C4D}"/>
              </a:ext>
            </a:extLst>
          </p:cNvPr>
          <p:cNvSpPr/>
          <p:nvPr/>
        </p:nvSpPr>
        <p:spPr>
          <a:xfrm>
            <a:off x="1414461" y="4074000"/>
            <a:ext cx="1671637" cy="657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 Detection</a:t>
            </a:r>
          </a:p>
          <a:p>
            <a:pPr algn="ctr"/>
            <a:r>
              <a:rPr lang="en-US" altLang="ko-KR" sz="1400" dirty="0"/>
              <a:t>(</a:t>
            </a:r>
            <a:r>
              <a:rPr lang="en-US" altLang="ko-KR" sz="1400" dirty="0" err="1"/>
              <a:t>Zeroshot</a:t>
            </a:r>
            <a:r>
              <a:rPr lang="en-US" altLang="ko-KR" sz="1400" dirty="0"/>
              <a:t> based)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B1848C-6007-4C68-9688-81CB47100CD4}"/>
              </a:ext>
            </a:extLst>
          </p:cNvPr>
          <p:cNvSpPr/>
          <p:nvPr/>
        </p:nvSpPr>
        <p:spPr>
          <a:xfrm>
            <a:off x="3900486" y="4087335"/>
            <a:ext cx="1671637" cy="657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Tracking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en-US" altLang="ko-KR" sz="1400" dirty="0" err="1"/>
              <a:t>DeepSORT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3F022F-0AA8-42F2-A76F-F0D6B8664562}"/>
              </a:ext>
            </a:extLst>
          </p:cNvPr>
          <p:cNvSpPr/>
          <p:nvPr/>
        </p:nvSpPr>
        <p:spPr>
          <a:xfrm>
            <a:off x="6386511" y="4087812"/>
            <a:ext cx="1671637" cy="657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VQA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en-US" altLang="ko-KR" sz="1400" dirty="0" err="1"/>
              <a:t>Zeroshot</a:t>
            </a:r>
            <a:r>
              <a:rPr lang="en-US" altLang="ko-KR" sz="1400" dirty="0"/>
              <a:t> based)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71E501-192B-49E4-9DE7-2CB9D2B5620B}"/>
              </a:ext>
            </a:extLst>
          </p:cNvPr>
          <p:cNvSpPr/>
          <p:nvPr/>
        </p:nvSpPr>
        <p:spPr>
          <a:xfrm>
            <a:off x="8873962" y="4074000"/>
            <a:ext cx="1664490" cy="657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VLLM</a:t>
            </a:r>
          </a:p>
          <a:p>
            <a:pPr algn="ctr"/>
            <a:r>
              <a:rPr lang="en-US" altLang="ko-KR" sz="1400" dirty="0"/>
              <a:t>(Vision based LLM)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E46470-721E-49A1-AE29-295611FB249B}"/>
              </a:ext>
            </a:extLst>
          </p:cNvPr>
          <p:cNvSpPr/>
          <p:nvPr/>
        </p:nvSpPr>
        <p:spPr>
          <a:xfrm>
            <a:off x="1412393" y="6403816"/>
            <a:ext cx="1671637" cy="425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Grounding DINO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14AB6D-FA71-4F53-A0E5-94E4267781F1}"/>
              </a:ext>
            </a:extLst>
          </p:cNvPr>
          <p:cNvSpPr/>
          <p:nvPr/>
        </p:nvSpPr>
        <p:spPr>
          <a:xfrm>
            <a:off x="3900485" y="6417152"/>
            <a:ext cx="1671637" cy="425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YOLOV10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280D2B-1AB7-495E-BE6E-7E9F0E66C4EE}"/>
              </a:ext>
            </a:extLst>
          </p:cNvPr>
          <p:cNvSpPr/>
          <p:nvPr/>
        </p:nvSpPr>
        <p:spPr>
          <a:xfrm>
            <a:off x="4876800" y="2986870"/>
            <a:ext cx="24384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KAERI Vision AI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Agent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0247625-73ED-4DC0-9514-5B0E776433F3}"/>
              </a:ext>
            </a:extLst>
          </p:cNvPr>
          <p:cNvCxnSpPr>
            <a:cxnSpLocks/>
            <a:stCxn id="8" idx="0"/>
            <a:endCxn id="17" idx="2"/>
          </p:cNvCxnSpPr>
          <p:nvPr/>
        </p:nvCxnSpPr>
        <p:spPr>
          <a:xfrm rot="5400000" flipH="1" flipV="1">
            <a:off x="3798852" y="1776852"/>
            <a:ext cx="748576" cy="384572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7F64A5-FAC4-4BF4-8D45-640796306AD7}"/>
              </a:ext>
            </a:extLst>
          </p:cNvPr>
          <p:cNvCxnSpPr>
            <a:cxnSpLocks/>
            <a:stCxn id="9" idx="0"/>
            <a:endCxn id="17" idx="2"/>
          </p:cNvCxnSpPr>
          <p:nvPr/>
        </p:nvCxnSpPr>
        <p:spPr>
          <a:xfrm rot="5400000" flipH="1" flipV="1">
            <a:off x="5035197" y="3026533"/>
            <a:ext cx="761911" cy="1359695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A1FC283-AF26-4FE6-80E2-08BDCBBECC55}"/>
              </a:ext>
            </a:extLst>
          </p:cNvPr>
          <p:cNvCxnSpPr>
            <a:cxnSpLocks/>
            <a:stCxn id="10" idx="0"/>
            <a:endCxn id="17" idx="2"/>
          </p:cNvCxnSpPr>
          <p:nvPr/>
        </p:nvCxnSpPr>
        <p:spPr>
          <a:xfrm rot="16200000" flipV="1">
            <a:off x="6277971" y="3143453"/>
            <a:ext cx="762388" cy="11263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5AECC6F-B0B1-4390-93E8-E7D993A5101E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rot="16200000" flipV="1">
            <a:off x="7526816" y="1894608"/>
            <a:ext cx="748576" cy="361020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096137-E526-483D-8835-82590927BBBC}"/>
              </a:ext>
            </a:extLst>
          </p:cNvPr>
          <p:cNvSpPr/>
          <p:nvPr/>
        </p:nvSpPr>
        <p:spPr>
          <a:xfrm>
            <a:off x="1412393" y="5015071"/>
            <a:ext cx="1671637" cy="1091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이상행동감지</a:t>
            </a:r>
            <a:r>
              <a:rPr lang="en-US" altLang="ko-KR" sz="1000" dirty="0"/>
              <a:t>(</a:t>
            </a:r>
            <a:r>
              <a:rPr lang="ko-KR" altLang="en-US" sz="1000" dirty="0"/>
              <a:t>싸움</a:t>
            </a:r>
            <a:r>
              <a:rPr lang="en-US" altLang="ko-KR" sz="1000" dirty="0"/>
              <a:t>, </a:t>
            </a:r>
            <a:r>
              <a:rPr lang="ko-KR" altLang="en-US" sz="1000" dirty="0"/>
              <a:t>넘어짐 배회</a:t>
            </a:r>
            <a:r>
              <a:rPr lang="en-US" altLang="ko-KR" sz="1000" dirty="0"/>
              <a:t>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금지구역 침입감지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위험 물체 식별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재난상황 식별</a:t>
            </a:r>
            <a:r>
              <a:rPr lang="en-US" altLang="ko-KR" sz="1000" dirty="0"/>
              <a:t>(</a:t>
            </a:r>
            <a:r>
              <a:rPr lang="ko-KR" altLang="en-US" sz="1000" dirty="0"/>
              <a:t>화재</a:t>
            </a:r>
            <a:r>
              <a:rPr lang="en-US" altLang="ko-KR" sz="1000" dirty="0"/>
              <a:t>, </a:t>
            </a:r>
            <a:r>
              <a:rPr lang="ko-KR" altLang="en-US" sz="1000" dirty="0"/>
              <a:t>홍수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6D870D-BC2A-4596-9FE8-867BCB06370B}"/>
              </a:ext>
            </a:extLst>
          </p:cNvPr>
          <p:cNvSpPr/>
          <p:nvPr/>
        </p:nvSpPr>
        <p:spPr>
          <a:xfrm>
            <a:off x="1412394" y="4717890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Technologies</a:t>
            </a:r>
            <a:endParaRPr lang="ko-KR" altLang="en-US" sz="10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6BCD76-D10B-4316-94D3-2EF27EF11F91}"/>
              </a:ext>
            </a:extLst>
          </p:cNvPr>
          <p:cNvSpPr/>
          <p:nvPr/>
        </p:nvSpPr>
        <p:spPr>
          <a:xfrm>
            <a:off x="1412394" y="6106635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Algorithms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806C2A-1666-4566-AA3F-8ED94A3B5106}"/>
              </a:ext>
            </a:extLst>
          </p:cNvPr>
          <p:cNvSpPr/>
          <p:nvPr/>
        </p:nvSpPr>
        <p:spPr>
          <a:xfrm>
            <a:off x="3900485" y="6119970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Algorithms</a:t>
            </a:r>
            <a:endParaRPr lang="ko-KR" altLang="en-US" sz="105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FC7C93-369C-403D-B35A-BE415A8624CC}"/>
              </a:ext>
            </a:extLst>
          </p:cNvPr>
          <p:cNvSpPr/>
          <p:nvPr/>
        </p:nvSpPr>
        <p:spPr>
          <a:xfrm>
            <a:off x="3900485" y="5028406"/>
            <a:ext cx="1671637" cy="1091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군중 흐름 분석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범죄 용의자 추적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교통 흐름 파악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1E17C9-73EB-4132-BB25-E60A22984029}"/>
              </a:ext>
            </a:extLst>
          </p:cNvPr>
          <p:cNvSpPr/>
          <p:nvPr/>
        </p:nvSpPr>
        <p:spPr>
          <a:xfrm>
            <a:off x="3898417" y="4731225"/>
            <a:ext cx="1675290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Technologies</a:t>
            </a:r>
            <a:endParaRPr lang="ko-KR" altLang="en-US" sz="105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7B28A3-F78E-4D48-8352-46658D00FAEF}"/>
              </a:ext>
            </a:extLst>
          </p:cNvPr>
          <p:cNvSpPr/>
          <p:nvPr/>
        </p:nvSpPr>
        <p:spPr>
          <a:xfrm>
            <a:off x="6386510" y="6417628"/>
            <a:ext cx="1671637" cy="425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BLIP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29B677-19FE-429D-AB92-F086F27E0BD0}"/>
              </a:ext>
            </a:extLst>
          </p:cNvPr>
          <p:cNvSpPr/>
          <p:nvPr/>
        </p:nvSpPr>
        <p:spPr>
          <a:xfrm>
            <a:off x="6388576" y="5028883"/>
            <a:ext cx="1671637" cy="1091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감시 영상에 대한 자연어 질의응답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상황 맥락이해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안전 규정 준수 여부 확인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장면 해석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1AE33E-009B-41D9-B43E-2D11314B6972}"/>
              </a:ext>
            </a:extLst>
          </p:cNvPr>
          <p:cNvSpPr/>
          <p:nvPr/>
        </p:nvSpPr>
        <p:spPr>
          <a:xfrm>
            <a:off x="6386510" y="6120447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Algorithms</a:t>
            </a:r>
            <a:endParaRPr lang="ko-KR" altLang="en-US" sz="105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F96B1F-9B69-4413-AE8A-E0A2616584BD}"/>
              </a:ext>
            </a:extLst>
          </p:cNvPr>
          <p:cNvSpPr/>
          <p:nvPr/>
        </p:nvSpPr>
        <p:spPr>
          <a:xfrm>
            <a:off x="6388099" y="4731702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Technologies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A0379B-9DD6-41A1-97CD-2C6286B7ED42}"/>
              </a:ext>
            </a:extLst>
          </p:cNvPr>
          <p:cNvSpPr/>
          <p:nvPr/>
        </p:nvSpPr>
        <p:spPr>
          <a:xfrm>
            <a:off x="8871895" y="6403816"/>
            <a:ext cx="1671637" cy="425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DeepSeek</a:t>
            </a:r>
            <a:r>
              <a:rPr lang="en-US" altLang="ko-KR" sz="1200" dirty="0"/>
              <a:t> Janus</a:t>
            </a:r>
          </a:p>
          <a:p>
            <a:pPr algn="ctr"/>
            <a:r>
              <a:rPr lang="en-US" altLang="ko-KR" sz="1200" dirty="0" err="1"/>
              <a:t>DeepSeek</a:t>
            </a:r>
            <a:r>
              <a:rPr lang="en-US" altLang="ko-KR" sz="1200" dirty="0"/>
              <a:t> VL2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30E056-BC21-4E9A-B6D7-29E895892A8C}"/>
              </a:ext>
            </a:extLst>
          </p:cNvPr>
          <p:cNvSpPr/>
          <p:nvPr/>
        </p:nvSpPr>
        <p:spPr>
          <a:xfrm>
            <a:off x="8871894" y="6106635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Algorithms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DADACDA-87F8-40DE-9E8F-28B6A93DAE1D}"/>
              </a:ext>
            </a:extLst>
          </p:cNvPr>
          <p:cNvSpPr/>
          <p:nvPr/>
        </p:nvSpPr>
        <p:spPr>
          <a:xfrm>
            <a:off x="8871417" y="5015071"/>
            <a:ext cx="1671637" cy="1091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영상 내용의 상세한 서술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이상상황 자동 보고서 작성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일일 보안보고서 작성</a:t>
            </a:r>
            <a:endParaRPr lang="en-US" altLang="ko-KR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0E5A7F0-98AE-41CD-A43B-82C7EC87D481}"/>
              </a:ext>
            </a:extLst>
          </p:cNvPr>
          <p:cNvSpPr/>
          <p:nvPr/>
        </p:nvSpPr>
        <p:spPr>
          <a:xfrm>
            <a:off x="8870950" y="4717890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Technologies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D36B86B-7AB1-42D8-83F9-F07686BCB7DB}"/>
              </a:ext>
            </a:extLst>
          </p:cNvPr>
          <p:cNvSpPr/>
          <p:nvPr/>
        </p:nvSpPr>
        <p:spPr>
          <a:xfrm>
            <a:off x="1412394" y="3790154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Vision Module1</a:t>
            </a:r>
            <a:endParaRPr lang="ko-KR" altLang="en-US" sz="105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0303C8-DEA2-452D-B3F3-89F9DD94A3AE}"/>
              </a:ext>
            </a:extLst>
          </p:cNvPr>
          <p:cNvSpPr/>
          <p:nvPr/>
        </p:nvSpPr>
        <p:spPr>
          <a:xfrm>
            <a:off x="3898421" y="3790153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Vision Module2</a:t>
            </a:r>
            <a:endParaRPr lang="ko-KR" altLang="en-US" sz="105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B104F11-043D-476C-A89B-0BB09A25ABA6}"/>
              </a:ext>
            </a:extLst>
          </p:cNvPr>
          <p:cNvSpPr/>
          <p:nvPr/>
        </p:nvSpPr>
        <p:spPr>
          <a:xfrm>
            <a:off x="6387456" y="3790153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Vision Module3</a:t>
            </a:r>
            <a:endParaRPr lang="ko-KR" altLang="en-US" sz="105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7E72C2-D759-4704-A710-388F740465E0}"/>
              </a:ext>
            </a:extLst>
          </p:cNvPr>
          <p:cNvSpPr/>
          <p:nvPr/>
        </p:nvSpPr>
        <p:spPr>
          <a:xfrm>
            <a:off x="8868402" y="3790153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Vision Module4</a:t>
            </a:r>
            <a:endParaRPr lang="ko-KR" altLang="en-US" sz="105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53EC916-EFCA-4747-B75E-B908073158E9}"/>
              </a:ext>
            </a:extLst>
          </p:cNvPr>
          <p:cNvSpPr/>
          <p:nvPr/>
        </p:nvSpPr>
        <p:spPr>
          <a:xfrm>
            <a:off x="3084030" y="3531461"/>
            <a:ext cx="786953" cy="233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Vision data</a:t>
            </a:r>
            <a:endParaRPr lang="ko-KR" altLang="en-US" sz="8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F5504C-BA60-4007-9519-2BE2D3F1331D}"/>
              </a:ext>
            </a:extLst>
          </p:cNvPr>
          <p:cNvSpPr/>
          <p:nvPr/>
        </p:nvSpPr>
        <p:spPr>
          <a:xfrm>
            <a:off x="5035012" y="3531461"/>
            <a:ext cx="786953" cy="233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Vision data</a:t>
            </a:r>
            <a:endParaRPr lang="ko-KR" altLang="en-US" sz="8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C8F40F4-7B5A-485D-8856-6AC576633B4C}"/>
              </a:ext>
            </a:extLst>
          </p:cNvPr>
          <p:cNvSpPr/>
          <p:nvPr/>
        </p:nvSpPr>
        <p:spPr>
          <a:xfrm>
            <a:off x="6370035" y="3531461"/>
            <a:ext cx="786953" cy="233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Vision data</a:t>
            </a:r>
            <a:endParaRPr lang="ko-KR" altLang="en-US" sz="8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3103F4-8FFD-43DC-B5A6-3B8267091866}"/>
              </a:ext>
            </a:extLst>
          </p:cNvPr>
          <p:cNvSpPr/>
          <p:nvPr/>
        </p:nvSpPr>
        <p:spPr>
          <a:xfrm>
            <a:off x="8081449" y="3531461"/>
            <a:ext cx="786953" cy="233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Vision data</a:t>
            </a:r>
            <a:endParaRPr lang="ko-KR" altLang="en-US" sz="800" dirty="0"/>
          </a:p>
        </p:txBody>
      </p:sp>
      <p:sp>
        <p:nvSpPr>
          <p:cNvPr id="75" name="제목 2">
            <a:extLst>
              <a:ext uri="{FF2B5EF4-FFF2-40B4-BE49-F238E27FC236}">
                <a16:creationId xmlns:a16="http://schemas.microsoft.com/office/drawing/2014/main" id="{C7C6690C-A140-4BE1-96A9-5F0B4AF15B42}"/>
              </a:ext>
            </a:extLst>
          </p:cNvPr>
          <p:cNvSpPr txBox="1">
            <a:spLocks/>
          </p:cNvSpPr>
          <p:nvPr/>
        </p:nvSpPr>
        <p:spPr>
          <a:xfrm>
            <a:off x="1141551" y="80595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3200" b="1" dirty="0">
                <a:solidFill>
                  <a:schemeClr val="tx1"/>
                </a:solidFill>
              </a:rPr>
              <a:t>Fancy Idea(1/2)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78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6497493-1095-4808-956E-D88828DCD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48947"/>
            <a:ext cx="2438400" cy="2438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D737FD-A5C3-4D5F-8670-B11FB0924C4D}"/>
              </a:ext>
            </a:extLst>
          </p:cNvPr>
          <p:cNvSpPr/>
          <p:nvPr/>
        </p:nvSpPr>
        <p:spPr>
          <a:xfrm>
            <a:off x="1414461" y="4074000"/>
            <a:ext cx="1671637" cy="657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 Detection</a:t>
            </a:r>
          </a:p>
          <a:p>
            <a:pPr algn="ctr"/>
            <a:r>
              <a:rPr lang="en-US" altLang="ko-KR" sz="1400" dirty="0"/>
              <a:t>(</a:t>
            </a:r>
            <a:r>
              <a:rPr lang="en-US" altLang="ko-KR" sz="1400" dirty="0" err="1"/>
              <a:t>Zeroshot</a:t>
            </a:r>
            <a:r>
              <a:rPr lang="en-US" altLang="ko-KR" sz="1400" dirty="0"/>
              <a:t> based)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B1848C-6007-4C68-9688-81CB47100CD4}"/>
              </a:ext>
            </a:extLst>
          </p:cNvPr>
          <p:cNvSpPr/>
          <p:nvPr/>
        </p:nvSpPr>
        <p:spPr>
          <a:xfrm>
            <a:off x="3900486" y="4087335"/>
            <a:ext cx="1671637" cy="657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Tracking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en-US" altLang="ko-KR" sz="1400" dirty="0" err="1"/>
              <a:t>DeepSORT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3F022F-0AA8-42F2-A76F-F0D6B8664562}"/>
              </a:ext>
            </a:extLst>
          </p:cNvPr>
          <p:cNvSpPr/>
          <p:nvPr/>
        </p:nvSpPr>
        <p:spPr>
          <a:xfrm>
            <a:off x="6386511" y="4087812"/>
            <a:ext cx="1671637" cy="657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VQA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en-US" altLang="ko-KR" sz="1400" dirty="0" err="1"/>
              <a:t>Zeroshot</a:t>
            </a:r>
            <a:r>
              <a:rPr lang="en-US" altLang="ko-KR" sz="1400" dirty="0"/>
              <a:t> based)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71E501-192B-49E4-9DE7-2CB9D2B5620B}"/>
              </a:ext>
            </a:extLst>
          </p:cNvPr>
          <p:cNvSpPr/>
          <p:nvPr/>
        </p:nvSpPr>
        <p:spPr>
          <a:xfrm>
            <a:off x="8873962" y="4074000"/>
            <a:ext cx="1664490" cy="657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VLLM</a:t>
            </a:r>
          </a:p>
          <a:p>
            <a:pPr algn="ctr"/>
            <a:r>
              <a:rPr lang="en-US" altLang="ko-KR" sz="1400" dirty="0"/>
              <a:t>(Vision based LLM)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E46470-721E-49A1-AE29-295611FB249B}"/>
              </a:ext>
            </a:extLst>
          </p:cNvPr>
          <p:cNvSpPr/>
          <p:nvPr/>
        </p:nvSpPr>
        <p:spPr>
          <a:xfrm>
            <a:off x="1412393" y="6403816"/>
            <a:ext cx="1671637" cy="425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Grounding DINO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14AB6D-FA71-4F53-A0E5-94E4267781F1}"/>
              </a:ext>
            </a:extLst>
          </p:cNvPr>
          <p:cNvSpPr/>
          <p:nvPr/>
        </p:nvSpPr>
        <p:spPr>
          <a:xfrm>
            <a:off x="3900485" y="6417152"/>
            <a:ext cx="1671637" cy="425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YOLOV10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280D2B-1AB7-495E-BE6E-7E9F0E66C4EE}"/>
              </a:ext>
            </a:extLst>
          </p:cNvPr>
          <p:cNvSpPr/>
          <p:nvPr/>
        </p:nvSpPr>
        <p:spPr>
          <a:xfrm>
            <a:off x="4876800" y="2986870"/>
            <a:ext cx="24384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KAERI Vision AI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Agent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0247625-73ED-4DC0-9514-5B0E776433F3}"/>
              </a:ext>
            </a:extLst>
          </p:cNvPr>
          <p:cNvCxnSpPr>
            <a:cxnSpLocks/>
            <a:stCxn id="8" idx="0"/>
            <a:endCxn id="17" idx="2"/>
          </p:cNvCxnSpPr>
          <p:nvPr/>
        </p:nvCxnSpPr>
        <p:spPr>
          <a:xfrm rot="5400000" flipH="1" flipV="1">
            <a:off x="3798852" y="1776852"/>
            <a:ext cx="748576" cy="3845720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87F64A5-FAC4-4BF4-8D45-640796306AD7}"/>
              </a:ext>
            </a:extLst>
          </p:cNvPr>
          <p:cNvCxnSpPr>
            <a:cxnSpLocks/>
            <a:stCxn id="9" idx="0"/>
            <a:endCxn id="17" idx="2"/>
          </p:cNvCxnSpPr>
          <p:nvPr/>
        </p:nvCxnSpPr>
        <p:spPr>
          <a:xfrm rot="5400000" flipH="1" flipV="1">
            <a:off x="5035197" y="3026533"/>
            <a:ext cx="761911" cy="1359695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A1FC283-AF26-4FE6-80E2-08BDCBBECC55}"/>
              </a:ext>
            </a:extLst>
          </p:cNvPr>
          <p:cNvCxnSpPr>
            <a:cxnSpLocks/>
            <a:stCxn id="10" idx="0"/>
            <a:endCxn id="17" idx="2"/>
          </p:cNvCxnSpPr>
          <p:nvPr/>
        </p:nvCxnSpPr>
        <p:spPr>
          <a:xfrm rot="16200000" flipV="1">
            <a:off x="6277971" y="3143453"/>
            <a:ext cx="762388" cy="11263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5AECC6F-B0B1-4390-93E8-E7D993A5101E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rot="16200000" flipV="1">
            <a:off x="7526816" y="1894608"/>
            <a:ext cx="748576" cy="361020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096137-E526-483D-8835-82590927BBBC}"/>
              </a:ext>
            </a:extLst>
          </p:cNvPr>
          <p:cNvSpPr/>
          <p:nvPr/>
        </p:nvSpPr>
        <p:spPr>
          <a:xfrm>
            <a:off x="1412393" y="5015071"/>
            <a:ext cx="1671637" cy="1091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이상행동감지</a:t>
            </a:r>
            <a:r>
              <a:rPr lang="en-US" altLang="ko-KR" sz="1000" dirty="0"/>
              <a:t>(</a:t>
            </a:r>
            <a:r>
              <a:rPr lang="ko-KR" altLang="en-US" sz="1000" dirty="0"/>
              <a:t>싸움</a:t>
            </a:r>
            <a:r>
              <a:rPr lang="en-US" altLang="ko-KR" sz="1000" dirty="0"/>
              <a:t>, </a:t>
            </a:r>
            <a:r>
              <a:rPr lang="ko-KR" altLang="en-US" sz="1000" dirty="0"/>
              <a:t>넘어짐 배회</a:t>
            </a:r>
            <a:r>
              <a:rPr lang="en-US" altLang="ko-KR" sz="1000" dirty="0"/>
              <a:t>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금지구역 침입감지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위험 물체 식별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재난상황 식별</a:t>
            </a:r>
            <a:r>
              <a:rPr lang="en-US" altLang="ko-KR" sz="1000" dirty="0"/>
              <a:t>(</a:t>
            </a:r>
            <a:r>
              <a:rPr lang="ko-KR" altLang="en-US" sz="1000" dirty="0"/>
              <a:t>화재</a:t>
            </a:r>
            <a:r>
              <a:rPr lang="en-US" altLang="ko-KR" sz="1000" dirty="0"/>
              <a:t>, </a:t>
            </a:r>
            <a:r>
              <a:rPr lang="ko-KR" altLang="en-US" sz="1000" dirty="0"/>
              <a:t>홍수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6D870D-BC2A-4596-9FE8-867BCB06370B}"/>
              </a:ext>
            </a:extLst>
          </p:cNvPr>
          <p:cNvSpPr/>
          <p:nvPr/>
        </p:nvSpPr>
        <p:spPr>
          <a:xfrm>
            <a:off x="1412394" y="4717890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Technologies</a:t>
            </a:r>
            <a:endParaRPr lang="ko-KR" altLang="en-US" sz="10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6BCD76-D10B-4316-94D3-2EF27EF11F91}"/>
              </a:ext>
            </a:extLst>
          </p:cNvPr>
          <p:cNvSpPr/>
          <p:nvPr/>
        </p:nvSpPr>
        <p:spPr>
          <a:xfrm>
            <a:off x="1412394" y="6106635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Algorithms</a:t>
            </a:r>
            <a:endParaRPr lang="ko-KR" altLang="en-US" sz="10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806C2A-1666-4566-AA3F-8ED94A3B5106}"/>
              </a:ext>
            </a:extLst>
          </p:cNvPr>
          <p:cNvSpPr/>
          <p:nvPr/>
        </p:nvSpPr>
        <p:spPr>
          <a:xfrm>
            <a:off x="3900485" y="6119970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Algorithms</a:t>
            </a:r>
            <a:endParaRPr lang="ko-KR" altLang="en-US" sz="105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5FC7C93-369C-403D-B35A-BE415A8624CC}"/>
              </a:ext>
            </a:extLst>
          </p:cNvPr>
          <p:cNvSpPr/>
          <p:nvPr/>
        </p:nvSpPr>
        <p:spPr>
          <a:xfrm>
            <a:off x="3900485" y="5028406"/>
            <a:ext cx="1671637" cy="1091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군중 흐름 분석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범죄 용의자 추적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교통 흐름 파악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1E17C9-73EB-4132-BB25-E60A22984029}"/>
              </a:ext>
            </a:extLst>
          </p:cNvPr>
          <p:cNvSpPr/>
          <p:nvPr/>
        </p:nvSpPr>
        <p:spPr>
          <a:xfrm>
            <a:off x="3898417" y="4731225"/>
            <a:ext cx="1675290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Technologies</a:t>
            </a:r>
            <a:endParaRPr lang="ko-KR" altLang="en-US" sz="105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7B28A3-F78E-4D48-8352-46658D00FAEF}"/>
              </a:ext>
            </a:extLst>
          </p:cNvPr>
          <p:cNvSpPr/>
          <p:nvPr/>
        </p:nvSpPr>
        <p:spPr>
          <a:xfrm>
            <a:off x="6386510" y="6417628"/>
            <a:ext cx="1671637" cy="425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BLIP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29B677-19FE-429D-AB92-F086F27E0BD0}"/>
              </a:ext>
            </a:extLst>
          </p:cNvPr>
          <p:cNvSpPr/>
          <p:nvPr/>
        </p:nvSpPr>
        <p:spPr>
          <a:xfrm>
            <a:off x="6388576" y="5028883"/>
            <a:ext cx="1671637" cy="1091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감시 영상에 대한 자연어 질의응답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상황 맥락이해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안전 규정 준수 여부 확인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장면 해석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1AE33E-009B-41D9-B43E-2D11314B6972}"/>
              </a:ext>
            </a:extLst>
          </p:cNvPr>
          <p:cNvSpPr/>
          <p:nvPr/>
        </p:nvSpPr>
        <p:spPr>
          <a:xfrm>
            <a:off x="6386510" y="6120447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Algorithms</a:t>
            </a:r>
            <a:endParaRPr lang="ko-KR" altLang="en-US" sz="105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F96B1F-9B69-4413-AE8A-E0A2616584BD}"/>
              </a:ext>
            </a:extLst>
          </p:cNvPr>
          <p:cNvSpPr/>
          <p:nvPr/>
        </p:nvSpPr>
        <p:spPr>
          <a:xfrm>
            <a:off x="6388099" y="4731702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Technologies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A0379B-9DD6-41A1-97CD-2C6286B7ED42}"/>
              </a:ext>
            </a:extLst>
          </p:cNvPr>
          <p:cNvSpPr/>
          <p:nvPr/>
        </p:nvSpPr>
        <p:spPr>
          <a:xfrm>
            <a:off x="8871895" y="6403816"/>
            <a:ext cx="1671637" cy="425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DeepSeek</a:t>
            </a:r>
            <a:r>
              <a:rPr lang="en-US" altLang="ko-KR" sz="1200" dirty="0"/>
              <a:t> Janus</a:t>
            </a:r>
          </a:p>
          <a:p>
            <a:pPr algn="ctr"/>
            <a:r>
              <a:rPr lang="en-US" altLang="ko-KR" sz="1200" dirty="0" err="1"/>
              <a:t>DeepSeek</a:t>
            </a:r>
            <a:r>
              <a:rPr lang="en-US" altLang="ko-KR" sz="1200" dirty="0"/>
              <a:t> VL2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30E056-BC21-4E9A-B6D7-29E895892A8C}"/>
              </a:ext>
            </a:extLst>
          </p:cNvPr>
          <p:cNvSpPr/>
          <p:nvPr/>
        </p:nvSpPr>
        <p:spPr>
          <a:xfrm>
            <a:off x="8871894" y="6106635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Algorithms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DADACDA-87F8-40DE-9E8F-28B6A93DAE1D}"/>
              </a:ext>
            </a:extLst>
          </p:cNvPr>
          <p:cNvSpPr/>
          <p:nvPr/>
        </p:nvSpPr>
        <p:spPr>
          <a:xfrm>
            <a:off x="8871417" y="5015071"/>
            <a:ext cx="1671637" cy="1091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영상 내용의 상세한 서술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이상상황 자동 보고서 작성</a:t>
            </a:r>
            <a:endParaRPr lang="en-US" altLang="ko-KR" sz="10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00" dirty="0"/>
              <a:t>일일 보안보고서 작성</a:t>
            </a:r>
            <a:endParaRPr lang="en-US" altLang="ko-KR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0E5A7F0-98AE-41CD-A43B-82C7EC87D481}"/>
              </a:ext>
            </a:extLst>
          </p:cNvPr>
          <p:cNvSpPr/>
          <p:nvPr/>
        </p:nvSpPr>
        <p:spPr>
          <a:xfrm>
            <a:off x="8870950" y="4717890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Applicable Technologies</a:t>
            </a:r>
            <a:endParaRPr lang="ko-KR" altLang="en-US" sz="1050" dirty="0"/>
          </a:p>
        </p:txBody>
      </p:sp>
      <p:sp>
        <p:nvSpPr>
          <p:cNvPr id="45" name="폭발: 14pt 44">
            <a:extLst>
              <a:ext uri="{FF2B5EF4-FFF2-40B4-BE49-F238E27FC236}">
                <a16:creationId xmlns:a16="http://schemas.microsoft.com/office/drawing/2014/main" id="{930A1DA3-F5E3-4C07-B8E7-76DFC847D9D0}"/>
              </a:ext>
            </a:extLst>
          </p:cNvPr>
          <p:cNvSpPr/>
          <p:nvPr/>
        </p:nvSpPr>
        <p:spPr>
          <a:xfrm>
            <a:off x="8674895" y="436996"/>
            <a:ext cx="3457498" cy="2924414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핵심 두뇌 역할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영상분석 모듈들로 </a:t>
            </a:r>
            <a:r>
              <a:rPr lang="ko-KR" altLang="en-US" sz="1100" dirty="0" err="1"/>
              <a:t>부터</a:t>
            </a:r>
            <a:r>
              <a:rPr lang="ko-KR" altLang="en-US" sz="1100" dirty="0"/>
              <a:t> 정보를 통합하고 고차원 분석을 수행하여</a:t>
            </a:r>
            <a:r>
              <a:rPr lang="en-US" altLang="ko-KR" sz="1100" dirty="0"/>
              <a:t> </a:t>
            </a:r>
            <a:r>
              <a:rPr lang="ko-KR" altLang="en-US" sz="1100" dirty="0"/>
              <a:t>상황을 이해하고 판단함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35A4241D-8A4D-449B-B7FB-F97533A94490}"/>
              </a:ext>
            </a:extLst>
          </p:cNvPr>
          <p:cNvSpPr/>
          <p:nvPr/>
        </p:nvSpPr>
        <p:spPr>
          <a:xfrm>
            <a:off x="7416800" y="1729738"/>
            <a:ext cx="1044294" cy="55959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D36B86B-7AB1-42D8-83F9-F07686BCB7DB}"/>
              </a:ext>
            </a:extLst>
          </p:cNvPr>
          <p:cNvSpPr/>
          <p:nvPr/>
        </p:nvSpPr>
        <p:spPr>
          <a:xfrm>
            <a:off x="1412394" y="3790154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Vision Module1</a:t>
            </a:r>
            <a:endParaRPr lang="ko-KR" altLang="en-US" sz="105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0303C8-DEA2-452D-B3F3-89F9DD94A3AE}"/>
              </a:ext>
            </a:extLst>
          </p:cNvPr>
          <p:cNvSpPr/>
          <p:nvPr/>
        </p:nvSpPr>
        <p:spPr>
          <a:xfrm>
            <a:off x="3898421" y="3790153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Vision Module2</a:t>
            </a:r>
            <a:endParaRPr lang="ko-KR" altLang="en-US" sz="105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B104F11-043D-476C-A89B-0BB09A25ABA6}"/>
              </a:ext>
            </a:extLst>
          </p:cNvPr>
          <p:cNvSpPr/>
          <p:nvPr/>
        </p:nvSpPr>
        <p:spPr>
          <a:xfrm>
            <a:off x="6387456" y="3790153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Vision Module3</a:t>
            </a:r>
            <a:endParaRPr lang="ko-KR" altLang="en-US" sz="105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7E72C2-D759-4704-A710-388F740465E0}"/>
              </a:ext>
            </a:extLst>
          </p:cNvPr>
          <p:cNvSpPr/>
          <p:nvPr/>
        </p:nvSpPr>
        <p:spPr>
          <a:xfrm>
            <a:off x="8868402" y="3790153"/>
            <a:ext cx="1671637" cy="2971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Vision Module4</a:t>
            </a:r>
            <a:endParaRPr lang="ko-KR" altLang="en-US" sz="105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9F794FE-77A2-43AB-968E-2356B53E0F0B}"/>
              </a:ext>
            </a:extLst>
          </p:cNvPr>
          <p:cNvSpPr/>
          <p:nvPr/>
        </p:nvSpPr>
        <p:spPr>
          <a:xfrm>
            <a:off x="650081" y="548948"/>
            <a:ext cx="3845720" cy="2763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AI </a:t>
            </a:r>
            <a:r>
              <a:rPr lang="ko-KR" altLang="en-US" sz="1400" dirty="0"/>
              <a:t>에이전트 기반 원자력 시설 지능형 </a:t>
            </a:r>
            <a:r>
              <a:rPr lang="en-US" altLang="ko-KR" sz="1400" dirty="0"/>
              <a:t>CCTV </a:t>
            </a:r>
            <a:r>
              <a:rPr lang="ko-KR" altLang="en-US" sz="1400" dirty="0"/>
              <a:t>관제 시스템 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복합 정보처리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멀티모달</a:t>
            </a:r>
            <a:r>
              <a:rPr lang="ko-KR" altLang="en-US" sz="1600" dirty="0"/>
              <a:t> 이해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비정상 상황판단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자연어 기반 인터페이스 제공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보고서 자동 생성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알림 및 대응판단</a:t>
            </a:r>
            <a:endParaRPr lang="en-US" altLang="ko-KR" sz="16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53EC916-EFCA-4747-B75E-B908073158E9}"/>
              </a:ext>
            </a:extLst>
          </p:cNvPr>
          <p:cNvSpPr/>
          <p:nvPr/>
        </p:nvSpPr>
        <p:spPr>
          <a:xfrm>
            <a:off x="3084030" y="3531461"/>
            <a:ext cx="786953" cy="233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Vision data</a:t>
            </a:r>
            <a:endParaRPr lang="ko-KR" altLang="en-US" sz="8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0F5504C-BA60-4007-9519-2BE2D3F1331D}"/>
              </a:ext>
            </a:extLst>
          </p:cNvPr>
          <p:cNvSpPr/>
          <p:nvPr/>
        </p:nvSpPr>
        <p:spPr>
          <a:xfrm>
            <a:off x="5035012" y="3531461"/>
            <a:ext cx="786953" cy="233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Vision data</a:t>
            </a:r>
            <a:endParaRPr lang="ko-KR" altLang="en-US" sz="8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C8F40F4-7B5A-485D-8856-6AC576633B4C}"/>
              </a:ext>
            </a:extLst>
          </p:cNvPr>
          <p:cNvSpPr/>
          <p:nvPr/>
        </p:nvSpPr>
        <p:spPr>
          <a:xfrm>
            <a:off x="6370035" y="3531461"/>
            <a:ext cx="786953" cy="233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Vision data</a:t>
            </a:r>
            <a:endParaRPr lang="ko-KR" altLang="en-US" sz="8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3103F4-8FFD-43DC-B5A6-3B8267091866}"/>
              </a:ext>
            </a:extLst>
          </p:cNvPr>
          <p:cNvSpPr/>
          <p:nvPr/>
        </p:nvSpPr>
        <p:spPr>
          <a:xfrm>
            <a:off x="8081449" y="3531461"/>
            <a:ext cx="786953" cy="233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Vision data</a:t>
            </a:r>
            <a:endParaRPr lang="ko-KR" altLang="en-US" sz="800" dirty="0"/>
          </a:p>
        </p:txBody>
      </p:sp>
      <p:sp>
        <p:nvSpPr>
          <p:cNvPr id="75" name="제목 2">
            <a:extLst>
              <a:ext uri="{FF2B5EF4-FFF2-40B4-BE49-F238E27FC236}">
                <a16:creationId xmlns:a16="http://schemas.microsoft.com/office/drawing/2014/main" id="{C7C6690C-A140-4BE1-96A9-5F0B4AF15B42}"/>
              </a:ext>
            </a:extLst>
          </p:cNvPr>
          <p:cNvSpPr txBox="1">
            <a:spLocks/>
          </p:cNvSpPr>
          <p:nvPr/>
        </p:nvSpPr>
        <p:spPr>
          <a:xfrm>
            <a:off x="1141551" y="80595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3200" b="1" dirty="0">
                <a:solidFill>
                  <a:schemeClr val="tx1"/>
                </a:solidFill>
              </a:rPr>
              <a:t>Fancy Idea(1/2)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CB1069-A169-4A35-B0EF-F0A786EA7178}"/>
              </a:ext>
            </a:extLst>
          </p:cNvPr>
          <p:cNvSpPr/>
          <p:nvPr/>
        </p:nvSpPr>
        <p:spPr>
          <a:xfrm>
            <a:off x="4736305" y="351692"/>
            <a:ext cx="2812260" cy="3091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521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89565C-9085-01F9-711A-54E3183921F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KR" dirty="0"/>
              <a:t>이상탐지 기능 확장</a:t>
            </a:r>
          </a:p>
          <a:p>
            <a:pPr lvl="1"/>
            <a:r>
              <a:rPr lang="en-KR" dirty="0"/>
              <a:t>이상 행동 감지시</a:t>
            </a:r>
          </a:p>
          <a:p>
            <a:pPr lvl="1"/>
            <a:endParaRPr lang="en-US" dirty="0"/>
          </a:p>
          <a:p>
            <a:pPr marL="1093788" lvl="2" indent="-457200"/>
            <a:r>
              <a:rPr lang="en-US" dirty="0" err="1"/>
              <a:t>확대</a:t>
            </a:r>
            <a:r>
              <a:rPr 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카메라 </a:t>
            </a:r>
            <a:r>
              <a:rPr lang="en-US" altLang="ko-KR" dirty="0"/>
              <a:t>zoom)</a:t>
            </a:r>
          </a:p>
          <a:p>
            <a:pPr marL="1093788" lvl="2" indent="-457200"/>
            <a:r>
              <a:rPr lang="en-US" dirty="0"/>
              <a:t>Best scene </a:t>
            </a:r>
            <a:r>
              <a:rPr lang="en-US" dirty="0" err="1"/>
              <a:t>캡쳐</a:t>
            </a:r>
            <a:endParaRPr lang="en-US" dirty="0"/>
          </a:p>
          <a:p>
            <a:pPr marL="1093788" lvl="2" indent="-457200"/>
            <a:r>
              <a:rPr lang="en-US" dirty="0"/>
              <a:t>Tracking (</a:t>
            </a:r>
            <a:r>
              <a:rPr lang="en-US" dirty="0" err="1"/>
              <a:t>카메라</a:t>
            </a:r>
            <a:r>
              <a:rPr lang="en-US" dirty="0"/>
              <a:t> </a:t>
            </a:r>
            <a:r>
              <a:rPr lang="en-US" dirty="0" err="1"/>
              <a:t>회전</a:t>
            </a:r>
            <a:r>
              <a:rPr lang="en-US" altLang="ko-KR" dirty="0"/>
              <a:t>)</a:t>
            </a:r>
          </a:p>
          <a:p>
            <a:pPr marL="636588" lvl="2" indent="0">
              <a:buNone/>
            </a:pPr>
            <a:endParaRPr lang="en-US" altLang="ko-KR" dirty="0"/>
          </a:p>
          <a:p>
            <a:pPr marL="1093788" lvl="2" indent="-457200"/>
            <a:r>
              <a:rPr lang="ko-KR" altLang="en-US" dirty="0"/>
              <a:t>다중 카메라 </a:t>
            </a:r>
            <a:r>
              <a:rPr lang="en-US" altLang="ko-KR" dirty="0"/>
              <a:t>Tracking (</a:t>
            </a:r>
            <a:r>
              <a:rPr lang="ko-KR" altLang="en-US" dirty="0"/>
              <a:t>객체가 단일 카메라 화각에서 벗어날 경우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1093788" lvl="2" indent="-457200">
              <a:buFont typeface="+mj-lt"/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endParaRPr lang="en-US" altLang="ko-KR" sz="400" dirty="0">
              <a:hlinkClick r:id="rId4"/>
            </a:endParaRPr>
          </a:p>
          <a:p>
            <a:pPr marL="0" indent="0">
              <a:buNone/>
            </a:pPr>
            <a:r>
              <a:rPr lang="en-US" altLang="ko-KR" sz="200" dirty="0">
                <a:hlinkClick r:id="rId4"/>
              </a:rPr>
              <a:t>https://youtu.be/CfCYjsy4bIg</a:t>
            </a:r>
            <a:r>
              <a:rPr lang="en-US" altLang="ko-KR" sz="200" dirty="0"/>
              <a:t> </a:t>
            </a:r>
          </a:p>
        </p:txBody>
      </p:sp>
      <p:pic>
        <p:nvPicPr>
          <p:cNvPr id="4" name="Online Media 3" descr="Bosch Security - AUTODOME 7100i (IR): Highly reliable object tracking with deep-learning analytics">
            <a:hlinkClick r:id="" action="ppaction://media"/>
            <a:extLst>
              <a:ext uri="{FF2B5EF4-FFF2-40B4-BE49-F238E27FC236}">
                <a16:creationId xmlns:a16="http://schemas.microsoft.com/office/drawing/2014/main" id="{4171B8C1-3176-D990-EB92-3C8858B279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96000" y="3758167"/>
            <a:ext cx="4281055" cy="2418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006525-E060-2819-84FE-DBA90DB39EE1}"/>
              </a:ext>
            </a:extLst>
          </p:cNvPr>
          <p:cNvSpPr/>
          <p:nvPr/>
        </p:nvSpPr>
        <p:spPr>
          <a:xfrm>
            <a:off x="1494971" y="2474686"/>
            <a:ext cx="2714172" cy="8055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6E9F0-F855-28C8-D8BC-AC65618A699C}"/>
              </a:ext>
            </a:extLst>
          </p:cNvPr>
          <p:cNvSpPr txBox="1"/>
          <p:nvPr/>
        </p:nvSpPr>
        <p:spPr>
          <a:xfrm>
            <a:off x="4158342" y="2746652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050" dirty="0">
                <a:solidFill>
                  <a:schemeClr val="accent2"/>
                </a:solidFill>
              </a:rPr>
              <a:t>영상 예시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05A06F50-FA6C-4E46-8DB4-8D18BC3E4667}"/>
              </a:ext>
            </a:extLst>
          </p:cNvPr>
          <p:cNvSpPr txBox="1">
            <a:spLocks/>
          </p:cNvSpPr>
          <p:nvPr/>
        </p:nvSpPr>
        <p:spPr>
          <a:xfrm>
            <a:off x="1141551" y="80595"/>
            <a:ext cx="10169658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>
                <a:solidFill>
                  <a:srgbClr val="00009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fontAlgn="base" latinLnBrk="0"/>
            <a:r>
              <a:rPr lang="en-US" altLang="ko-KR" sz="3200" b="1" dirty="0">
                <a:solidFill>
                  <a:schemeClr val="tx1"/>
                </a:solidFill>
              </a:rPr>
              <a:t>Fancy Idea(2/2)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9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5B34E7-835E-4DA9-8194-4EDD053B0436}"/>
              </a:ext>
            </a:extLst>
          </p:cNvPr>
          <p:cNvSpPr txBox="1"/>
          <p:nvPr/>
        </p:nvSpPr>
        <p:spPr>
          <a:xfrm>
            <a:off x="4874461" y="2680721"/>
            <a:ext cx="3021661" cy="83099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400" b="1">
                <a:solidFill>
                  <a:schemeClr val="bg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5400" dirty="0">
                <a:ln>
                  <a:solidFill>
                    <a:srgbClr val="D6E8FE"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  <a:endParaRPr lang="en-US" altLang="ko-KR" sz="5400" dirty="0">
              <a:ln>
                <a:solidFill>
                  <a:srgbClr val="D6E8FE"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31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17113-A46D-E04C-F132-B172EC62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KR" dirty="0"/>
          </a:p>
        </p:txBody>
      </p:sp>
      <p:pic>
        <p:nvPicPr>
          <p:cNvPr id="5" name="220104_뷰가드AI_SK쉴더스_SK SHIELDUS_1_3">
            <a:hlinkClick r:id="" action="ppaction://media"/>
            <a:extLst>
              <a:ext uri="{FF2B5EF4-FFF2-40B4-BE49-F238E27FC236}">
                <a16:creationId xmlns:a16="http://schemas.microsoft.com/office/drawing/2014/main" id="{94CAE4B0-4A9D-F4AF-28A6-19D0280999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8720" y="1117396"/>
            <a:ext cx="8184531" cy="46037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61629-4C77-CC33-6AD7-CF456D9DBCE7}"/>
              </a:ext>
            </a:extLst>
          </p:cNvPr>
          <p:cNvSpPr/>
          <p:nvPr/>
        </p:nvSpPr>
        <p:spPr>
          <a:xfrm>
            <a:off x="2028749" y="1117396"/>
            <a:ext cx="8134502" cy="4623207"/>
          </a:xfrm>
          <a:custGeom>
            <a:avLst/>
            <a:gdLst>
              <a:gd name="connsiteX0" fmla="*/ 0 w 8134502"/>
              <a:gd name="connsiteY0" fmla="*/ 0 h 4623207"/>
              <a:gd name="connsiteX1" fmla="*/ 499691 w 8134502"/>
              <a:gd name="connsiteY1" fmla="*/ 0 h 4623207"/>
              <a:gd name="connsiteX2" fmla="*/ 836692 w 8134502"/>
              <a:gd name="connsiteY2" fmla="*/ 0 h 4623207"/>
              <a:gd name="connsiteX3" fmla="*/ 1580418 w 8134502"/>
              <a:gd name="connsiteY3" fmla="*/ 0 h 4623207"/>
              <a:gd name="connsiteX4" fmla="*/ 2080108 w 8134502"/>
              <a:gd name="connsiteY4" fmla="*/ 0 h 4623207"/>
              <a:gd name="connsiteX5" fmla="*/ 2579799 w 8134502"/>
              <a:gd name="connsiteY5" fmla="*/ 0 h 4623207"/>
              <a:gd name="connsiteX6" fmla="*/ 3323525 w 8134502"/>
              <a:gd name="connsiteY6" fmla="*/ 0 h 4623207"/>
              <a:gd name="connsiteX7" fmla="*/ 3741871 w 8134502"/>
              <a:gd name="connsiteY7" fmla="*/ 0 h 4623207"/>
              <a:gd name="connsiteX8" fmla="*/ 4485597 w 8134502"/>
              <a:gd name="connsiteY8" fmla="*/ 0 h 4623207"/>
              <a:gd name="connsiteX9" fmla="*/ 5229323 w 8134502"/>
              <a:gd name="connsiteY9" fmla="*/ 0 h 4623207"/>
              <a:gd name="connsiteX10" fmla="*/ 5810359 w 8134502"/>
              <a:gd name="connsiteY10" fmla="*/ 0 h 4623207"/>
              <a:gd name="connsiteX11" fmla="*/ 6554084 w 8134502"/>
              <a:gd name="connsiteY11" fmla="*/ 0 h 4623207"/>
              <a:gd name="connsiteX12" fmla="*/ 7053775 w 8134502"/>
              <a:gd name="connsiteY12" fmla="*/ 0 h 4623207"/>
              <a:gd name="connsiteX13" fmla="*/ 7553466 w 8134502"/>
              <a:gd name="connsiteY13" fmla="*/ 0 h 4623207"/>
              <a:gd name="connsiteX14" fmla="*/ 8134502 w 8134502"/>
              <a:gd name="connsiteY14" fmla="*/ 0 h 4623207"/>
              <a:gd name="connsiteX15" fmla="*/ 8134502 w 8134502"/>
              <a:gd name="connsiteY15" fmla="*/ 531669 h 4623207"/>
              <a:gd name="connsiteX16" fmla="*/ 8134502 w 8134502"/>
              <a:gd name="connsiteY16" fmla="*/ 1109570 h 4623207"/>
              <a:gd name="connsiteX17" fmla="*/ 8134502 w 8134502"/>
              <a:gd name="connsiteY17" fmla="*/ 1733703 h 4623207"/>
              <a:gd name="connsiteX18" fmla="*/ 8134502 w 8134502"/>
              <a:gd name="connsiteY18" fmla="*/ 2357836 h 4623207"/>
              <a:gd name="connsiteX19" fmla="*/ 8134502 w 8134502"/>
              <a:gd name="connsiteY19" fmla="*/ 2981969 h 4623207"/>
              <a:gd name="connsiteX20" fmla="*/ 8134502 w 8134502"/>
              <a:gd name="connsiteY20" fmla="*/ 3421173 h 4623207"/>
              <a:gd name="connsiteX21" fmla="*/ 8134502 w 8134502"/>
              <a:gd name="connsiteY21" fmla="*/ 3906610 h 4623207"/>
              <a:gd name="connsiteX22" fmla="*/ 8134502 w 8134502"/>
              <a:gd name="connsiteY22" fmla="*/ 4623207 h 4623207"/>
              <a:gd name="connsiteX23" fmla="*/ 7634811 w 8134502"/>
              <a:gd name="connsiteY23" fmla="*/ 4623207 h 4623207"/>
              <a:gd name="connsiteX24" fmla="*/ 7053775 w 8134502"/>
              <a:gd name="connsiteY24" fmla="*/ 4623207 h 4623207"/>
              <a:gd name="connsiteX25" fmla="*/ 6716775 w 8134502"/>
              <a:gd name="connsiteY25" fmla="*/ 4623207 h 4623207"/>
              <a:gd name="connsiteX26" fmla="*/ 6379774 w 8134502"/>
              <a:gd name="connsiteY26" fmla="*/ 4623207 h 4623207"/>
              <a:gd name="connsiteX27" fmla="*/ 5798738 w 8134502"/>
              <a:gd name="connsiteY27" fmla="*/ 4623207 h 4623207"/>
              <a:gd name="connsiteX28" fmla="*/ 5380392 w 8134502"/>
              <a:gd name="connsiteY28" fmla="*/ 4623207 h 4623207"/>
              <a:gd name="connsiteX29" fmla="*/ 4718011 w 8134502"/>
              <a:gd name="connsiteY29" fmla="*/ 4623207 h 4623207"/>
              <a:gd name="connsiteX30" fmla="*/ 4299665 w 8134502"/>
              <a:gd name="connsiteY30" fmla="*/ 4623207 h 4623207"/>
              <a:gd name="connsiteX31" fmla="*/ 3637284 w 8134502"/>
              <a:gd name="connsiteY31" fmla="*/ 4623207 h 4623207"/>
              <a:gd name="connsiteX32" fmla="*/ 3300284 w 8134502"/>
              <a:gd name="connsiteY32" fmla="*/ 4623207 h 4623207"/>
              <a:gd name="connsiteX33" fmla="*/ 2637903 w 8134502"/>
              <a:gd name="connsiteY33" fmla="*/ 4623207 h 4623207"/>
              <a:gd name="connsiteX34" fmla="*/ 2219557 w 8134502"/>
              <a:gd name="connsiteY34" fmla="*/ 4623207 h 4623207"/>
              <a:gd name="connsiteX35" fmla="*/ 1882556 w 8134502"/>
              <a:gd name="connsiteY35" fmla="*/ 4623207 h 4623207"/>
              <a:gd name="connsiteX36" fmla="*/ 1464210 w 8134502"/>
              <a:gd name="connsiteY36" fmla="*/ 4623207 h 4623207"/>
              <a:gd name="connsiteX37" fmla="*/ 801829 w 8134502"/>
              <a:gd name="connsiteY37" fmla="*/ 4623207 h 4623207"/>
              <a:gd name="connsiteX38" fmla="*/ 0 w 8134502"/>
              <a:gd name="connsiteY38" fmla="*/ 4623207 h 4623207"/>
              <a:gd name="connsiteX39" fmla="*/ 0 w 8134502"/>
              <a:gd name="connsiteY39" fmla="*/ 4184002 h 4623207"/>
              <a:gd name="connsiteX40" fmla="*/ 0 w 8134502"/>
              <a:gd name="connsiteY40" fmla="*/ 3744798 h 4623207"/>
              <a:gd name="connsiteX41" fmla="*/ 0 w 8134502"/>
              <a:gd name="connsiteY41" fmla="*/ 3120665 h 4623207"/>
              <a:gd name="connsiteX42" fmla="*/ 0 w 8134502"/>
              <a:gd name="connsiteY42" fmla="*/ 2681460 h 4623207"/>
              <a:gd name="connsiteX43" fmla="*/ 0 w 8134502"/>
              <a:gd name="connsiteY43" fmla="*/ 2103559 h 4623207"/>
              <a:gd name="connsiteX44" fmla="*/ 0 w 8134502"/>
              <a:gd name="connsiteY44" fmla="*/ 1618122 h 4623207"/>
              <a:gd name="connsiteX45" fmla="*/ 0 w 8134502"/>
              <a:gd name="connsiteY45" fmla="*/ 1040222 h 4623207"/>
              <a:gd name="connsiteX46" fmla="*/ 0 w 8134502"/>
              <a:gd name="connsiteY46" fmla="*/ 0 h 4623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134502" h="4623207" extrusionOk="0">
                <a:moveTo>
                  <a:pt x="0" y="0"/>
                </a:moveTo>
                <a:cubicBezTo>
                  <a:pt x="161802" y="-56272"/>
                  <a:pt x="335759" y="22640"/>
                  <a:pt x="499691" y="0"/>
                </a:cubicBezTo>
                <a:cubicBezTo>
                  <a:pt x="663623" y="-22640"/>
                  <a:pt x="765678" y="38026"/>
                  <a:pt x="836692" y="0"/>
                </a:cubicBezTo>
                <a:cubicBezTo>
                  <a:pt x="907706" y="-38026"/>
                  <a:pt x="1328987" y="89223"/>
                  <a:pt x="1580418" y="0"/>
                </a:cubicBezTo>
                <a:cubicBezTo>
                  <a:pt x="1831849" y="-89223"/>
                  <a:pt x="1844348" y="16435"/>
                  <a:pt x="2080108" y="0"/>
                </a:cubicBezTo>
                <a:cubicBezTo>
                  <a:pt x="2315868" y="-16435"/>
                  <a:pt x="2382226" y="35818"/>
                  <a:pt x="2579799" y="0"/>
                </a:cubicBezTo>
                <a:cubicBezTo>
                  <a:pt x="2777372" y="-35818"/>
                  <a:pt x="3154996" y="71161"/>
                  <a:pt x="3323525" y="0"/>
                </a:cubicBezTo>
                <a:cubicBezTo>
                  <a:pt x="3492054" y="-71161"/>
                  <a:pt x="3633281" y="48012"/>
                  <a:pt x="3741871" y="0"/>
                </a:cubicBezTo>
                <a:cubicBezTo>
                  <a:pt x="3850461" y="-48012"/>
                  <a:pt x="4211187" y="62182"/>
                  <a:pt x="4485597" y="0"/>
                </a:cubicBezTo>
                <a:cubicBezTo>
                  <a:pt x="4760007" y="-62182"/>
                  <a:pt x="4894560" y="13531"/>
                  <a:pt x="5229323" y="0"/>
                </a:cubicBezTo>
                <a:cubicBezTo>
                  <a:pt x="5564086" y="-13531"/>
                  <a:pt x="5584457" y="29784"/>
                  <a:pt x="5810359" y="0"/>
                </a:cubicBezTo>
                <a:cubicBezTo>
                  <a:pt x="6036261" y="-29784"/>
                  <a:pt x="6232971" y="88374"/>
                  <a:pt x="6554084" y="0"/>
                </a:cubicBezTo>
                <a:cubicBezTo>
                  <a:pt x="6875197" y="-88374"/>
                  <a:pt x="6883600" y="29506"/>
                  <a:pt x="7053775" y="0"/>
                </a:cubicBezTo>
                <a:cubicBezTo>
                  <a:pt x="7223950" y="-29506"/>
                  <a:pt x="7393518" y="15476"/>
                  <a:pt x="7553466" y="0"/>
                </a:cubicBezTo>
                <a:cubicBezTo>
                  <a:pt x="7713414" y="-15476"/>
                  <a:pt x="7989643" y="54178"/>
                  <a:pt x="8134502" y="0"/>
                </a:cubicBezTo>
                <a:cubicBezTo>
                  <a:pt x="8157288" y="122812"/>
                  <a:pt x="8070832" y="420778"/>
                  <a:pt x="8134502" y="531669"/>
                </a:cubicBezTo>
                <a:cubicBezTo>
                  <a:pt x="8198172" y="642560"/>
                  <a:pt x="8102064" y="849973"/>
                  <a:pt x="8134502" y="1109570"/>
                </a:cubicBezTo>
                <a:cubicBezTo>
                  <a:pt x="8166940" y="1369167"/>
                  <a:pt x="8094898" y="1491238"/>
                  <a:pt x="8134502" y="1733703"/>
                </a:cubicBezTo>
                <a:cubicBezTo>
                  <a:pt x="8174106" y="1976168"/>
                  <a:pt x="8093049" y="2070974"/>
                  <a:pt x="8134502" y="2357836"/>
                </a:cubicBezTo>
                <a:cubicBezTo>
                  <a:pt x="8175955" y="2644698"/>
                  <a:pt x="8069203" y="2771026"/>
                  <a:pt x="8134502" y="2981969"/>
                </a:cubicBezTo>
                <a:cubicBezTo>
                  <a:pt x="8199801" y="3192912"/>
                  <a:pt x="8091729" y="3217301"/>
                  <a:pt x="8134502" y="3421173"/>
                </a:cubicBezTo>
                <a:cubicBezTo>
                  <a:pt x="8177275" y="3625045"/>
                  <a:pt x="8131355" y="3792123"/>
                  <a:pt x="8134502" y="3906610"/>
                </a:cubicBezTo>
                <a:cubicBezTo>
                  <a:pt x="8137649" y="4021097"/>
                  <a:pt x="8115489" y="4369568"/>
                  <a:pt x="8134502" y="4623207"/>
                </a:cubicBezTo>
                <a:cubicBezTo>
                  <a:pt x="7952746" y="4674718"/>
                  <a:pt x="7852821" y="4593357"/>
                  <a:pt x="7634811" y="4623207"/>
                </a:cubicBezTo>
                <a:cubicBezTo>
                  <a:pt x="7416801" y="4653057"/>
                  <a:pt x="7186456" y="4618270"/>
                  <a:pt x="7053775" y="4623207"/>
                </a:cubicBezTo>
                <a:cubicBezTo>
                  <a:pt x="6921094" y="4628144"/>
                  <a:pt x="6875995" y="4597983"/>
                  <a:pt x="6716775" y="4623207"/>
                </a:cubicBezTo>
                <a:cubicBezTo>
                  <a:pt x="6557555" y="4648431"/>
                  <a:pt x="6531268" y="4617354"/>
                  <a:pt x="6379774" y="4623207"/>
                </a:cubicBezTo>
                <a:cubicBezTo>
                  <a:pt x="6228280" y="4629060"/>
                  <a:pt x="5923222" y="4606694"/>
                  <a:pt x="5798738" y="4623207"/>
                </a:cubicBezTo>
                <a:cubicBezTo>
                  <a:pt x="5674254" y="4639720"/>
                  <a:pt x="5572149" y="4580550"/>
                  <a:pt x="5380392" y="4623207"/>
                </a:cubicBezTo>
                <a:cubicBezTo>
                  <a:pt x="5188635" y="4665864"/>
                  <a:pt x="5028231" y="4544928"/>
                  <a:pt x="4718011" y="4623207"/>
                </a:cubicBezTo>
                <a:cubicBezTo>
                  <a:pt x="4407791" y="4701486"/>
                  <a:pt x="4421425" y="4618981"/>
                  <a:pt x="4299665" y="4623207"/>
                </a:cubicBezTo>
                <a:cubicBezTo>
                  <a:pt x="4177905" y="4627433"/>
                  <a:pt x="3939195" y="4602502"/>
                  <a:pt x="3637284" y="4623207"/>
                </a:cubicBezTo>
                <a:cubicBezTo>
                  <a:pt x="3335373" y="4643912"/>
                  <a:pt x="3408268" y="4609589"/>
                  <a:pt x="3300284" y="4623207"/>
                </a:cubicBezTo>
                <a:cubicBezTo>
                  <a:pt x="3192300" y="4636825"/>
                  <a:pt x="2952414" y="4606019"/>
                  <a:pt x="2637903" y="4623207"/>
                </a:cubicBezTo>
                <a:cubicBezTo>
                  <a:pt x="2323392" y="4640395"/>
                  <a:pt x="2391930" y="4612855"/>
                  <a:pt x="2219557" y="4623207"/>
                </a:cubicBezTo>
                <a:cubicBezTo>
                  <a:pt x="2047184" y="4633559"/>
                  <a:pt x="2045978" y="4602676"/>
                  <a:pt x="1882556" y="4623207"/>
                </a:cubicBezTo>
                <a:cubicBezTo>
                  <a:pt x="1719134" y="4643738"/>
                  <a:pt x="1645036" y="4613279"/>
                  <a:pt x="1464210" y="4623207"/>
                </a:cubicBezTo>
                <a:cubicBezTo>
                  <a:pt x="1283384" y="4633135"/>
                  <a:pt x="972746" y="4610315"/>
                  <a:pt x="801829" y="4623207"/>
                </a:cubicBezTo>
                <a:cubicBezTo>
                  <a:pt x="630912" y="4636099"/>
                  <a:pt x="357766" y="4609496"/>
                  <a:pt x="0" y="4623207"/>
                </a:cubicBezTo>
                <a:cubicBezTo>
                  <a:pt x="-4488" y="4525637"/>
                  <a:pt x="38661" y="4276651"/>
                  <a:pt x="0" y="4184002"/>
                </a:cubicBezTo>
                <a:cubicBezTo>
                  <a:pt x="-38661" y="4091354"/>
                  <a:pt x="38725" y="3925024"/>
                  <a:pt x="0" y="3744798"/>
                </a:cubicBezTo>
                <a:cubicBezTo>
                  <a:pt x="-38725" y="3564572"/>
                  <a:pt x="27800" y="3375274"/>
                  <a:pt x="0" y="3120665"/>
                </a:cubicBezTo>
                <a:cubicBezTo>
                  <a:pt x="-27800" y="2866056"/>
                  <a:pt x="25140" y="2898997"/>
                  <a:pt x="0" y="2681460"/>
                </a:cubicBezTo>
                <a:cubicBezTo>
                  <a:pt x="-25140" y="2463923"/>
                  <a:pt x="10734" y="2374165"/>
                  <a:pt x="0" y="2103559"/>
                </a:cubicBezTo>
                <a:cubicBezTo>
                  <a:pt x="-10734" y="1832953"/>
                  <a:pt x="32397" y="1731504"/>
                  <a:pt x="0" y="1618122"/>
                </a:cubicBezTo>
                <a:cubicBezTo>
                  <a:pt x="-32397" y="1504740"/>
                  <a:pt x="20580" y="1214868"/>
                  <a:pt x="0" y="1040222"/>
                </a:cubicBezTo>
                <a:cubicBezTo>
                  <a:pt x="-20580" y="865576"/>
                  <a:pt x="85194" y="4493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46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D34843-6213-E510-D473-4B05EB5108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AI </a:t>
            </a:r>
            <a:r>
              <a:rPr lang="ko-KR" altLang="en-US" dirty="0"/>
              <a:t>카메라 약 </a:t>
            </a:r>
            <a:r>
              <a:rPr lang="en-US" altLang="ko-KR" dirty="0"/>
              <a:t>10</a:t>
            </a:r>
            <a:r>
              <a:rPr lang="ko-KR" altLang="en-US" dirty="0"/>
              <a:t>종류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감지</a:t>
            </a:r>
          </a:p>
          <a:p>
            <a:pPr marL="979488" lvl="2" indent="-342900"/>
            <a:r>
              <a:rPr lang="ko-KR" altLang="en-US" dirty="0"/>
              <a:t>라인</a:t>
            </a:r>
            <a:r>
              <a:rPr lang="en-US" altLang="ko-KR" dirty="0"/>
              <a:t>/</a:t>
            </a:r>
            <a:r>
              <a:rPr lang="ko-KR" altLang="en-US" dirty="0"/>
              <a:t>침범</a:t>
            </a:r>
            <a:r>
              <a:rPr lang="en-US" altLang="ko-KR" dirty="0"/>
              <a:t>/</a:t>
            </a:r>
            <a:r>
              <a:rPr lang="ko-KR" altLang="en-US" dirty="0"/>
              <a:t>이탈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화면 가림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충격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움직임 </a:t>
            </a:r>
          </a:p>
          <a:p>
            <a:pPr marL="979488" lvl="2" indent="-342900"/>
            <a:r>
              <a:rPr lang="ko-KR" altLang="en-US" dirty="0"/>
              <a:t>객체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침입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배회 </a:t>
            </a:r>
            <a:endParaRPr lang="en-US" altLang="ko-KR" dirty="0"/>
          </a:p>
          <a:p>
            <a:pPr marL="979488" lvl="2" indent="-342900"/>
            <a:r>
              <a:rPr lang="ko-KR" altLang="en-US" dirty="0"/>
              <a:t>얼굴 </a:t>
            </a:r>
            <a:endParaRPr lang="en-US" altLang="ko-KR" dirty="0"/>
          </a:p>
          <a:p>
            <a:pPr lvl="1"/>
            <a:r>
              <a:rPr lang="ko-KR" altLang="en-US" dirty="0"/>
              <a:t>객체 라인 </a:t>
            </a:r>
            <a:r>
              <a:rPr lang="ko-KR" altLang="en-US" dirty="0" err="1"/>
              <a:t>크로싱</a:t>
            </a:r>
            <a:endParaRPr lang="en-US" altLang="ko-KR" dirty="0"/>
          </a:p>
          <a:p>
            <a:pPr lvl="1"/>
            <a:r>
              <a:rPr lang="ko-KR" altLang="en-US" dirty="0"/>
              <a:t>용의자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) </a:t>
            </a:r>
            <a:r>
              <a:rPr lang="ko-KR" altLang="en-US" dirty="0"/>
              <a:t>검색 특화</a:t>
            </a:r>
          </a:p>
          <a:p>
            <a:endParaRPr lang="en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0A32F-4E6E-BB97-3196-6588E788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국내기업 </a:t>
            </a:r>
            <a:r>
              <a:rPr lang="ko-KR" altLang="en-US" dirty="0" err="1"/>
              <a:t>아이디스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E531-F7E7-AF8F-840A-2F475EC98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964921"/>
            <a:ext cx="4358639" cy="27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7422</Words>
  <Application>Microsoft Office PowerPoint</Application>
  <PresentationFormat>와이드스크린</PresentationFormat>
  <Paragraphs>996</Paragraphs>
  <Slides>78</Slides>
  <Notes>24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5" baseType="lpstr">
      <vt:lpstr>KoPubWorldDotum Light</vt:lpstr>
      <vt:lpstr>KoPubWorld돋움체_Pro Bold</vt:lpstr>
      <vt:lpstr>KoPub돋움체 Bold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목차</vt:lpstr>
      <vt:lpstr>국내기업 한화비전</vt:lpstr>
      <vt:lpstr>국내기업 한화비전</vt:lpstr>
      <vt:lpstr>국내기업 SK쉴더스 _ ADT 캡스</vt:lpstr>
      <vt:lpstr>PowerPoint 프레젠테이션</vt:lpstr>
      <vt:lpstr>국내기업 아이디스</vt:lpstr>
      <vt:lpstr>국내기업 아이디스</vt:lpstr>
      <vt:lpstr>국내기업 에스원</vt:lpstr>
      <vt:lpstr>국내기업 에스원</vt:lpstr>
      <vt:lpstr>국내기업 피아스페이스</vt:lpstr>
      <vt:lpstr>PowerPoint 프레젠테이션</vt:lpstr>
      <vt:lpstr>국내기업 kt telecop</vt:lpstr>
      <vt:lpstr>국내기업 피플앤드테크놀러지</vt:lpstr>
      <vt:lpstr>PowerPoint 프레젠테이션</vt:lpstr>
      <vt:lpstr>국내기업 마크애니</vt:lpstr>
      <vt:lpstr>n</vt:lpstr>
      <vt:lpstr>국내기업 앤트랩</vt:lpstr>
      <vt:lpstr>PowerPoint 프레젠테이션</vt:lpstr>
      <vt:lpstr>국내기업 정리</vt:lpstr>
      <vt:lpstr>기업별 지능형 CCTV 기능 비교 표</vt:lpstr>
      <vt:lpstr>주요 기능별 정리 표</vt:lpstr>
      <vt:lpstr>기업별 기능 정리 표</vt:lpstr>
      <vt:lpstr>주요 특징별 분류 표</vt:lpstr>
      <vt:lpstr>BOSCH</vt:lpstr>
      <vt:lpstr>BOSCH</vt:lpstr>
      <vt:lpstr>BOSCH</vt:lpstr>
      <vt:lpstr>BOSCH</vt:lpstr>
      <vt:lpstr>AXIS</vt:lpstr>
      <vt:lpstr>AXIS</vt:lpstr>
      <vt:lpstr>AXIS</vt:lpstr>
      <vt:lpstr>국외기업 조사 분석 인사이트</vt:lpstr>
      <vt:lpstr>기술 발전 흐름 시장에 공개된 서비스 기반 하여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600</cp:revision>
  <dcterms:created xsi:type="dcterms:W3CDTF">2024-11-18T01:13:52Z</dcterms:created>
  <dcterms:modified xsi:type="dcterms:W3CDTF">2025-03-26T01:52:27Z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soo_Trace_ID">
    <vt:lpwstr>eyJub2RlMSI6eyJkc2QiOiIwMTAwMDAwMDAwMDAzMzEzIiwibG9nVGltZSI6IjIwMjQtMTEtMThUMDE6MTM6NThaIiwicElEIjoxLCJ0cmFjZUlkIjoiMzA5MEM0NDM0NTU0NDBCRDgzMjAxMUIyOEYxMjA0NzEiLCJ1c2VyQ29kZSI6IjIzNDQ4NCJ9LCJub2RlMiI6eyJkc2QiOiIwMTAwMDAwMDAwMDAzMzEzIiwibG9nVGltZSI6IjIwMjQ</vt:lpwstr>
  </property>
</Properties>
</file>